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4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8" r:id="rId48"/>
    <p:sldId id="309" r:id="rId49"/>
    <p:sldId id="310" r:id="rId50"/>
    <p:sldId id="312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1216BB-0EFE-4168-9CAE-D3782CFFC93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68F7326-F715-4F44-B442-F787D073F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Life is Cellular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Two major types of cells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b="1" u="sng" dirty="0">
                <a:latin typeface="Times New Roman"/>
                <a:ea typeface="Times New Roman"/>
                <a:cs typeface="Times New Roman"/>
              </a:rPr>
              <a:t>Prokaryotes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Smaller and simpler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Usually unicellular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No nucleus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Lack complex membrane bound organelles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b="1" u="sng" dirty="0">
                <a:latin typeface="Times New Roman"/>
                <a:ea typeface="Times New Roman"/>
                <a:cs typeface="Times New Roman"/>
              </a:rPr>
              <a:t>Eukaryotes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Larger, more complex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Unicellular or multicellular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Have a nucleus that contains DNA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Complex membrane bound organelles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Prokaryotes vs. Eukaryotes</a:t>
            </a:r>
            <a:br>
              <a:rPr lang="en-US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Eukaryotic Cell Structure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86" name="Picture 1058" descr="bio_ch7_48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128838"/>
            <a:ext cx="376555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70" name="Text Box 1042"/>
          <p:cNvSpPr txBox="1">
            <a:spLocks noChangeArrowheads="1"/>
          </p:cNvSpPr>
          <p:nvPr/>
        </p:nvSpPr>
        <p:spPr bwMode="auto">
          <a:xfrm>
            <a:off x="4154488" y="5356225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Animal Cell</a:t>
            </a:r>
          </a:p>
        </p:txBody>
      </p:sp>
      <p:grpSp>
        <p:nvGrpSpPr>
          <p:cNvPr id="202787" name="Group 1059"/>
          <p:cNvGrpSpPr>
            <a:grpSpLocks/>
          </p:cNvGrpSpPr>
          <p:nvPr/>
        </p:nvGrpSpPr>
        <p:grpSpPr bwMode="auto">
          <a:xfrm>
            <a:off x="1947863" y="1908175"/>
            <a:ext cx="5999162" cy="2754313"/>
            <a:chOff x="1227" y="1202"/>
            <a:chExt cx="3779" cy="1735"/>
          </a:xfrm>
        </p:grpSpPr>
        <p:sp>
          <p:nvSpPr>
            <p:cNvPr id="202760" name="Text Box 1032"/>
            <p:cNvSpPr txBox="1">
              <a:spLocks noChangeArrowheads="1"/>
            </p:cNvSpPr>
            <p:nvPr/>
          </p:nvSpPr>
          <p:spPr bwMode="auto">
            <a:xfrm>
              <a:off x="4028" y="2691"/>
              <a:ext cx="6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Centrioles</a:t>
              </a:r>
            </a:p>
          </p:txBody>
        </p:sp>
        <p:sp>
          <p:nvSpPr>
            <p:cNvPr id="202771" name="Text Box 1043"/>
            <p:cNvSpPr txBox="1">
              <a:spLocks noChangeArrowheads="1"/>
            </p:cNvSpPr>
            <p:nvPr/>
          </p:nvSpPr>
          <p:spPr bwMode="auto">
            <a:xfrm>
              <a:off x="1946" y="1362"/>
              <a:ext cx="6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Nucleolus</a:t>
              </a:r>
            </a:p>
          </p:txBody>
        </p:sp>
        <p:sp>
          <p:nvSpPr>
            <p:cNvPr id="202772" name="Text Box 1044"/>
            <p:cNvSpPr txBox="1">
              <a:spLocks noChangeArrowheads="1"/>
            </p:cNvSpPr>
            <p:nvPr/>
          </p:nvSpPr>
          <p:spPr bwMode="auto">
            <a:xfrm>
              <a:off x="1840" y="1517"/>
              <a:ext cx="5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Nucleus</a:t>
              </a:r>
            </a:p>
          </p:txBody>
        </p:sp>
        <p:sp>
          <p:nvSpPr>
            <p:cNvPr id="202773" name="Text Box 1045"/>
            <p:cNvSpPr txBox="1">
              <a:spLocks noChangeArrowheads="1"/>
            </p:cNvSpPr>
            <p:nvPr/>
          </p:nvSpPr>
          <p:spPr bwMode="auto">
            <a:xfrm>
              <a:off x="1743" y="1724"/>
              <a:ext cx="56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Nuclear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envelope</a:t>
              </a:r>
            </a:p>
          </p:txBody>
        </p:sp>
        <p:sp>
          <p:nvSpPr>
            <p:cNvPr id="202774" name="Text Box 1046"/>
            <p:cNvSpPr txBox="1">
              <a:spLocks noChangeArrowheads="1"/>
            </p:cNvSpPr>
            <p:nvPr/>
          </p:nvSpPr>
          <p:spPr bwMode="auto">
            <a:xfrm>
              <a:off x="1227" y="2130"/>
              <a:ext cx="774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Rough 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endoplasmic 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reticulum</a:t>
              </a:r>
            </a:p>
          </p:txBody>
        </p:sp>
        <p:sp>
          <p:nvSpPr>
            <p:cNvPr id="202775" name="Text Box 1047"/>
            <p:cNvSpPr txBox="1">
              <a:spLocks noChangeArrowheads="1"/>
            </p:cNvSpPr>
            <p:nvPr/>
          </p:nvSpPr>
          <p:spPr bwMode="auto">
            <a:xfrm>
              <a:off x="1442" y="2745"/>
              <a:ext cx="9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Golgi apparatus</a:t>
              </a:r>
            </a:p>
          </p:txBody>
        </p:sp>
        <p:sp>
          <p:nvSpPr>
            <p:cNvPr id="202776" name="Text Box 1048"/>
            <p:cNvSpPr txBox="1">
              <a:spLocks noChangeArrowheads="1"/>
            </p:cNvSpPr>
            <p:nvPr/>
          </p:nvSpPr>
          <p:spPr bwMode="auto">
            <a:xfrm>
              <a:off x="4194" y="2090"/>
              <a:ext cx="74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Smooth 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endoplasmic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reticulum</a:t>
              </a:r>
            </a:p>
          </p:txBody>
        </p:sp>
        <p:sp>
          <p:nvSpPr>
            <p:cNvPr id="202777" name="Text Box 1049"/>
            <p:cNvSpPr txBox="1">
              <a:spLocks noChangeArrowheads="1"/>
            </p:cNvSpPr>
            <p:nvPr/>
          </p:nvSpPr>
          <p:spPr bwMode="auto">
            <a:xfrm>
              <a:off x="4189" y="1808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Mitochondrion</a:t>
              </a:r>
            </a:p>
          </p:txBody>
        </p:sp>
        <p:sp>
          <p:nvSpPr>
            <p:cNvPr id="202778" name="Text Box 1050"/>
            <p:cNvSpPr txBox="1">
              <a:spLocks noChangeArrowheads="1"/>
            </p:cNvSpPr>
            <p:nvPr/>
          </p:nvSpPr>
          <p:spPr bwMode="auto">
            <a:xfrm>
              <a:off x="4084" y="1541"/>
              <a:ext cx="64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Cell</a:t>
              </a:r>
            </a:p>
            <a:p>
              <a:pPr>
                <a:lnSpc>
                  <a:spcPct val="85000"/>
                </a:lnSpc>
              </a:pPr>
              <a:r>
                <a:rPr lang="en-US" sz="1400"/>
                <a:t>Membrane</a:t>
              </a:r>
            </a:p>
          </p:txBody>
        </p:sp>
        <p:sp>
          <p:nvSpPr>
            <p:cNvPr id="202779" name="Text Box 1051"/>
            <p:cNvSpPr txBox="1">
              <a:spLocks noChangeArrowheads="1"/>
            </p:cNvSpPr>
            <p:nvPr/>
          </p:nvSpPr>
          <p:spPr bwMode="auto">
            <a:xfrm>
              <a:off x="3727" y="1315"/>
              <a:ext cx="6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Ribosome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(free)</a:t>
              </a:r>
            </a:p>
          </p:txBody>
        </p:sp>
        <p:sp>
          <p:nvSpPr>
            <p:cNvPr id="202780" name="Text Box 1052"/>
            <p:cNvSpPr txBox="1">
              <a:spLocks noChangeArrowheads="1"/>
            </p:cNvSpPr>
            <p:nvPr/>
          </p:nvSpPr>
          <p:spPr bwMode="auto">
            <a:xfrm>
              <a:off x="3039" y="1202"/>
              <a:ext cx="6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Ribosome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(attached)</a:t>
              </a:r>
            </a:p>
          </p:txBody>
        </p:sp>
      </p:grpSp>
      <p:sp>
        <p:nvSpPr>
          <p:cNvPr id="202782" name="Text Box 1054"/>
          <p:cNvSpPr txBox="1">
            <a:spLocks noChangeArrowheads="1"/>
          </p:cNvSpPr>
          <p:nvPr/>
        </p:nvSpPr>
        <p:spPr bwMode="auto">
          <a:xfrm>
            <a:off x="2605088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7-5 Plant and Animal Cells</a:t>
            </a:r>
          </a:p>
        </p:txBody>
      </p:sp>
    </p:spTree>
    <p:extLst>
      <p:ext uri="{BB962C8B-B14F-4D97-AF65-F5344CB8AC3E}">
        <p14:creationId xmlns:p14="http://schemas.microsoft.com/office/powerpoint/2010/main" val="35552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92" name="Picture 40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Plant Cell</a:t>
            </a:r>
          </a:p>
        </p:txBody>
      </p:sp>
      <p:grpSp>
        <p:nvGrpSpPr>
          <p:cNvPr id="177193" name="Group 41"/>
          <p:cNvGrpSpPr>
            <a:grpSpLocks/>
          </p:cNvGrpSpPr>
          <p:nvPr/>
        </p:nvGrpSpPr>
        <p:grpSpPr bwMode="auto">
          <a:xfrm>
            <a:off x="1390650" y="1441450"/>
            <a:ext cx="6731000" cy="3867150"/>
            <a:chOff x="876" y="908"/>
            <a:chExt cx="4240" cy="2436"/>
          </a:xfrm>
        </p:grpSpPr>
        <p:sp>
          <p:nvSpPr>
            <p:cNvPr id="177156" name="Text Box 4"/>
            <p:cNvSpPr txBox="1">
              <a:spLocks noChangeArrowheads="1"/>
            </p:cNvSpPr>
            <p:nvPr/>
          </p:nvSpPr>
          <p:spPr bwMode="auto">
            <a:xfrm>
              <a:off x="4311" y="2013"/>
              <a:ext cx="56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Nuclear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envelope</a:t>
              </a:r>
            </a:p>
          </p:txBody>
        </p:sp>
        <p:sp>
          <p:nvSpPr>
            <p:cNvPr id="177157" name="Text Box 5"/>
            <p:cNvSpPr txBox="1">
              <a:spLocks noChangeArrowheads="1"/>
            </p:cNvSpPr>
            <p:nvPr/>
          </p:nvSpPr>
          <p:spPr bwMode="auto">
            <a:xfrm>
              <a:off x="4252" y="1572"/>
              <a:ext cx="6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Ribosome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(attached)</a:t>
              </a:r>
            </a:p>
          </p:txBody>
        </p:sp>
        <p:sp>
          <p:nvSpPr>
            <p:cNvPr id="177158" name="Text Box 6"/>
            <p:cNvSpPr txBox="1">
              <a:spLocks noChangeArrowheads="1"/>
            </p:cNvSpPr>
            <p:nvPr/>
          </p:nvSpPr>
          <p:spPr bwMode="auto">
            <a:xfrm>
              <a:off x="4181" y="1185"/>
              <a:ext cx="6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Ribosome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(free)</a:t>
              </a:r>
            </a:p>
          </p:txBody>
        </p:sp>
        <p:sp>
          <p:nvSpPr>
            <p:cNvPr id="177159" name="Text Box 7"/>
            <p:cNvSpPr txBox="1">
              <a:spLocks noChangeArrowheads="1"/>
            </p:cNvSpPr>
            <p:nvPr/>
          </p:nvSpPr>
          <p:spPr bwMode="auto">
            <a:xfrm>
              <a:off x="3602" y="908"/>
              <a:ext cx="115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Smooth endoplasmic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reticulum</a:t>
              </a:r>
            </a:p>
          </p:txBody>
        </p:sp>
        <p:sp>
          <p:nvSpPr>
            <p:cNvPr id="177162" name="Text Box 10"/>
            <p:cNvSpPr txBox="1">
              <a:spLocks noChangeArrowheads="1"/>
            </p:cNvSpPr>
            <p:nvPr/>
          </p:nvSpPr>
          <p:spPr bwMode="auto">
            <a:xfrm>
              <a:off x="4051" y="2818"/>
              <a:ext cx="5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Nucleus</a:t>
              </a:r>
            </a:p>
          </p:txBody>
        </p:sp>
        <p:sp>
          <p:nvSpPr>
            <p:cNvPr id="177163" name="Text Box 11"/>
            <p:cNvSpPr txBox="1">
              <a:spLocks noChangeArrowheads="1"/>
            </p:cNvSpPr>
            <p:nvPr/>
          </p:nvSpPr>
          <p:spPr bwMode="auto">
            <a:xfrm>
              <a:off x="3529" y="3152"/>
              <a:ext cx="15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Rough endoplasmic reticulum</a:t>
              </a:r>
            </a:p>
          </p:txBody>
        </p:sp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4201" y="2484"/>
              <a:ext cx="6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Nucleolus</a:t>
              </a:r>
            </a:p>
          </p:txBody>
        </p:sp>
        <p:sp>
          <p:nvSpPr>
            <p:cNvPr id="177165" name="Text Box 13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Golgi apparatus</a:t>
              </a:r>
            </a:p>
          </p:txBody>
        </p: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1363" y="3117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Mitochondrion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Cell wall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996" y="1748"/>
              <a:ext cx="64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/>
                <a:t>Cell</a:t>
              </a:r>
            </a:p>
            <a:p>
              <a:pPr>
                <a:lnSpc>
                  <a:spcPct val="85000"/>
                </a:lnSpc>
              </a:pPr>
              <a:r>
                <a:rPr lang="en-US" sz="1400"/>
                <a:t>Membrane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1045" y="1418"/>
              <a:ext cx="6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Chloroplast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574" y="974"/>
              <a:ext cx="5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Vacuole</a:t>
              </a:r>
            </a:p>
          </p:txBody>
        </p:sp>
      </p:grpSp>
      <p:sp>
        <p:nvSpPr>
          <p:cNvPr id="177188" name="Text Box 36"/>
          <p:cNvSpPr txBox="1">
            <a:spLocks noChangeArrowheads="1"/>
          </p:cNvSpPr>
          <p:nvPr/>
        </p:nvSpPr>
        <p:spPr bwMode="auto">
          <a:xfrm>
            <a:off x="2605088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7-5 Plant and Animal Cells</a:t>
            </a:r>
          </a:p>
        </p:txBody>
      </p:sp>
    </p:spTree>
    <p:extLst>
      <p:ext uri="{BB962C8B-B14F-4D97-AF65-F5344CB8AC3E}">
        <p14:creationId xmlns:p14="http://schemas.microsoft.com/office/powerpoint/2010/main" val="38716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Control center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Contains DNA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Chromatin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DNA that is spread out, wound around proteins called histones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Chromosome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Condensed form of </a:t>
            </a:r>
            <a:r>
              <a:rPr lang="en-US" sz="2400" dirty="0" smtClean="0">
                <a:latin typeface="Times New Roman"/>
                <a:ea typeface="Times New Roman"/>
              </a:rPr>
              <a:t>DNA</a:t>
            </a: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858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Control center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Contains DNA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Chromatin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DNA that is spread out, wound around proteins called histones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Chromosome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Condensed form of DNA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Surrounded by nuclear envelope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Double membrane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Nucleopores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Nucleolus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Site of ribosome production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Ribosomes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Manufacture proteins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Made up of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rRNA</a:t>
            </a:r>
            <a:endParaRPr lang="en-US" sz="2800" dirty="0">
              <a:latin typeface="Times New Roman"/>
              <a:ea typeface="Times New Roman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Free floating or found on Endoplasmic reticulum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1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Picture of Ribosomes taken using Electron Microscope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Ribosomes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Manufacture proteins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Made up of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rRNA</a:t>
            </a:r>
            <a:endParaRPr lang="en-US" sz="2800" dirty="0">
              <a:latin typeface="Times New Roman"/>
              <a:ea typeface="Times New Roman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Free floating or found on Endoplasmic reticulum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Endoplasmic Reticulum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Internal membrane system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SER- makes lipid portion of cell membrane, detoxification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RER- prepares proteins that are made by ribosomes for transport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1665- Robert Hooke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Created one of the first compound microscopes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Looked at cork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Called them cells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1674- Anton Van Leeuwenhoek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Used single lens scope to observe water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World of tiny living creatures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1838- Matthias </a:t>
            </a:r>
            <a:r>
              <a:rPr lang="en-US" dirty="0" err="1">
                <a:latin typeface="Times New Roman"/>
                <a:ea typeface="Times New Roman"/>
              </a:rPr>
              <a:t>Schleiden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All plants are made up of cells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1839-Theodor Schwann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All animals are made up of cells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1855- Rudolph Virchow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New cells could only come from pre-existing cells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/>
                <a:ea typeface="Times New Roman"/>
              </a:rPr>
              <a:t>Discovery of the Cell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Golgi Apparatus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Works in conjunction with 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Modifies and sorts packages for storage or excretion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Organelles of the cytoplasm</a:t>
            </a:r>
          </a:p>
        </p:txBody>
      </p:sp>
    </p:spTree>
    <p:extLst>
      <p:ext uri="{BB962C8B-B14F-4D97-AF65-F5344CB8AC3E}">
        <p14:creationId xmlns:p14="http://schemas.microsoft.com/office/powerpoint/2010/main" val="31132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988" y="-227013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9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Golgi Apparatus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Works in conjunction with 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Modifies and sorts packages for storage or excretion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Lysosomes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Filled with enzymes that specialize in: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Digestion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Breakdown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Vacuoles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Sac-like structures for storage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Water, salts, waste, proteins, etc.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Plants have a large central vacuole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Contractile vacuole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Organelles of the cytoplasm</a:t>
            </a:r>
          </a:p>
        </p:txBody>
      </p:sp>
    </p:spTree>
    <p:extLst>
      <p:ext uri="{BB962C8B-B14F-4D97-AF65-F5344CB8AC3E}">
        <p14:creationId xmlns:p14="http://schemas.microsoft.com/office/powerpoint/2010/main" val="12649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flipH="1">
            <a:off x="3149269" y="1752600"/>
            <a:ext cx="411481" cy="838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Mitochondria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“Powerhouse of the cell”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Double membrane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4008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Mitochondria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“Powerhouse of the cell”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Double membrane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800" dirty="0" err="1">
                <a:latin typeface="Times New Roman"/>
                <a:ea typeface="Times New Roman"/>
              </a:rPr>
              <a:t>Endosymbiotic</a:t>
            </a:r>
            <a:r>
              <a:rPr lang="en-US" sz="2800" dirty="0">
                <a:latin typeface="Times New Roman"/>
                <a:ea typeface="Times New Roman"/>
              </a:rPr>
              <a:t> theory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Site of cellular respiration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Inheritance pattern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Chloroplasts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Double membrane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239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Mitochondria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“Powerhouse of the cell”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Double membrane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800" dirty="0" err="1">
                <a:latin typeface="Times New Roman"/>
                <a:ea typeface="Times New Roman"/>
              </a:rPr>
              <a:t>Endosymbiotic</a:t>
            </a:r>
            <a:r>
              <a:rPr lang="en-US" sz="2800" dirty="0">
                <a:latin typeface="Times New Roman"/>
                <a:ea typeface="Times New Roman"/>
              </a:rPr>
              <a:t> theory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Site of cellular respiration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Inheritance pattern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Chloroplasts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Double membrane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Only found in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plants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Site of photosynthesis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endParaRPr lang="en-US" sz="2800" dirty="0">
              <a:latin typeface="Times New Roman"/>
              <a:ea typeface="Times New Roman"/>
              <a:cs typeface="Times New Roman"/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Three parts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All living things are composed of cells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Cells are the basic units of structure and function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New cells produced from pre-existing cells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</a:rPr>
              <a:t>Cell Theory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Cytoskeleton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Network of protein filaments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Involved in movement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91" name="Picture 15" descr="bio_ch7_4844ne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290638"/>
            <a:ext cx="5959475" cy="4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192" name="Group 16"/>
          <p:cNvGrpSpPr>
            <a:grpSpLocks/>
          </p:cNvGrpSpPr>
          <p:nvPr/>
        </p:nvGrpSpPr>
        <p:grpSpPr bwMode="auto">
          <a:xfrm>
            <a:off x="857250" y="1309688"/>
            <a:ext cx="6024563" cy="4613275"/>
            <a:chOff x="540" y="825"/>
            <a:chExt cx="3795" cy="2906"/>
          </a:xfrm>
        </p:grpSpPr>
        <p:sp>
          <p:nvSpPr>
            <p:cNvPr id="178179" name="Text Box 3"/>
            <p:cNvSpPr txBox="1">
              <a:spLocks noChangeArrowheads="1"/>
            </p:cNvSpPr>
            <p:nvPr/>
          </p:nvSpPr>
          <p:spPr bwMode="auto">
            <a:xfrm>
              <a:off x="2130" y="825"/>
              <a:ext cx="9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Cell membrane</a:t>
              </a:r>
            </a:p>
          </p:txBody>
        </p:sp>
        <p:sp>
          <p:nvSpPr>
            <p:cNvPr id="178180" name="Text Box 4"/>
            <p:cNvSpPr txBox="1">
              <a:spLocks noChangeArrowheads="1"/>
            </p:cNvSpPr>
            <p:nvPr/>
          </p:nvSpPr>
          <p:spPr bwMode="auto">
            <a:xfrm>
              <a:off x="540" y="1779"/>
              <a:ext cx="84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Endoplasmic</a:t>
              </a:r>
            </a:p>
            <a:p>
              <a:r>
                <a:rPr lang="en-US" sz="1600"/>
                <a:t>reticulum</a:t>
              </a:r>
            </a:p>
          </p:txBody>
        </p:sp>
        <p:sp>
          <p:nvSpPr>
            <p:cNvPr id="178181" name="Text Box 5"/>
            <p:cNvSpPr txBox="1">
              <a:spLocks noChangeArrowheads="1"/>
            </p:cNvSpPr>
            <p:nvPr/>
          </p:nvSpPr>
          <p:spPr bwMode="auto">
            <a:xfrm>
              <a:off x="619" y="2504"/>
              <a:ext cx="7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Microtubule</a:t>
              </a:r>
            </a:p>
          </p:txBody>
        </p:sp>
        <p:sp>
          <p:nvSpPr>
            <p:cNvPr id="178182" name="Text Box 6"/>
            <p:cNvSpPr txBox="1">
              <a:spLocks noChangeArrowheads="1"/>
            </p:cNvSpPr>
            <p:nvPr/>
          </p:nvSpPr>
          <p:spPr bwMode="auto">
            <a:xfrm>
              <a:off x="598" y="2980"/>
              <a:ext cx="8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Microfilament</a:t>
              </a:r>
            </a:p>
          </p:txBody>
        </p:sp>
        <p:sp>
          <p:nvSpPr>
            <p:cNvPr id="178183" name="Text Box 7"/>
            <p:cNvSpPr txBox="1">
              <a:spLocks noChangeArrowheads="1"/>
            </p:cNvSpPr>
            <p:nvPr/>
          </p:nvSpPr>
          <p:spPr bwMode="auto">
            <a:xfrm>
              <a:off x="843" y="3473"/>
              <a:ext cx="7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Ribosomes</a:t>
              </a:r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3416" y="3519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Mitochondrion</a:t>
              </a:r>
            </a:p>
          </p:txBody>
        </p:sp>
      </p:grp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2605088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7-11 Cytoskeleton</a:t>
            </a:r>
          </a:p>
        </p:txBody>
      </p:sp>
    </p:spTree>
    <p:extLst>
      <p:ext uri="{BB962C8B-B14F-4D97-AF65-F5344CB8AC3E}">
        <p14:creationId xmlns:p14="http://schemas.microsoft.com/office/powerpoint/2010/main" val="8883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Cytoskeleton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Network of protein filaments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Involved in movement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Microfilaments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Actin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Microtubules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Hollow structure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Involved in mitotic division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2860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centrioles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Organelles of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Chapter7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Regulates what enters and leaves the cell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Selectively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permeable</a:t>
            </a:r>
            <a:endParaRPr lang="en-US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Cell and Plasma membranes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1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92" name="Group 20"/>
          <p:cNvGrpSpPr>
            <a:grpSpLocks/>
          </p:cNvGrpSpPr>
          <p:nvPr/>
        </p:nvGrpSpPr>
        <p:grpSpPr bwMode="auto">
          <a:xfrm>
            <a:off x="425450" y="1784350"/>
            <a:ext cx="7834313" cy="3422650"/>
            <a:chOff x="268" y="1124"/>
            <a:chExt cx="4935" cy="2156"/>
          </a:xfrm>
        </p:grpSpPr>
        <p:pic>
          <p:nvPicPr>
            <p:cNvPr id="182291" name="Picture 19" descr="sb4834a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275" name="Text Box 3"/>
            <p:cNvSpPr txBox="1">
              <a:spLocks noChangeArrowheads="1"/>
            </p:cNvSpPr>
            <p:nvPr/>
          </p:nvSpPr>
          <p:spPr bwMode="auto">
            <a:xfrm>
              <a:off x="334" y="1124"/>
              <a:ext cx="65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/>
                <a:t>Outside</a:t>
              </a:r>
            </a:p>
            <a:p>
              <a:pPr>
                <a:lnSpc>
                  <a:spcPct val="80000"/>
                </a:lnSpc>
              </a:pPr>
              <a:r>
                <a:rPr lang="en-US" b="1"/>
                <a:t>of cell</a:t>
              </a:r>
            </a:p>
          </p:txBody>
        </p:sp>
        <p:sp>
          <p:nvSpPr>
            <p:cNvPr id="182277" name="Text Box 5"/>
            <p:cNvSpPr txBox="1">
              <a:spLocks noChangeArrowheads="1"/>
            </p:cNvSpPr>
            <p:nvPr/>
          </p:nvSpPr>
          <p:spPr bwMode="auto">
            <a:xfrm>
              <a:off x="358" y="2732"/>
              <a:ext cx="9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/>
                <a:t>Inside</a:t>
              </a:r>
            </a:p>
            <a:p>
              <a:pPr>
                <a:lnSpc>
                  <a:spcPct val="80000"/>
                </a:lnSpc>
              </a:pPr>
              <a:r>
                <a:rPr lang="en-US" b="1"/>
                <a:t>of cell</a:t>
              </a:r>
            </a:p>
            <a:p>
              <a:pPr>
                <a:lnSpc>
                  <a:spcPct val="80000"/>
                </a:lnSpc>
              </a:pPr>
              <a:r>
                <a:rPr lang="en-US" b="1"/>
                <a:t>(cytoplasm)</a:t>
              </a:r>
            </a:p>
          </p:txBody>
        </p:sp>
        <p:sp>
          <p:nvSpPr>
            <p:cNvPr id="182276" name="Text Box 4"/>
            <p:cNvSpPr txBox="1">
              <a:spLocks noChangeArrowheads="1"/>
            </p:cNvSpPr>
            <p:nvPr/>
          </p:nvSpPr>
          <p:spPr bwMode="auto">
            <a:xfrm>
              <a:off x="268" y="1997"/>
              <a:ext cx="72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Cell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membrane</a:t>
              </a:r>
              <a:endParaRPr lang="en-US"/>
            </a:p>
          </p:txBody>
        </p:sp>
        <p:sp>
          <p:nvSpPr>
            <p:cNvPr id="182278" name="Text Box 6"/>
            <p:cNvSpPr txBox="1">
              <a:spLocks noChangeArrowheads="1"/>
            </p:cNvSpPr>
            <p:nvPr/>
          </p:nvSpPr>
          <p:spPr bwMode="auto">
            <a:xfrm>
              <a:off x="2826" y="1763"/>
              <a:ext cx="5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Proteins</a:t>
              </a:r>
              <a:endParaRPr lang="en-US"/>
            </a:p>
          </p:txBody>
        </p:sp>
        <p:sp>
          <p:nvSpPr>
            <p:cNvPr id="182279" name="Text Box 7"/>
            <p:cNvSpPr txBox="1">
              <a:spLocks noChangeArrowheads="1"/>
            </p:cNvSpPr>
            <p:nvPr/>
          </p:nvSpPr>
          <p:spPr bwMode="auto">
            <a:xfrm>
              <a:off x="1598" y="2899"/>
              <a:ext cx="56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Protein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channel</a:t>
              </a:r>
              <a:endParaRPr lang="en-US"/>
            </a:p>
          </p:txBody>
        </p:sp>
        <p:sp>
          <p:nvSpPr>
            <p:cNvPr id="182280" name="Text Box 8"/>
            <p:cNvSpPr txBox="1">
              <a:spLocks noChangeArrowheads="1"/>
            </p:cNvSpPr>
            <p:nvPr/>
          </p:nvSpPr>
          <p:spPr bwMode="auto">
            <a:xfrm>
              <a:off x="3832" y="2983"/>
              <a:ext cx="79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Lipid bilayer</a:t>
              </a:r>
              <a:endParaRPr lang="en-US"/>
            </a:p>
          </p:txBody>
        </p:sp>
        <p:sp>
          <p:nvSpPr>
            <p:cNvPr id="182281" name="Text Box 9"/>
            <p:cNvSpPr txBox="1">
              <a:spLocks noChangeArrowheads="1"/>
            </p:cNvSpPr>
            <p:nvPr/>
          </p:nvSpPr>
          <p:spPr bwMode="auto">
            <a:xfrm>
              <a:off x="4248" y="1561"/>
              <a:ext cx="89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Carbohydrate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chains</a:t>
              </a:r>
              <a:endParaRPr lang="en-US"/>
            </a:p>
          </p:txBody>
        </p:sp>
      </p:grp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882651" y="227013"/>
            <a:ext cx="78644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7-12 The Structure of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22531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Regulates what enters and leaves the cell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Selectively permeable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Composed of phospholipid </a:t>
            </a:r>
            <a:r>
              <a:rPr lang="en-US" sz="2400" dirty="0" smtClean="0">
                <a:latin typeface="Times New Roman"/>
                <a:ea typeface="Times New Roman"/>
              </a:rPr>
              <a:t>bilayer</a:t>
            </a: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Cell and Plasma membranes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503"/>
            <a:ext cx="837177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Regulates what enters and leaves the cell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Selectively permeable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Composed of phospholipid bilayer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Phosphate head, polar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600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Hydrophilic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Fatty acid tails, non-polar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600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Hydrophobic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Embedded in bilayer are </a:t>
            </a:r>
            <a:r>
              <a:rPr lang="en-US" sz="2400" b="1" dirty="0">
                <a:latin typeface="Times New Roman"/>
                <a:ea typeface="Times New Roman"/>
              </a:rPr>
              <a:t>proteins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Transport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600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Channel, carrier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Receptor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Marker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600200" algn="l"/>
              </a:tabLst>
            </a:pPr>
            <a:r>
              <a:rPr lang="en-US" sz="2400" dirty="0" smtClean="0">
                <a:latin typeface="Times New Roman"/>
                <a:ea typeface="Times New Roman"/>
              </a:rPr>
              <a:t>Glycoprotein</a:t>
            </a: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Cell and Plasma membranes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92" name="Group 20"/>
          <p:cNvGrpSpPr>
            <a:grpSpLocks/>
          </p:cNvGrpSpPr>
          <p:nvPr/>
        </p:nvGrpSpPr>
        <p:grpSpPr bwMode="auto">
          <a:xfrm>
            <a:off x="425450" y="1784350"/>
            <a:ext cx="7834313" cy="3422650"/>
            <a:chOff x="268" y="1124"/>
            <a:chExt cx="4935" cy="2156"/>
          </a:xfrm>
        </p:grpSpPr>
        <p:pic>
          <p:nvPicPr>
            <p:cNvPr id="182291" name="Picture 19" descr="sb4834a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275" name="Text Box 3"/>
            <p:cNvSpPr txBox="1">
              <a:spLocks noChangeArrowheads="1"/>
            </p:cNvSpPr>
            <p:nvPr/>
          </p:nvSpPr>
          <p:spPr bwMode="auto">
            <a:xfrm>
              <a:off x="334" y="1124"/>
              <a:ext cx="65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/>
                <a:t>Outside</a:t>
              </a:r>
            </a:p>
            <a:p>
              <a:pPr>
                <a:lnSpc>
                  <a:spcPct val="80000"/>
                </a:lnSpc>
              </a:pPr>
              <a:r>
                <a:rPr lang="en-US" b="1"/>
                <a:t>of cell</a:t>
              </a:r>
            </a:p>
          </p:txBody>
        </p:sp>
        <p:sp>
          <p:nvSpPr>
            <p:cNvPr id="182277" name="Text Box 5"/>
            <p:cNvSpPr txBox="1">
              <a:spLocks noChangeArrowheads="1"/>
            </p:cNvSpPr>
            <p:nvPr/>
          </p:nvSpPr>
          <p:spPr bwMode="auto">
            <a:xfrm>
              <a:off x="358" y="2732"/>
              <a:ext cx="9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/>
                <a:t>Inside</a:t>
              </a:r>
            </a:p>
            <a:p>
              <a:pPr>
                <a:lnSpc>
                  <a:spcPct val="80000"/>
                </a:lnSpc>
              </a:pPr>
              <a:r>
                <a:rPr lang="en-US" b="1"/>
                <a:t>of cell</a:t>
              </a:r>
            </a:p>
            <a:p>
              <a:pPr>
                <a:lnSpc>
                  <a:spcPct val="80000"/>
                </a:lnSpc>
              </a:pPr>
              <a:r>
                <a:rPr lang="en-US" b="1"/>
                <a:t>(cytoplasm)</a:t>
              </a:r>
            </a:p>
          </p:txBody>
        </p:sp>
        <p:sp>
          <p:nvSpPr>
            <p:cNvPr id="182276" name="Text Box 4"/>
            <p:cNvSpPr txBox="1">
              <a:spLocks noChangeArrowheads="1"/>
            </p:cNvSpPr>
            <p:nvPr/>
          </p:nvSpPr>
          <p:spPr bwMode="auto">
            <a:xfrm>
              <a:off x="268" y="1997"/>
              <a:ext cx="72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Cell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membrane</a:t>
              </a:r>
              <a:endParaRPr lang="en-US"/>
            </a:p>
          </p:txBody>
        </p:sp>
        <p:sp>
          <p:nvSpPr>
            <p:cNvPr id="182278" name="Text Box 6"/>
            <p:cNvSpPr txBox="1">
              <a:spLocks noChangeArrowheads="1"/>
            </p:cNvSpPr>
            <p:nvPr/>
          </p:nvSpPr>
          <p:spPr bwMode="auto">
            <a:xfrm>
              <a:off x="2826" y="1763"/>
              <a:ext cx="5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Proteins</a:t>
              </a:r>
              <a:endParaRPr lang="en-US"/>
            </a:p>
          </p:txBody>
        </p:sp>
        <p:sp>
          <p:nvSpPr>
            <p:cNvPr id="182279" name="Text Box 7"/>
            <p:cNvSpPr txBox="1">
              <a:spLocks noChangeArrowheads="1"/>
            </p:cNvSpPr>
            <p:nvPr/>
          </p:nvSpPr>
          <p:spPr bwMode="auto">
            <a:xfrm>
              <a:off x="1598" y="2899"/>
              <a:ext cx="56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Protein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channel</a:t>
              </a:r>
              <a:endParaRPr lang="en-US"/>
            </a:p>
          </p:txBody>
        </p:sp>
        <p:sp>
          <p:nvSpPr>
            <p:cNvPr id="182280" name="Text Box 8"/>
            <p:cNvSpPr txBox="1">
              <a:spLocks noChangeArrowheads="1"/>
            </p:cNvSpPr>
            <p:nvPr/>
          </p:nvSpPr>
          <p:spPr bwMode="auto">
            <a:xfrm>
              <a:off x="3832" y="2983"/>
              <a:ext cx="79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Lipid bilayer</a:t>
              </a:r>
              <a:endParaRPr lang="en-US"/>
            </a:p>
          </p:txBody>
        </p:sp>
        <p:sp>
          <p:nvSpPr>
            <p:cNvPr id="182281" name="Text Box 9"/>
            <p:cNvSpPr txBox="1">
              <a:spLocks noChangeArrowheads="1"/>
            </p:cNvSpPr>
            <p:nvPr/>
          </p:nvSpPr>
          <p:spPr bwMode="auto">
            <a:xfrm>
              <a:off x="4248" y="1561"/>
              <a:ext cx="89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Carbohydrate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chains</a:t>
              </a:r>
              <a:endParaRPr lang="en-US"/>
            </a:p>
          </p:txBody>
        </p:sp>
      </p:grp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882651" y="227013"/>
            <a:ext cx="78644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7-12 The Structure of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26459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All cells have 2 characteristics in common: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Cell/plasma membrane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DNA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or not to be a Cell,  That is the 	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</a:rPr>
              <a:t>Cell Wall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Plants, algae, fungi, etc.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Rigid outer covering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Provide shape and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Plants-cellulose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Fungi-chitin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Cell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Diffusion</a:t>
            </a:r>
            <a:endParaRPr lang="en-US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Movement of molecules from [Hi] to [Lo]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Occurs because molecules are in constant random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motion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Does not require energy input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Concentration gradient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Difference between area of high concentration and low concentration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Occurs until particles are evenly spread throughout (in other words dynamic equilibrium has been reached)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Materials can enter or leave by diffusion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Oxygen, carbon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dioxide</a:t>
            </a:r>
          </a:p>
          <a:p>
            <a:pPr marL="468630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Passive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</a:rPr>
              <a:t>Osmosis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Diffusion of water across a selectively permeable membrane from [Hi] to [Lo]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Passive Transport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605088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7-15 Osmosis </a:t>
            </a:r>
          </a:p>
        </p:txBody>
      </p:sp>
      <p:pic>
        <p:nvPicPr>
          <p:cNvPr id="184336" name="Picture 16" descr="sb7029a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8277225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</a:rPr>
              <a:t>Osmosis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Diffusion of water across a selectively permeable membrane from [Hi] to [Lo]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Osmotic pressure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Increase pressure resulting from the tendency of water to move through osmosis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Passive Transport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/>
                <a:ea typeface="Times New Roman"/>
              </a:rPr>
              <a:t>Isotonic solution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Solution has same amount of solute as cell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Cell remains the same size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/>
                <a:ea typeface="Times New Roman"/>
              </a:rPr>
              <a:t>Hypertonic solution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Solution has more solute than cell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Water moves out due to concentration gradient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Cell shrinks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/>
                <a:ea typeface="Times New Roman"/>
              </a:rPr>
              <a:t>Hypotonic solution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Solution has less solute than cell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Water moves into cell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858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Cell expands or swells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</a:rPr>
              <a:t>WATER FOLLOWS SOLUTE….A RULE TO LIVE BY.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Effects of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 dirty="0" smtClean="0"/>
              <a:t>Facilitated Diffusion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Diffusion with the aid of transport proteins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670050"/>
            <a:ext cx="2816225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257425" y="1990725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High</a:t>
            </a:r>
          </a:p>
          <a:p>
            <a:r>
              <a:rPr lang="en-US" sz="1600"/>
              <a:t>Concentration</a:t>
            </a:r>
            <a:endParaRPr lang="en-US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257425" y="4695825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Low</a:t>
            </a:r>
          </a:p>
          <a:p>
            <a:r>
              <a:rPr lang="en-US" sz="1600"/>
              <a:t>Concentration</a:t>
            </a:r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2257425" y="2994025"/>
            <a:ext cx="1155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Cell</a:t>
            </a:r>
          </a:p>
          <a:p>
            <a:r>
              <a:rPr lang="en-US" sz="1600"/>
              <a:t>Membrane</a:t>
            </a:r>
            <a:endParaRPr lang="en-US"/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597525" y="1481138"/>
            <a:ext cx="9826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Glucose</a:t>
            </a:r>
          </a:p>
          <a:p>
            <a:pPr>
              <a:lnSpc>
                <a:spcPct val="80000"/>
              </a:lnSpc>
            </a:pPr>
            <a:r>
              <a:rPr lang="en-US" sz="1400"/>
              <a:t>molecules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5889625" y="4554538"/>
            <a:ext cx="797911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Protein</a:t>
            </a:r>
          </a:p>
          <a:p>
            <a:pPr>
              <a:lnSpc>
                <a:spcPct val="80000"/>
              </a:lnSpc>
            </a:pPr>
            <a:r>
              <a:rPr lang="en-US" sz="1400" b="1" dirty="0"/>
              <a:t>channel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605088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Facilitated Diffusion</a:t>
            </a:r>
          </a:p>
        </p:txBody>
      </p:sp>
    </p:spTree>
    <p:extLst>
      <p:ext uri="{BB962C8B-B14F-4D97-AF65-F5344CB8AC3E}">
        <p14:creationId xmlns:p14="http://schemas.microsoft.com/office/powerpoint/2010/main" val="28553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 dirty="0" smtClean="0"/>
              <a:t>Facilitated Diffusion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Diffusion with the aid of transport proteins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Speed process up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Binds substance on one side of cell and released it on other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Ex. transport of glucose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Passive process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Active Transport Characteristics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Against concentration gradient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Requires energy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Necessary to maintain internal conditions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90000"/>
              </a:lnSpc>
              <a:spcAft>
                <a:spcPct val="20000"/>
              </a:spcAft>
              <a:buClrTx/>
              <a:buNone/>
              <a:tabLst>
                <a:tab pos="344488" algn="l"/>
              </a:tabLst>
            </a:pPr>
            <a:r>
              <a:rPr lang="en-US" sz="1800" kern="0" spc="0" dirty="0">
                <a:solidFill>
                  <a:srgbClr val="000000"/>
                </a:solidFill>
                <a:latin typeface="Arial"/>
              </a:rPr>
              <a:t>All living things are made up of cells. Some organisms are composed of only one cell. Other organisms are made up of many cells.</a:t>
            </a:r>
          </a:p>
          <a:p>
            <a:pPr marL="0" lvl="0" indent="0" fontAlgn="base">
              <a:lnSpc>
                <a:spcPct val="90000"/>
              </a:lnSpc>
              <a:spcAft>
                <a:spcPct val="20000"/>
              </a:spcAft>
              <a:buClrTx/>
              <a:buNone/>
              <a:tabLst>
                <a:tab pos="344488" algn="l"/>
              </a:tabLst>
            </a:pPr>
            <a:endParaRPr lang="en-US" sz="1800" kern="0" spc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lnSpc>
                <a:spcPct val="90000"/>
              </a:lnSpc>
              <a:spcAft>
                <a:spcPct val="20000"/>
              </a:spcAft>
              <a:buClrTx/>
              <a:buNone/>
              <a:tabLst>
                <a:tab pos="344488" algn="l"/>
              </a:tabLst>
            </a:pPr>
            <a:r>
              <a:rPr lang="en-US" sz="1800" kern="0" spc="0" dirty="0">
                <a:solidFill>
                  <a:srgbClr val="000000"/>
                </a:solidFill>
                <a:latin typeface="Arial"/>
              </a:rPr>
              <a:t>1. 	What are the advantages of a one-celled organism?</a:t>
            </a:r>
          </a:p>
          <a:p>
            <a:pPr marL="0" lvl="0" indent="0" fontAlgn="base">
              <a:lnSpc>
                <a:spcPct val="90000"/>
              </a:lnSpc>
              <a:spcAft>
                <a:spcPct val="20000"/>
              </a:spcAft>
              <a:buClrTx/>
              <a:buNone/>
              <a:tabLst>
                <a:tab pos="344488" algn="l"/>
              </a:tabLst>
            </a:pPr>
            <a:r>
              <a:rPr lang="en-US" sz="1800" kern="0" spc="0" dirty="0">
                <a:solidFill>
                  <a:srgbClr val="000000"/>
                </a:solidFill>
                <a:latin typeface="Arial"/>
              </a:rPr>
              <a:t>2. 	What are the advantages of an organism that is made up of many cells?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kern="0" cap="none" spc="0" dirty="0">
                <a:latin typeface="Arial"/>
              </a:rPr>
              <a:t>Are All Cells Alike?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17" name="Group 21"/>
          <p:cNvGrpSpPr>
            <a:grpSpLocks/>
          </p:cNvGrpSpPr>
          <p:nvPr/>
        </p:nvGrpSpPr>
        <p:grpSpPr bwMode="auto">
          <a:xfrm>
            <a:off x="3454400" y="992188"/>
            <a:ext cx="2125663" cy="5099050"/>
            <a:chOff x="2176" y="625"/>
            <a:chExt cx="1339" cy="3212"/>
          </a:xfrm>
        </p:grpSpPr>
        <p:pic>
          <p:nvPicPr>
            <p:cNvPr id="183316" name="Picture 20" descr="sb6019a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742"/>
              <a:ext cx="1213" cy="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299" name="Text Box 3"/>
            <p:cNvSpPr txBox="1">
              <a:spLocks noChangeArrowheads="1"/>
            </p:cNvSpPr>
            <p:nvPr/>
          </p:nvSpPr>
          <p:spPr bwMode="auto">
            <a:xfrm>
              <a:off x="2828" y="625"/>
              <a:ext cx="68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Molecule to</a:t>
              </a:r>
            </a:p>
            <a:p>
              <a:pPr>
                <a:lnSpc>
                  <a:spcPct val="80000"/>
                </a:lnSpc>
              </a:pPr>
              <a:r>
                <a:rPr lang="en-US" sz="1400"/>
                <a:t>be carried</a:t>
              </a:r>
            </a:p>
          </p:txBody>
        </p:sp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2420" y="2507"/>
              <a:ext cx="76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Molecule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being carried</a:t>
              </a:r>
            </a:p>
          </p:txBody>
        </p:sp>
        <p:sp>
          <p:nvSpPr>
            <p:cNvPr id="183307" name="Text Box 11"/>
            <p:cNvSpPr txBox="1">
              <a:spLocks noChangeArrowheads="1"/>
            </p:cNvSpPr>
            <p:nvPr/>
          </p:nvSpPr>
          <p:spPr bwMode="auto">
            <a:xfrm>
              <a:off x="2226" y="2086"/>
              <a:ext cx="4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/>
                <a:t>Energy</a:t>
              </a:r>
            </a:p>
          </p:txBody>
        </p:sp>
      </p:grp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605088" y="227013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7-19 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35992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Active Transport Characteristics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Against concentration gradient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Requires energy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Necessary to maintain internal conditions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Two types of processes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Molecule by molecule through a transport protein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Mass movements through the use of membrane vesicles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Endocytosis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Used to move large molecules into the cell that can not pass through transport proteins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Pinocytosis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Phagocytosis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5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Active Transport Characteristics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Against concentration gradient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Requires energy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Necessary to maintain internal conditions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Two types of processes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Molecule by molecule through a transport protein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Mass movements through the use of membrane vesicles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Endocytosis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Used to move large molecules into the cell that can not pass through transport proteins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Pinocytosis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Phagocytosis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Exocytosis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Used to get rid of wastes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Opposite of </a:t>
            </a:r>
            <a:r>
              <a:rPr lang="en-US" sz="2000" dirty="0" err="1">
                <a:latin typeface="Times New Roman"/>
                <a:ea typeface="Times New Roman"/>
              </a:rPr>
              <a:t>endo</a:t>
            </a:r>
            <a:endParaRPr lang="en-US" sz="20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Two major types of cells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Prokaryotes vs. Eukaryotes</a:t>
            </a:r>
            <a:br>
              <a:rPr lang="en-US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Two major types of cells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b="1" u="sng" dirty="0">
                <a:latin typeface="Times New Roman"/>
                <a:ea typeface="Times New Roman"/>
                <a:cs typeface="Times New Roman"/>
              </a:rPr>
              <a:t>Prokaryotes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Smaller and simpler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Usually unicellular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No nucleus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Lack complex membrane bound organelles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b="1" u="sng" dirty="0">
                <a:latin typeface="Times New Roman"/>
                <a:ea typeface="Times New Roman"/>
                <a:cs typeface="Times New Roman"/>
              </a:rPr>
              <a:t>Eukaryotes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Prokaryotes vs. Eukaryotes</a:t>
            </a:r>
            <a:br>
              <a:rPr lang="en-US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" y="152400"/>
            <a:ext cx="870720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121</TotalTime>
  <Words>1138</Words>
  <Application>Microsoft Office PowerPoint</Application>
  <PresentationFormat>On-screen Show (4:3)</PresentationFormat>
  <Paragraphs>340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Grid</vt:lpstr>
      <vt:lpstr>Chapter 7 Section 1</vt:lpstr>
      <vt:lpstr>Discovery of the Cell </vt:lpstr>
      <vt:lpstr>Cell Theory </vt:lpstr>
      <vt:lpstr>To be or not to be a Cell,  That is the  question?</vt:lpstr>
      <vt:lpstr>Are All Cells Alike?</vt:lpstr>
      <vt:lpstr>Prokaryotes vs. Eukaryotes </vt:lpstr>
      <vt:lpstr>PowerPoint Presentation</vt:lpstr>
      <vt:lpstr>Prokaryotes vs. Eukaryotes </vt:lpstr>
      <vt:lpstr>PowerPoint Presentation</vt:lpstr>
      <vt:lpstr>Prokaryotes vs. Eukaryotes </vt:lpstr>
      <vt:lpstr>Chapter 7 Section 2</vt:lpstr>
      <vt:lpstr>PowerPoint Presentation</vt:lpstr>
      <vt:lpstr>PowerPoint Presentation</vt:lpstr>
      <vt:lpstr>Nucleus</vt:lpstr>
      <vt:lpstr>PowerPoint Presentation</vt:lpstr>
      <vt:lpstr>Nucleus</vt:lpstr>
      <vt:lpstr>Organelles of the cytoplasm</vt:lpstr>
      <vt:lpstr>PowerPoint Presentation</vt:lpstr>
      <vt:lpstr>Organelles of the cytoplasm</vt:lpstr>
      <vt:lpstr>PowerPoint Presentation</vt:lpstr>
      <vt:lpstr>Organelles of the cytoplasm</vt:lpstr>
      <vt:lpstr>PowerPoint Presentation</vt:lpstr>
      <vt:lpstr>Organelles of the cytoplasm</vt:lpstr>
      <vt:lpstr>PowerPoint Presentation</vt:lpstr>
      <vt:lpstr>Organelles of the cytoplasm</vt:lpstr>
      <vt:lpstr>PowerPoint Presentation</vt:lpstr>
      <vt:lpstr>Organelles of the cytoplasm</vt:lpstr>
      <vt:lpstr>PowerPoint Presentation</vt:lpstr>
      <vt:lpstr>Organelles of the cytoplasm</vt:lpstr>
      <vt:lpstr>Organelles of the cytoplasm</vt:lpstr>
      <vt:lpstr>PowerPoint Presentation</vt:lpstr>
      <vt:lpstr>Organelles of the cytoplasm</vt:lpstr>
      <vt:lpstr>Chapter7 Section 3</vt:lpstr>
      <vt:lpstr>Cell and Plasma membranes </vt:lpstr>
      <vt:lpstr>PowerPoint Presentation</vt:lpstr>
      <vt:lpstr>Cell and Plasma membranes </vt:lpstr>
      <vt:lpstr>PowerPoint Presentation</vt:lpstr>
      <vt:lpstr>Cell and Plasma membranes </vt:lpstr>
      <vt:lpstr>PowerPoint Presentation</vt:lpstr>
      <vt:lpstr>Cell wall</vt:lpstr>
      <vt:lpstr>Passive Transport</vt:lpstr>
      <vt:lpstr>Passive Transport Continued</vt:lpstr>
      <vt:lpstr>PowerPoint Presentation</vt:lpstr>
      <vt:lpstr>Passive Transport Continued</vt:lpstr>
      <vt:lpstr>Effects of Osmosis</vt:lpstr>
      <vt:lpstr>Passive Transport Continued</vt:lpstr>
      <vt:lpstr>PowerPoint Presentation</vt:lpstr>
      <vt:lpstr>Passive Transport Continued</vt:lpstr>
      <vt:lpstr>Active Transport</vt:lpstr>
      <vt:lpstr>PowerPoint Presentation</vt:lpstr>
      <vt:lpstr>Active Transport</vt:lpstr>
      <vt:lpstr>PowerPoint Presentation</vt:lpstr>
      <vt:lpstr>Active Transport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Section 1</dc:title>
  <dc:creator>Willoughby-Eastlake Schools</dc:creator>
  <cp:lastModifiedBy>Willoughby-Eastlake Schools</cp:lastModifiedBy>
  <cp:revision>13</cp:revision>
  <dcterms:created xsi:type="dcterms:W3CDTF">2013-10-07T14:35:20Z</dcterms:created>
  <dcterms:modified xsi:type="dcterms:W3CDTF">2013-10-24T13:09:35Z</dcterms:modified>
</cp:coreProperties>
</file>