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sldIdLst>
    <p:sldId id="256" r:id="rId17"/>
    <p:sldId id="257" r:id="rId18"/>
    <p:sldId id="259" r:id="rId19"/>
    <p:sldId id="260" r:id="rId20"/>
    <p:sldId id="262" r:id="rId21"/>
    <p:sldId id="261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5" r:id="rId34"/>
    <p:sldId id="276" r:id="rId35"/>
    <p:sldId id="274" r:id="rId36"/>
    <p:sldId id="277" r:id="rId37"/>
    <p:sldId id="279" r:id="rId38"/>
    <p:sldId id="278" r:id="rId39"/>
    <p:sldId id="280" r:id="rId40"/>
    <p:sldId id="281" r:id="rId41"/>
    <p:sldId id="284" r:id="rId42"/>
    <p:sldId id="285" r:id="rId43"/>
    <p:sldId id="282" r:id="rId44"/>
    <p:sldId id="283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8" r:id="rId57"/>
    <p:sldId id="299" r:id="rId58"/>
    <p:sldId id="300" r:id="rId59"/>
    <p:sldId id="297" r:id="rId60"/>
    <p:sldId id="301" r:id="rId61"/>
    <p:sldId id="302" r:id="rId62"/>
    <p:sldId id="303" r:id="rId63"/>
    <p:sldId id="304" r:id="rId64"/>
    <p:sldId id="305" r:id="rId65"/>
    <p:sldId id="306" r:id="rId66"/>
    <p:sldId id="308" r:id="rId67"/>
    <p:sldId id="307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06218"/>
      </p:ext>
    </p:extLst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57489"/>
      </p:ext>
    </p:extLst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0981"/>
      </p:ext>
    </p:extLst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4009"/>
      </p:ext>
    </p:extLst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72958"/>
      </p:ext>
    </p:extLst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54099"/>
      </p:ext>
    </p:extLst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38457"/>
      </p:ext>
    </p:extLst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67641"/>
      </p:ext>
    </p:extLst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67748"/>
      </p:ext>
    </p:extLst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32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12472"/>
      </p:ext>
    </p:extLst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23125"/>
      </p:ext>
    </p:extLst>
  </p:cSld>
  <p:clrMapOvr>
    <a:masterClrMapping/>
  </p:clrMapOvr>
  <p:transition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22639"/>
      </p:ext>
    </p:extLst>
  </p:cSld>
  <p:clrMapOvr>
    <a:masterClrMapping/>
  </p:clrMapOvr>
  <p:transition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46864"/>
      </p:ext>
    </p:extLst>
  </p:cSld>
  <p:clrMapOvr>
    <a:masterClrMapping/>
  </p:clrMapOvr>
  <p:transition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41381"/>
      </p:ext>
    </p:extLst>
  </p:cSld>
  <p:clrMapOvr>
    <a:masterClrMapping/>
  </p:clrMapOvr>
  <p:transition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18239"/>
      </p:ext>
    </p:extLst>
  </p:cSld>
  <p:clrMapOvr>
    <a:masterClrMapping/>
  </p:clrMapOvr>
  <p:transition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61168"/>
      </p:ext>
    </p:extLst>
  </p:cSld>
  <p:clrMapOvr>
    <a:masterClrMapping/>
  </p:clrMapOvr>
  <p:transition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07453"/>
      </p:ext>
    </p:extLst>
  </p:cSld>
  <p:clrMapOvr>
    <a:masterClrMapping/>
  </p:clrMapOvr>
  <p:transition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52216"/>
      </p:ext>
    </p:extLst>
  </p:cSld>
  <p:clrMapOvr>
    <a:masterClrMapping/>
  </p:clrMapOvr>
  <p:transition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79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90D3-9C4E-4D90-85EB-9E4D8934BC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24159"/>
      </p:ext>
    </p:extLst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59386"/>
      </p:ext>
    </p:extLst>
  </p:cSld>
  <p:clrMapOvr>
    <a:masterClrMapping/>
  </p:clrMapOvr>
  <p:transition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75126"/>
      </p:ext>
    </p:extLst>
  </p:cSld>
  <p:clrMapOvr>
    <a:masterClrMapping/>
  </p:clrMapOvr>
  <p:transition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99459"/>
      </p:ext>
    </p:extLst>
  </p:cSld>
  <p:clrMapOvr>
    <a:masterClrMapping/>
  </p:clrMapOvr>
  <p:transition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4217"/>
      </p:ext>
    </p:extLst>
  </p:cSld>
  <p:clrMapOvr>
    <a:masterClrMapping/>
  </p:clrMapOvr>
  <p:transition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2612"/>
      </p:ext>
    </p:extLst>
  </p:cSld>
  <p:clrMapOvr>
    <a:masterClrMapping/>
  </p:clrMapOvr>
  <p:transition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55457"/>
      </p:ext>
    </p:extLst>
  </p:cSld>
  <p:clrMapOvr>
    <a:masterClrMapping/>
  </p:clrMapOvr>
  <p:transition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8932"/>
      </p:ext>
    </p:extLst>
  </p:cSld>
  <p:clrMapOvr>
    <a:masterClrMapping/>
  </p:clrMapOvr>
  <p:transition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64059"/>
      </p:ext>
    </p:extLst>
  </p:cSld>
  <p:clrMapOvr>
    <a:masterClrMapping/>
  </p:clrMapOvr>
  <p:transition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24300"/>
      </p:ext>
    </p:extLst>
  </p:cSld>
  <p:clrMapOvr>
    <a:masterClrMapping/>
  </p:clrMapOvr>
  <p:transition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51831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5ED79-E53B-48F3-9A78-E596B41DB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38602"/>
      </p:ext>
    </p:extLst>
  </p:cSld>
  <p:clrMapOvr>
    <a:masterClrMapping/>
  </p:clrMapOvr>
  <p:transition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12134"/>
      </p:ext>
    </p:extLst>
  </p:cSld>
  <p:clrMapOvr>
    <a:masterClrMapping/>
  </p:clrMapOvr>
  <p:transition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50667"/>
      </p:ext>
    </p:extLst>
  </p:cSld>
  <p:clrMapOvr>
    <a:masterClrMapping/>
  </p:clrMapOvr>
  <p:transition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8292"/>
      </p:ext>
    </p:extLst>
  </p:cSld>
  <p:clrMapOvr>
    <a:masterClrMapping/>
  </p:clrMapOvr>
  <p:transition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14779"/>
      </p:ext>
    </p:extLst>
  </p:cSld>
  <p:clrMapOvr>
    <a:masterClrMapping/>
  </p:clrMapOvr>
  <p:transition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5939"/>
      </p:ext>
    </p:extLst>
  </p:cSld>
  <p:clrMapOvr>
    <a:masterClrMapping/>
  </p:clrMapOvr>
  <p:transition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2432"/>
      </p:ext>
    </p:extLst>
  </p:cSld>
  <p:clrMapOvr>
    <a:masterClrMapping/>
  </p:clrMapOvr>
  <p:transition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06239"/>
      </p:ext>
    </p:extLst>
  </p:cSld>
  <p:clrMapOvr>
    <a:masterClrMapping/>
  </p:clrMapOvr>
  <p:transition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83654"/>
      </p:ext>
    </p:extLst>
  </p:cSld>
  <p:clrMapOvr>
    <a:masterClrMapping/>
  </p:clrMapOvr>
  <p:transition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48069"/>
      </p:ext>
    </p:extLst>
  </p:cSld>
  <p:clrMapOvr>
    <a:masterClrMapping/>
  </p:clrMapOvr>
  <p:transition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8624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E175-E6DE-46C5-9EC1-B7EA1A7FE4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09783"/>
      </p:ext>
    </p:extLst>
  </p:cSld>
  <p:clrMapOvr>
    <a:masterClrMapping/>
  </p:clrMapOvr>
  <p:transition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1414"/>
      </p:ext>
    </p:extLst>
  </p:cSld>
  <p:clrMapOvr>
    <a:masterClrMapping/>
  </p:clrMapOvr>
  <p:transition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92695"/>
      </p:ext>
    </p:extLst>
  </p:cSld>
  <p:clrMapOvr>
    <a:masterClrMapping/>
  </p:clrMapOvr>
  <p:transition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0019"/>
      </p:ext>
    </p:extLst>
  </p:cSld>
  <p:clrMapOvr>
    <a:masterClrMapping/>
  </p:clrMapOvr>
  <p:transition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31506"/>
      </p:ext>
    </p:extLst>
  </p:cSld>
  <p:clrMapOvr>
    <a:masterClrMapping/>
  </p:clrMapOvr>
  <p:transition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24180"/>
      </p:ext>
    </p:extLst>
  </p:cSld>
  <p:clrMapOvr>
    <a:masterClrMapping/>
  </p:clrMapOvr>
  <p:transition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7786"/>
      </p:ext>
    </p:extLst>
  </p:cSld>
  <p:clrMapOvr>
    <a:masterClrMapping/>
  </p:clrMapOvr>
  <p:transition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41988"/>
      </p:ext>
    </p:extLst>
  </p:cSld>
  <p:clrMapOvr>
    <a:masterClrMapping/>
  </p:clrMapOvr>
  <p:transition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2366"/>
      </p:ext>
    </p:extLst>
  </p:cSld>
  <p:clrMapOvr>
    <a:masterClrMapping/>
  </p:clrMapOvr>
  <p:transition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41881"/>
      </p:ext>
    </p:extLst>
  </p:cSld>
  <p:clrMapOvr>
    <a:masterClrMapping/>
  </p:clrMapOvr>
  <p:transition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8427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27ED-73C2-4F8D-BB29-09EB1408DC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64128"/>
      </p:ext>
    </p:extLst>
  </p:cSld>
  <p:clrMapOvr>
    <a:masterClrMapping/>
  </p:clrMapOvr>
  <p:transition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39745"/>
      </p:ext>
    </p:extLst>
  </p:cSld>
  <p:clrMapOvr>
    <a:masterClrMapping/>
  </p:clrMapOvr>
  <p:transition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5418"/>
      </p:ext>
    </p:extLst>
  </p:cSld>
  <p:clrMapOvr>
    <a:masterClrMapping/>
  </p:clrMapOvr>
  <p:transition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2457"/>
      </p:ext>
    </p:extLst>
  </p:cSld>
  <p:clrMapOvr>
    <a:masterClrMapping/>
  </p:clrMapOvr>
  <p:transition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63807"/>
      </p:ext>
    </p:extLst>
  </p:cSld>
  <p:clrMapOvr>
    <a:masterClrMapping/>
  </p:clrMapOvr>
  <p:transition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6104"/>
      </p:ext>
    </p:extLst>
  </p:cSld>
  <p:clrMapOvr>
    <a:masterClrMapping/>
  </p:clrMapOvr>
  <p:transition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31481"/>
      </p:ext>
    </p:extLst>
  </p:cSld>
  <p:clrMapOvr>
    <a:masterClrMapping/>
  </p:clrMapOvr>
  <p:transition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90666"/>
      </p:ext>
    </p:extLst>
  </p:cSld>
  <p:clrMapOvr>
    <a:masterClrMapping/>
  </p:clrMapOvr>
  <p:transition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02429"/>
      </p:ext>
    </p:extLst>
  </p:cSld>
  <p:clrMapOvr>
    <a:masterClrMapping/>
  </p:clrMapOvr>
  <p:transition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74211"/>
      </p:ext>
    </p:extLst>
  </p:cSld>
  <p:clrMapOvr>
    <a:masterClrMapping/>
  </p:clrMapOvr>
  <p:transition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3080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74F0E-425C-433C-95C6-35F371DA5C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43201"/>
      </p:ext>
    </p:extLst>
  </p:cSld>
  <p:clrMapOvr>
    <a:masterClrMapping/>
  </p:clrMapOvr>
  <p:transition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4758"/>
      </p:ext>
    </p:extLst>
  </p:cSld>
  <p:clrMapOvr>
    <a:masterClrMapping/>
  </p:clrMapOvr>
  <p:transition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53237"/>
      </p:ext>
    </p:extLst>
  </p:cSld>
  <p:clrMapOvr>
    <a:masterClrMapping/>
  </p:clrMapOvr>
  <p:transition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36624"/>
      </p:ext>
    </p:extLst>
  </p:cSld>
  <p:clrMapOvr>
    <a:masterClrMapping/>
  </p:clrMapOvr>
  <p:transition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01093"/>
      </p:ext>
    </p:extLst>
  </p:cSld>
  <p:clrMapOvr>
    <a:masterClrMapping/>
  </p:clrMapOvr>
  <p:transition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03550"/>
      </p:ext>
    </p:extLst>
  </p:cSld>
  <p:clrMapOvr>
    <a:masterClrMapping/>
  </p:clrMapOvr>
  <p:transition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92890"/>
      </p:ext>
    </p:extLst>
  </p:cSld>
  <p:clrMapOvr>
    <a:masterClrMapping/>
  </p:clrMapOvr>
  <p:transition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9923"/>
      </p:ext>
    </p:extLst>
  </p:cSld>
  <p:clrMapOvr>
    <a:masterClrMapping/>
  </p:clrMapOvr>
  <p:transition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7042"/>
      </p:ext>
    </p:extLst>
  </p:cSld>
  <p:clrMapOvr>
    <a:masterClrMapping/>
  </p:clrMapOvr>
  <p:transition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141"/>
      </p:ext>
    </p:extLst>
  </p:cSld>
  <p:clrMapOvr>
    <a:masterClrMapping/>
  </p:clrMapOvr>
  <p:transition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5330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9D3F-3C06-4AF7-BF24-BE6EFB5071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66151"/>
      </p:ext>
    </p:extLst>
  </p:cSld>
  <p:clrMapOvr>
    <a:masterClrMapping/>
  </p:clrMapOvr>
  <p:transition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60114"/>
      </p:ext>
    </p:extLst>
  </p:cSld>
  <p:clrMapOvr>
    <a:masterClrMapping/>
  </p:clrMapOvr>
  <p:transition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01816"/>
      </p:ext>
    </p:extLst>
  </p:cSld>
  <p:clrMapOvr>
    <a:masterClrMapping/>
  </p:clrMapOvr>
  <p:transition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05120"/>
      </p:ext>
    </p:extLst>
  </p:cSld>
  <p:clrMapOvr>
    <a:masterClrMapping/>
  </p:clrMapOvr>
  <p:transition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45549"/>
      </p:ext>
    </p:extLst>
  </p:cSld>
  <p:clrMapOvr>
    <a:masterClrMapping/>
  </p:clrMapOvr>
  <p:transition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3397"/>
      </p:ext>
    </p:extLst>
  </p:cSld>
  <p:clrMapOvr>
    <a:masterClrMapping/>
  </p:clrMapOvr>
  <p:transition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71314"/>
      </p:ext>
    </p:extLst>
  </p:cSld>
  <p:clrMapOvr>
    <a:masterClrMapping/>
  </p:clrMapOvr>
  <p:transition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19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F03B-7CAE-478A-A75D-70DAF5DD90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31588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2F80F-1692-4607-BB28-A6DA4BB3A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6632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9F42-0CAE-4ED8-BADF-4B8BE8E28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3156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B7DE-15FB-4472-AF2A-3558E3481C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1901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163D-05B6-4E2E-9E16-133C6F1569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21292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90D3-9C4E-4D90-85EB-9E4D8934BC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5884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5ED79-E53B-48F3-9A78-E596B41DB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8536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E175-E6DE-46C5-9EC1-B7EA1A7FE4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42071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27ED-73C2-4F8D-BB29-09EB1408DC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30671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74F0E-425C-433C-95C6-35F371DA5C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849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9D3F-3C06-4AF7-BF24-BE6EFB5071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70829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F03B-7CAE-478A-A75D-70DAF5DD90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879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2F80F-1692-4607-BB28-A6DA4BB3A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68632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9F42-0CAE-4ED8-BADF-4B8BE8E28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52728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B7DE-15FB-4472-AF2A-3558E3481C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0674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163D-05B6-4E2E-9E16-133C6F1569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18663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75728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64045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67963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602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0640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293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36974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40464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2799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42519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4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6398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45141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7181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19769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2372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35184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40278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19764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84130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94843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65083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67998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14677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55202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7633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86511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8946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8259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33223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4013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5126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4866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21442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50844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0597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9484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5103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68913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9838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06306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3668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144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6656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53713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750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68519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25942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97067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55490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04940"/>
      </p:ext>
    </p:extLst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04205"/>
      </p:ext>
    </p:extLst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59097"/>
      </p:ext>
    </p:extLst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87498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82443"/>
      </p:ext>
    </p:extLst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8E9-17C2-426F-A04F-C73A1A38B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841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A772-0BCB-447E-8BA3-2BB9B77E2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81699"/>
      </p:ext>
    </p:extLst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93C2-5963-4632-8735-E291E18AB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14500"/>
      </p:ext>
    </p:extLst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7172-29B8-4FBC-BC97-A24A27901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63459"/>
      </p:ext>
    </p:extLst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D271-D4B5-4ED2-AF9A-2688C941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86906"/>
      </p:ext>
    </p:extLst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A62A-3FDC-4C7B-84A5-5EB2CBAFE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05818"/>
      </p:ext>
    </p:extLst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DB7A-17C2-4B43-8DB1-3434C5215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942"/>
      </p:ext>
    </p:extLst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1404-9E35-48E6-B338-75D1AB335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19174"/>
      </p:ext>
    </p:extLst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9586-532F-4EC8-9C96-6B99BF5E8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48531"/>
      </p:ext>
    </p:extLst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6C90-0D6E-4259-9EB5-15331D7BD5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73979"/>
      </p:ext>
    </p:extLst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940F-B555-46D6-A1D9-B2F2DF16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6866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02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9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13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20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24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31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5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42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6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53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7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64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8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75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21" Type="http://schemas.openxmlformats.org/officeDocument/2006/relationships/slide" Target="../slides/slide18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" Target="../slides/slid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8B8865B-966F-4246-A94D-2DE454A1926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1FCC54D-F8A7-4F8A-AA81-12F9EE87FC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2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3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5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4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5F06A8-B798-4783-A04A-180C4B2EF3F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6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5F06A8-B798-4783-A04A-180C4B2EF3F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1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4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4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B23A97-E447-4D74-9905-44E9207E980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7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673" name="Picture 1041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043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1044" descr="button_1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1045" descr="button_2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1046" descr="button_3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9" name="Text Box 1047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0680" name="Picture 1048" descr="button_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104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The Nature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70100"/>
            <a:ext cx="8262938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77825" y="171926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Sodium atom (Na)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44763" y="171926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Chlorine atom (Cl)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711700" y="1719263"/>
            <a:ext cx="192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Sodium ion (Na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880225" y="171926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Chloride ion (Cl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2400300" y="30353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774825" y="3473450"/>
            <a:ext cx="12509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Transfer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of electron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93725" y="4048125"/>
            <a:ext cx="1400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Protons   +11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>
                <a:solidFill>
                  <a:srgbClr val="000000"/>
                </a:solidFill>
              </a:rPr>
              <a:t>Electrons -11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Charge       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778125" y="4048125"/>
            <a:ext cx="1400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Protons   +17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>
                <a:solidFill>
                  <a:srgbClr val="000000"/>
                </a:solidFill>
              </a:rPr>
              <a:t>Electrons -17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Charge       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926013" y="4048125"/>
            <a:ext cx="14239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Protons   +11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>
                <a:solidFill>
                  <a:srgbClr val="000000"/>
                </a:solidFill>
              </a:rPr>
              <a:t>Electrons -10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Charge      +1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045325" y="4048125"/>
            <a:ext cx="1400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Protons   +17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>
                <a:solidFill>
                  <a:srgbClr val="000000"/>
                </a:solidFill>
              </a:rPr>
              <a:t>Electrons -18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Charge      -1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2-1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Figure 2-3 Ionic Bonding</a:t>
            </a:r>
          </a:p>
        </p:txBody>
      </p:sp>
      <p:pic>
        <p:nvPicPr>
          <p:cNvPr id="74771" name="Picture 19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2" name="Picture 20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42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name is Bond…Chemical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txBody>
          <a:bodyPr>
            <a:noAutofit/>
          </a:bodyPr>
          <a:lstStyle/>
          <a:p>
            <a:r>
              <a:rPr lang="en-US" sz="2800" dirty="0"/>
              <a:t>Chemical Bonds</a:t>
            </a:r>
          </a:p>
          <a:p>
            <a:pPr lvl="0"/>
            <a:r>
              <a:rPr lang="en-US" sz="2800" dirty="0"/>
              <a:t>Based on valence e- configuration</a:t>
            </a:r>
          </a:p>
          <a:p>
            <a:pPr lvl="0"/>
            <a:r>
              <a:rPr lang="en-US" sz="2800" dirty="0"/>
              <a:t>Ionic Bonds</a:t>
            </a:r>
          </a:p>
          <a:p>
            <a:pPr lvl="1"/>
            <a:r>
              <a:rPr lang="en-US" sz="2800" dirty="0"/>
              <a:t>Created by transfer of e- creating ions </a:t>
            </a:r>
          </a:p>
          <a:p>
            <a:pPr lvl="1"/>
            <a:r>
              <a:rPr lang="en-US" sz="2800" dirty="0"/>
              <a:t>Oppositely charged ions are attracted to one another</a:t>
            </a:r>
          </a:p>
          <a:p>
            <a:pPr lvl="2"/>
            <a:r>
              <a:rPr lang="en-US" sz="2800" dirty="0"/>
              <a:t>Ex. </a:t>
            </a:r>
            <a:r>
              <a:rPr lang="en-US" sz="2800" dirty="0" err="1"/>
              <a:t>NaCl</a:t>
            </a:r>
            <a:r>
              <a:rPr lang="en-US" sz="2800" dirty="0"/>
              <a:t>, MgCl</a:t>
            </a:r>
            <a:r>
              <a:rPr lang="en-US" sz="2800" baseline="-25000" dirty="0"/>
              <a:t>2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20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990599"/>
          </a:xfrm>
        </p:spPr>
        <p:txBody>
          <a:bodyPr/>
          <a:lstStyle/>
          <a:p>
            <a:r>
              <a:rPr lang="en-US" dirty="0" smtClean="0"/>
              <a:t>Chemical Bonds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/>
          <a:lstStyle/>
          <a:p>
            <a:pPr lvl="0"/>
            <a:r>
              <a:rPr lang="en-US" sz="2800" dirty="0"/>
              <a:t>Covalent Bonds</a:t>
            </a:r>
          </a:p>
          <a:p>
            <a:pPr lvl="1"/>
            <a:r>
              <a:rPr lang="en-US" sz="2800" dirty="0"/>
              <a:t>Created when atoms share e-</a:t>
            </a:r>
          </a:p>
          <a:p>
            <a:pPr lvl="1"/>
            <a:r>
              <a:rPr lang="en-US" sz="2800" dirty="0"/>
              <a:t>Single, double, triple bonds</a:t>
            </a:r>
          </a:p>
          <a:p>
            <a:pPr lvl="1"/>
            <a:r>
              <a:rPr lang="en-US" sz="2800" dirty="0"/>
              <a:t>Non-polar</a:t>
            </a:r>
          </a:p>
          <a:p>
            <a:pPr lvl="2"/>
            <a:r>
              <a:rPr lang="en-US" sz="2800" dirty="0"/>
              <a:t>Equal sharing</a:t>
            </a:r>
          </a:p>
          <a:p>
            <a:pPr lvl="1"/>
            <a:r>
              <a:rPr lang="en-US" sz="2800" dirty="0"/>
              <a:t>Polar</a:t>
            </a:r>
          </a:p>
          <a:p>
            <a:pPr lvl="2"/>
            <a:r>
              <a:rPr lang="en-US" sz="2800" dirty="0"/>
              <a:t>Unequal sharing, results in partial charges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142999"/>
          </a:xfrm>
        </p:spPr>
        <p:txBody>
          <a:bodyPr/>
          <a:lstStyle/>
          <a:p>
            <a:r>
              <a:rPr lang="en-US" dirty="0" smtClean="0"/>
              <a:t>Intermolecular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/>
          <a:lstStyle/>
          <a:p>
            <a:pPr lvl="0"/>
            <a:r>
              <a:rPr lang="en-US" sz="2800" dirty="0"/>
              <a:t>Van der Waal forces</a:t>
            </a:r>
          </a:p>
          <a:p>
            <a:pPr lvl="1"/>
            <a:r>
              <a:rPr lang="en-US" sz="2800" dirty="0"/>
              <a:t>Nonpolar covalent</a:t>
            </a:r>
          </a:p>
          <a:p>
            <a:pPr lvl="1"/>
            <a:r>
              <a:rPr lang="en-US" sz="2800" dirty="0"/>
              <a:t>Rapid movement of e- can create brief charges</a:t>
            </a:r>
          </a:p>
          <a:p>
            <a:pPr lvl="2"/>
            <a:r>
              <a:rPr lang="en-US" sz="2800" dirty="0"/>
              <a:t>Opposites attract</a:t>
            </a:r>
          </a:p>
          <a:p>
            <a:pPr lvl="2"/>
            <a:r>
              <a:rPr lang="en-US" sz="2800" dirty="0"/>
              <a:t>Ex. Gecko</a:t>
            </a:r>
          </a:p>
          <a:p>
            <a:pPr marL="731520" lvl="3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94722" cy="768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Properties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2 Section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838199"/>
          </a:xfrm>
        </p:spPr>
        <p:txBody>
          <a:bodyPr/>
          <a:lstStyle/>
          <a:p>
            <a:r>
              <a:rPr lang="en-US" dirty="0" smtClean="0"/>
              <a:t>Chemistry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93776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Polar	</a:t>
            </a:r>
          </a:p>
          <a:p>
            <a:pPr lvl="1"/>
            <a:r>
              <a:rPr lang="en-US" sz="2400" dirty="0"/>
              <a:t>Uneven sharing of e- creates partial charges</a:t>
            </a:r>
          </a:p>
          <a:p>
            <a:pPr lvl="0"/>
            <a:r>
              <a:rPr lang="en-US" sz="2400" dirty="0"/>
              <a:t>Hydrogen bonds</a:t>
            </a:r>
          </a:p>
          <a:p>
            <a:pPr lvl="1"/>
            <a:r>
              <a:rPr lang="en-US" sz="2400" dirty="0"/>
              <a:t>Weak attractions between opposite charges on polar molecules</a:t>
            </a:r>
          </a:p>
          <a:p>
            <a:pPr lvl="1"/>
            <a:r>
              <a:rPr lang="en-US" sz="2400" dirty="0"/>
              <a:t>Constantly breaking and </a:t>
            </a:r>
            <a:r>
              <a:rPr lang="en-US" sz="2400" dirty="0" smtClean="0"/>
              <a:t>reforming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6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73152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318761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Due to hydrogen bonds</a:t>
            </a:r>
          </a:p>
          <a:p>
            <a:pPr lvl="2"/>
            <a:r>
              <a:rPr lang="en-US" sz="2000" dirty="0"/>
              <a:t>Cohesion</a:t>
            </a:r>
          </a:p>
          <a:p>
            <a:pPr lvl="3"/>
            <a:r>
              <a:rPr lang="en-US" sz="2000" dirty="0"/>
              <a:t>Water’s ability to stick to itself</a:t>
            </a:r>
          </a:p>
          <a:p>
            <a:pPr lvl="3"/>
            <a:r>
              <a:rPr lang="en-US" sz="2000" dirty="0"/>
              <a:t>Surface tension</a:t>
            </a:r>
          </a:p>
          <a:p>
            <a:pPr lvl="2"/>
            <a:r>
              <a:rPr lang="en-US" sz="2000" dirty="0"/>
              <a:t>Adhesion</a:t>
            </a:r>
          </a:p>
          <a:p>
            <a:pPr lvl="3"/>
            <a:r>
              <a:rPr lang="en-US" sz="2000" dirty="0"/>
              <a:t>Water’s ability to stick to other things</a:t>
            </a:r>
          </a:p>
          <a:p>
            <a:pPr lvl="3"/>
            <a:r>
              <a:rPr lang="en-US" sz="2000" dirty="0"/>
              <a:t>Capillary action</a:t>
            </a:r>
          </a:p>
          <a:p>
            <a:pPr lvl="2"/>
            <a:r>
              <a:rPr lang="en-US" sz="2000" dirty="0"/>
              <a:t>Excellent solvent</a:t>
            </a:r>
          </a:p>
          <a:p>
            <a:pPr lvl="3"/>
            <a:r>
              <a:rPr lang="en-US" sz="2000" dirty="0"/>
              <a:t>Dissolves substances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882775"/>
            <a:ext cx="5878512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36675" y="274796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Cl</a:t>
            </a:r>
            <a:r>
              <a:rPr lang="en-US" baseline="30000" smtClean="0">
                <a:solidFill>
                  <a:srgbClr val="000000"/>
                </a:solidFill>
              </a:rPr>
              <a:t>-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27113" y="40862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Water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603750" y="248761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Cl</a:t>
            </a:r>
            <a:r>
              <a:rPr lang="en-US" baseline="30000" smtClean="0">
                <a:solidFill>
                  <a:srgbClr val="000000"/>
                </a:solidFill>
              </a:rPr>
              <a:t>-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300538" y="28400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Na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302125" y="3987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Water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532688" y="32861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Na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2-2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2-9 NaCI Solution</a:t>
            </a:r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4251325" y="1604963"/>
            <a:ext cx="4191000" cy="3657600"/>
          </a:xfrm>
          <a:custGeom>
            <a:avLst/>
            <a:gdLst>
              <a:gd name="T0" fmla="*/ 2089 w 2640"/>
              <a:gd name="T1" fmla="*/ 2107 h 2304"/>
              <a:gd name="T2" fmla="*/ 1893 w 2640"/>
              <a:gd name="T3" fmla="*/ 2230 h 2304"/>
              <a:gd name="T4" fmla="*/ 1493 w 2640"/>
              <a:gd name="T5" fmla="*/ 2278 h 2304"/>
              <a:gd name="T6" fmla="*/ 1036 w 2640"/>
              <a:gd name="T7" fmla="*/ 2246 h 2304"/>
              <a:gd name="T8" fmla="*/ 644 w 2640"/>
              <a:gd name="T9" fmla="*/ 2221 h 2304"/>
              <a:gd name="T10" fmla="*/ 408 w 2640"/>
              <a:gd name="T11" fmla="*/ 2164 h 2304"/>
              <a:gd name="T12" fmla="*/ 310 w 2640"/>
              <a:gd name="T13" fmla="*/ 2140 h 2304"/>
              <a:gd name="T14" fmla="*/ 187 w 2640"/>
              <a:gd name="T15" fmla="*/ 2058 h 2304"/>
              <a:gd name="T16" fmla="*/ 138 w 2640"/>
              <a:gd name="T17" fmla="*/ 2001 h 2304"/>
              <a:gd name="T18" fmla="*/ 89 w 2640"/>
              <a:gd name="T19" fmla="*/ 1952 h 2304"/>
              <a:gd name="T20" fmla="*/ 57 w 2640"/>
              <a:gd name="T21" fmla="*/ 1895 h 2304"/>
              <a:gd name="T22" fmla="*/ 16 w 2640"/>
              <a:gd name="T23" fmla="*/ 1740 h 2304"/>
              <a:gd name="T24" fmla="*/ 32 w 2640"/>
              <a:gd name="T25" fmla="*/ 1528 h 2304"/>
              <a:gd name="T26" fmla="*/ 65 w 2640"/>
              <a:gd name="T27" fmla="*/ 1495 h 2304"/>
              <a:gd name="T28" fmla="*/ 179 w 2640"/>
              <a:gd name="T29" fmla="*/ 1389 h 2304"/>
              <a:gd name="T30" fmla="*/ 277 w 2640"/>
              <a:gd name="T31" fmla="*/ 1356 h 2304"/>
              <a:gd name="T32" fmla="*/ 440 w 2640"/>
              <a:gd name="T33" fmla="*/ 1307 h 2304"/>
              <a:gd name="T34" fmla="*/ 481 w 2640"/>
              <a:gd name="T35" fmla="*/ 1274 h 2304"/>
              <a:gd name="T36" fmla="*/ 506 w 2640"/>
              <a:gd name="T37" fmla="*/ 1234 h 2304"/>
              <a:gd name="T38" fmla="*/ 424 w 2640"/>
              <a:gd name="T39" fmla="*/ 940 h 2304"/>
              <a:gd name="T40" fmla="*/ 367 w 2640"/>
              <a:gd name="T41" fmla="*/ 817 h 2304"/>
              <a:gd name="T42" fmla="*/ 236 w 2640"/>
              <a:gd name="T43" fmla="*/ 719 h 2304"/>
              <a:gd name="T44" fmla="*/ 146 w 2640"/>
              <a:gd name="T45" fmla="*/ 475 h 2304"/>
              <a:gd name="T46" fmla="*/ 301 w 2640"/>
              <a:gd name="T47" fmla="*/ 254 h 2304"/>
              <a:gd name="T48" fmla="*/ 359 w 2640"/>
              <a:gd name="T49" fmla="*/ 213 h 2304"/>
              <a:gd name="T50" fmla="*/ 448 w 2640"/>
              <a:gd name="T51" fmla="*/ 164 h 2304"/>
              <a:gd name="T52" fmla="*/ 710 w 2640"/>
              <a:gd name="T53" fmla="*/ 83 h 2304"/>
              <a:gd name="T54" fmla="*/ 1297 w 2640"/>
              <a:gd name="T55" fmla="*/ 26 h 2304"/>
              <a:gd name="T56" fmla="*/ 1526 w 2640"/>
              <a:gd name="T57" fmla="*/ 1 h 2304"/>
              <a:gd name="T58" fmla="*/ 1828 w 2640"/>
              <a:gd name="T59" fmla="*/ 9 h 2304"/>
              <a:gd name="T60" fmla="*/ 1926 w 2640"/>
              <a:gd name="T61" fmla="*/ 34 h 2304"/>
              <a:gd name="T62" fmla="*/ 2236 w 2640"/>
              <a:gd name="T63" fmla="*/ 115 h 2304"/>
              <a:gd name="T64" fmla="*/ 2399 w 2640"/>
              <a:gd name="T65" fmla="*/ 213 h 2304"/>
              <a:gd name="T66" fmla="*/ 2481 w 2640"/>
              <a:gd name="T67" fmla="*/ 287 h 2304"/>
              <a:gd name="T68" fmla="*/ 2514 w 2640"/>
              <a:gd name="T69" fmla="*/ 328 h 2304"/>
              <a:gd name="T70" fmla="*/ 2546 w 2640"/>
              <a:gd name="T71" fmla="*/ 393 h 2304"/>
              <a:gd name="T72" fmla="*/ 2579 w 2640"/>
              <a:gd name="T73" fmla="*/ 434 h 2304"/>
              <a:gd name="T74" fmla="*/ 2612 w 2640"/>
              <a:gd name="T75" fmla="*/ 532 h 2304"/>
              <a:gd name="T76" fmla="*/ 2587 w 2640"/>
              <a:gd name="T77" fmla="*/ 997 h 2304"/>
              <a:gd name="T78" fmla="*/ 2554 w 2640"/>
              <a:gd name="T79" fmla="*/ 1087 h 2304"/>
              <a:gd name="T80" fmla="*/ 2489 w 2640"/>
              <a:gd name="T81" fmla="*/ 1356 h 2304"/>
              <a:gd name="T82" fmla="*/ 2457 w 2640"/>
              <a:gd name="T83" fmla="*/ 1438 h 2304"/>
              <a:gd name="T84" fmla="*/ 2432 w 2640"/>
              <a:gd name="T85" fmla="*/ 1503 h 2304"/>
              <a:gd name="T86" fmla="*/ 2399 w 2640"/>
              <a:gd name="T87" fmla="*/ 1609 h 2304"/>
              <a:gd name="T88" fmla="*/ 2383 w 2640"/>
              <a:gd name="T89" fmla="*/ 1642 h 2304"/>
              <a:gd name="T90" fmla="*/ 2350 w 2640"/>
              <a:gd name="T91" fmla="*/ 1691 h 2304"/>
              <a:gd name="T92" fmla="*/ 2285 w 2640"/>
              <a:gd name="T93" fmla="*/ 1821 h 2304"/>
              <a:gd name="T94" fmla="*/ 2252 w 2640"/>
              <a:gd name="T95" fmla="*/ 1870 h 2304"/>
              <a:gd name="T96" fmla="*/ 2244 w 2640"/>
              <a:gd name="T97" fmla="*/ 1903 h 2304"/>
              <a:gd name="T98" fmla="*/ 2212 w 2640"/>
              <a:gd name="T99" fmla="*/ 1952 h 2304"/>
              <a:gd name="T100" fmla="*/ 2163 w 2640"/>
              <a:gd name="T101" fmla="*/ 2025 h 2304"/>
              <a:gd name="T102" fmla="*/ 2106 w 2640"/>
              <a:gd name="T103" fmla="*/ 2083 h 2304"/>
              <a:gd name="T104" fmla="*/ 2089 w 2640"/>
              <a:gd name="T105" fmla="*/ 210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40" h="2304">
                <a:moveTo>
                  <a:pt x="2089" y="2107"/>
                </a:moveTo>
                <a:cubicBezTo>
                  <a:pt x="2037" y="2187"/>
                  <a:pt x="1982" y="2210"/>
                  <a:pt x="1893" y="2230"/>
                </a:cubicBezTo>
                <a:cubicBezTo>
                  <a:pt x="1778" y="2304"/>
                  <a:pt x="1622" y="2274"/>
                  <a:pt x="1493" y="2278"/>
                </a:cubicBezTo>
                <a:cubicBezTo>
                  <a:pt x="1340" y="2256"/>
                  <a:pt x="1191" y="2251"/>
                  <a:pt x="1036" y="2246"/>
                </a:cubicBezTo>
                <a:cubicBezTo>
                  <a:pt x="902" y="2234"/>
                  <a:pt x="782" y="2226"/>
                  <a:pt x="644" y="2221"/>
                </a:cubicBezTo>
                <a:cubicBezTo>
                  <a:pt x="567" y="2195"/>
                  <a:pt x="486" y="2181"/>
                  <a:pt x="408" y="2164"/>
                </a:cubicBezTo>
                <a:cubicBezTo>
                  <a:pt x="375" y="2156"/>
                  <a:pt x="340" y="2153"/>
                  <a:pt x="310" y="2140"/>
                </a:cubicBezTo>
                <a:cubicBezTo>
                  <a:pt x="264" y="2120"/>
                  <a:pt x="226" y="2087"/>
                  <a:pt x="187" y="2058"/>
                </a:cubicBezTo>
                <a:cubicBezTo>
                  <a:pt x="159" y="2001"/>
                  <a:pt x="186" y="2044"/>
                  <a:pt x="138" y="2001"/>
                </a:cubicBezTo>
                <a:cubicBezTo>
                  <a:pt x="120" y="1985"/>
                  <a:pt x="89" y="1952"/>
                  <a:pt x="89" y="1952"/>
                </a:cubicBezTo>
                <a:cubicBezTo>
                  <a:pt x="71" y="1897"/>
                  <a:pt x="94" y="1959"/>
                  <a:pt x="57" y="1895"/>
                </a:cubicBezTo>
                <a:cubicBezTo>
                  <a:pt x="31" y="1851"/>
                  <a:pt x="27" y="1787"/>
                  <a:pt x="16" y="1740"/>
                </a:cubicBezTo>
                <a:cubicBezTo>
                  <a:pt x="19" y="1669"/>
                  <a:pt x="0" y="1591"/>
                  <a:pt x="32" y="1528"/>
                </a:cubicBezTo>
                <a:cubicBezTo>
                  <a:pt x="35" y="1520"/>
                  <a:pt x="59" y="1501"/>
                  <a:pt x="65" y="1495"/>
                </a:cubicBezTo>
                <a:cubicBezTo>
                  <a:pt x="98" y="1453"/>
                  <a:pt x="125" y="1406"/>
                  <a:pt x="179" y="1389"/>
                </a:cubicBezTo>
                <a:cubicBezTo>
                  <a:pt x="213" y="1365"/>
                  <a:pt x="233" y="1363"/>
                  <a:pt x="277" y="1356"/>
                </a:cubicBezTo>
                <a:cubicBezTo>
                  <a:pt x="330" y="1338"/>
                  <a:pt x="385" y="1320"/>
                  <a:pt x="440" y="1307"/>
                </a:cubicBezTo>
                <a:cubicBezTo>
                  <a:pt x="454" y="1298"/>
                  <a:pt x="471" y="1289"/>
                  <a:pt x="481" y="1274"/>
                </a:cubicBezTo>
                <a:cubicBezTo>
                  <a:pt x="509" y="1226"/>
                  <a:pt x="466" y="1271"/>
                  <a:pt x="506" y="1234"/>
                </a:cubicBezTo>
                <a:cubicBezTo>
                  <a:pt x="487" y="1134"/>
                  <a:pt x="458" y="1035"/>
                  <a:pt x="424" y="940"/>
                </a:cubicBezTo>
                <a:cubicBezTo>
                  <a:pt x="410" y="903"/>
                  <a:pt x="393" y="847"/>
                  <a:pt x="367" y="817"/>
                </a:cubicBezTo>
                <a:cubicBezTo>
                  <a:pt x="325" y="769"/>
                  <a:pt x="268" y="763"/>
                  <a:pt x="236" y="719"/>
                </a:cubicBezTo>
                <a:cubicBezTo>
                  <a:pt x="184" y="649"/>
                  <a:pt x="164" y="558"/>
                  <a:pt x="146" y="475"/>
                </a:cubicBezTo>
                <a:cubicBezTo>
                  <a:pt x="169" y="390"/>
                  <a:pt x="221" y="296"/>
                  <a:pt x="301" y="254"/>
                </a:cubicBezTo>
                <a:cubicBezTo>
                  <a:pt x="332" y="209"/>
                  <a:pt x="300" y="245"/>
                  <a:pt x="359" y="213"/>
                </a:cubicBezTo>
                <a:cubicBezTo>
                  <a:pt x="393" y="193"/>
                  <a:pt x="408" y="175"/>
                  <a:pt x="448" y="164"/>
                </a:cubicBezTo>
                <a:cubicBezTo>
                  <a:pt x="528" y="105"/>
                  <a:pt x="612" y="91"/>
                  <a:pt x="710" y="83"/>
                </a:cubicBezTo>
                <a:cubicBezTo>
                  <a:pt x="884" y="39"/>
                  <a:pt x="1116" y="33"/>
                  <a:pt x="1297" y="26"/>
                </a:cubicBezTo>
                <a:cubicBezTo>
                  <a:pt x="1372" y="9"/>
                  <a:pt x="1526" y="1"/>
                  <a:pt x="1526" y="1"/>
                </a:cubicBezTo>
                <a:cubicBezTo>
                  <a:pt x="1626" y="3"/>
                  <a:pt x="1727" y="0"/>
                  <a:pt x="1828" y="9"/>
                </a:cubicBezTo>
                <a:cubicBezTo>
                  <a:pt x="1861" y="11"/>
                  <a:pt x="1892" y="29"/>
                  <a:pt x="1926" y="34"/>
                </a:cubicBezTo>
                <a:cubicBezTo>
                  <a:pt x="2035" y="47"/>
                  <a:pt x="2129" y="94"/>
                  <a:pt x="2236" y="115"/>
                </a:cubicBezTo>
                <a:cubicBezTo>
                  <a:pt x="2284" y="143"/>
                  <a:pt x="2344" y="194"/>
                  <a:pt x="2399" y="213"/>
                </a:cubicBezTo>
                <a:cubicBezTo>
                  <a:pt x="2425" y="239"/>
                  <a:pt x="2457" y="258"/>
                  <a:pt x="2481" y="287"/>
                </a:cubicBezTo>
                <a:cubicBezTo>
                  <a:pt x="2492" y="300"/>
                  <a:pt x="2505" y="312"/>
                  <a:pt x="2514" y="328"/>
                </a:cubicBezTo>
                <a:cubicBezTo>
                  <a:pt x="2526" y="348"/>
                  <a:pt x="2528" y="376"/>
                  <a:pt x="2546" y="393"/>
                </a:cubicBezTo>
                <a:cubicBezTo>
                  <a:pt x="2570" y="415"/>
                  <a:pt x="2558" y="402"/>
                  <a:pt x="2579" y="434"/>
                </a:cubicBezTo>
                <a:cubicBezTo>
                  <a:pt x="2586" y="473"/>
                  <a:pt x="2593" y="496"/>
                  <a:pt x="2612" y="532"/>
                </a:cubicBezTo>
                <a:cubicBezTo>
                  <a:pt x="2640" y="677"/>
                  <a:pt x="2629" y="850"/>
                  <a:pt x="2587" y="997"/>
                </a:cubicBezTo>
                <a:cubicBezTo>
                  <a:pt x="2578" y="1027"/>
                  <a:pt x="2562" y="1055"/>
                  <a:pt x="2554" y="1087"/>
                </a:cubicBezTo>
                <a:cubicBezTo>
                  <a:pt x="2543" y="1178"/>
                  <a:pt x="2517" y="1268"/>
                  <a:pt x="2489" y="1356"/>
                </a:cubicBezTo>
                <a:cubicBezTo>
                  <a:pt x="2479" y="1385"/>
                  <a:pt x="2474" y="1411"/>
                  <a:pt x="2457" y="1438"/>
                </a:cubicBezTo>
                <a:cubicBezTo>
                  <a:pt x="2438" y="1502"/>
                  <a:pt x="2459" y="1436"/>
                  <a:pt x="2432" y="1503"/>
                </a:cubicBezTo>
                <a:cubicBezTo>
                  <a:pt x="2417" y="1537"/>
                  <a:pt x="2414" y="1574"/>
                  <a:pt x="2399" y="1609"/>
                </a:cubicBezTo>
                <a:cubicBezTo>
                  <a:pt x="2394" y="1620"/>
                  <a:pt x="2389" y="1631"/>
                  <a:pt x="2383" y="1642"/>
                </a:cubicBezTo>
                <a:cubicBezTo>
                  <a:pt x="2372" y="1658"/>
                  <a:pt x="2350" y="1691"/>
                  <a:pt x="2350" y="1691"/>
                </a:cubicBezTo>
                <a:cubicBezTo>
                  <a:pt x="2336" y="1743"/>
                  <a:pt x="2312" y="1775"/>
                  <a:pt x="2285" y="1821"/>
                </a:cubicBezTo>
                <a:cubicBezTo>
                  <a:pt x="2274" y="1837"/>
                  <a:pt x="2252" y="1870"/>
                  <a:pt x="2252" y="1870"/>
                </a:cubicBezTo>
                <a:cubicBezTo>
                  <a:pt x="2249" y="1881"/>
                  <a:pt x="2248" y="1892"/>
                  <a:pt x="2244" y="1903"/>
                </a:cubicBezTo>
                <a:cubicBezTo>
                  <a:pt x="2235" y="1920"/>
                  <a:pt x="2212" y="1952"/>
                  <a:pt x="2212" y="1952"/>
                </a:cubicBezTo>
                <a:cubicBezTo>
                  <a:pt x="2201" y="1989"/>
                  <a:pt x="2195" y="2003"/>
                  <a:pt x="2163" y="2025"/>
                </a:cubicBezTo>
                <a:cubicBezTo>
                  <a:pt x="2145" y="2050"/>
                  <a:pt x="2124" y="2059"/>
                  <a:pt x="2106" y="2083"/>
                </a:cubicBezTo>
                <a:cubicBezTo>
                  <a:pt x="2099" y="2090"/>
                  <a:pt x="2089" y="2107"/>
                  <a:pt x="2089" y="21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2002" name="Picture 18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3" name="Picture 19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167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2-2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2-9 NaCI Solution</a:t>
            </a:r>
          </a:p>
        </p:txBody>
      </p:sp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882775"/>
            <a:ext cx="5878512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1336675" y="274796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Cl</a:t>
            </a:r>
            <a:r>
              <a:rPr lang="en-US" baseline="30000" smtClean="0">
                <a:solidFill>
                  <a:srgbClr val="000000"/>
                </a:solidFill>
              </a:rPr>
              <a:t>-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1027113" y="40862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Water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4603750" y="248761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Cl</a:t>
            </a:r>
            <a:r>
              <a:rPr lang="en-US" baseline="30000" smtClean="0">
                <a:solidFill>
                  <a:srgbClr val="000000"/>
                </a:solidFill>
              </a:rPr>
              <a:t>-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4300538" y="28400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Na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4302125" y="3987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Water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7532688" y="32861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Na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3751" name="Picture 23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2" name="Picture 2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137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066799"/>
          </a:xfrm>
        </p:spPr>
        <p:txBody>
          <a:bodyPr/>
          <a:lstStyle/>
          <a:p>
            <a:r>
              <a:rPr lang="en-US" dirty="0" smtClean="0"/>
              <a:t>What is an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/>
          <a:lstStyle/>
          <a:p>
            <a:pPr lvl="0"/>
            <a:r>
              <a:rPr lang="en-US" sz="3200" dirty="0"/>
              <a:t>Basic building blocks of matter</a:t>
            </a:r>
          </a:p>
          <a:p>
            <a:pPr lvl="0"/>
            <a:r>
              <a:rPr lang="en-US" sz="3200" dirty="0"/>
              <a:t>Extremely small</a:t>
            </a:r>
          </a:p>
          <a:p>
            <a:pPr lvl="0"/>
            <a:r>
              <a:rPr lang="en-US" sz="3200" dirty="0"/>
              <a:t>Composition</a:t>
            </a:r>
          </a:p>
          <a:p>
            <a:pPr lvl="1"/>
            <a:r>
              <a:rPr lang="en-US" sz="3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73152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31876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000" dirty="0"/>
              <a:t>Due to hydrogen bonds</a:t>
            </a:r>
          </a:p>
          <a:p>
            <a:pPr lvl="2"/>
            <a:r>
              <a:rPr lang="en-US" sz="2000" dirty="0"/>
              <a:t>Cohesion</a:t>
            </a:r>
          </a:p>
          <a:p>
            <a:pPr lvl="3"/>
            <a:r>
              <a:rPr lang="en-US" sz="2000" dirty="0"/>
              <a:t>Water’s ability to stick to itself</a:t>
            </a:r>
          </a:p>
          <a:p>
            <a:pPr lvl="3"/>
            <a:r>
              <a:rPr lang="en-US" sz="2000" dirty="0"/>
              <a:t>Surface tension</a:t>
            </a:r>
          </a:p>
          <a:p>
            <a:pPr lvl="2"/>
            <a:r>
              <a:rPr lang="en-US" sz="2000" dirty="0"/>
              <a:t>Adhesion</a:t>
            </a:r>
          </a:p>
          <a:p>
            <a:pPr lvl="3"/>
            <a:r>
              <a:rPr lang="en-US" sz="2000" dirty="0"/>
              <a:t>Water’s ability to stick to other things</a:t>
            </a:r>
          </a:p>
          <a:p>
            <a:pPr lvl="3"/>
            <a:r>
              <a:rPr lang="en-US" sz="2000" dirty="0"/>
              <a:t>Capillary action</a:t>
            </a:r>
          </a:p>
          <a:p>
            <a:pPr lvl="2"/>
            <a:r>
              <a:rPr lang="en-US" sz="2000" dirty="0"/>
              <a:t>Excellent solvent</a:t>
            </a:r>
          </a:p>
          <a:p>
            <a:pPr lvl="3"/>
            <a:r>
              <a:rPr lang="en-US" sz="2000" dirty="0"/>
              <a:t>Dissolves substances</a:t>
            </a:r>
          </a:p>
          <a:p>
            <a:pPr lvl="3"/>
            <a:r>
              <a:rPr lang="en-US" sz="2000" dirty="0"/>
              <a:t>Solutions</a:t>
            </a:r>
          </a:p>
          <a:p>
            <a:pPr lvl="4"/>
            <a:r>
              <a:rPr lang="en-US" sz="2000" dirty="0"/>
              <a:t>Parts are evenly distributed</a:t>
            </a:r>
          </a:p>
          <a:p>
            <a:pPr lvl="4"/>
            <a:r>
              <a:rPr lang="en-US" sz="2000" dirty="0"/>
              <a:t>Solute, solvent</a:t>
            </a:r>
          </a:p>
          <a:p>
            <a:pPr lvl="3"/>
            <a:r>
              <a:rPr lang="en-US" sz="2000" dirty="0"/>
              <a:t>Suspension</a:t>
            </a:r>
          </a:p>
          <a:p>
            <a:pPr lvl="4"/>
            <a:r>
              <a:rPr lang="en-US" sz="2000" dirty="0"/>
              <a:t>Mixture of water and </a:t>
            </a:r>
            <a:r>
              <a:rPr lang="en-US" sz="2000" dirty="0" err="1"/>
              <a:t>nondisolved</a:t>
            </a:r>
            <a:r>
              <a:rPr lang="en-US" sz="2000" dirty="0"/>
              <a:t> particles that do not settle out</a:t>
            </a:r>
          </a:p>
          <a:p>
            <a:pPr lvl="4"/>
            <a:r>
              <a:rPr lang="en-US" sz="2000" dirty="0"/>
              <a:t>Ex.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990599"/>
          </a:xfrm>
        </p:spPr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pH Scale</a:t>
            </a:r>
          </a:p>
          <a:p>
            <a:pPr lvl="1"/>
            <a:r>
              <a:rPr lang="en-US" sz="2600" dirty="0"/>
              <a:t>Indicates the [H+]</a:t>
            </a:r>
          </a:p>
          <a:p>
            <a:pPr lvl="1"/>
            <a:r>
              <a:rPr lang="en-US" sz="2600" dirty="0"/>
              <a:t>Range 0 to 14</a:t>
            </a:r>
          </a:p>
          <a:p>
            <a:pPr lvl="1"/>
            <a:r>
              <a:rPr lang="en-US" sz="2600" dirty="0"/>
              <a:t>Log scale based on unit 10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93800"/>
            <a:ext cx="2860675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03725" y="1370013"/>
            <a:ext cx="123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Oven cleaner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403725" y="1674813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Bleach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391025" y="2005013"/>
            <a:ext cx="159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Ammonia solution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403725" y="2487613"/>
            <a:ext cx="598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Soap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403725" y="2970213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Sea water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403725" y="3313113"/>
            <a:ext cx="123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Human blood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416425" y="347821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Pure water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429125" y="3617913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Milk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429125" y="3830638"/>
            <a:ext cx="755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Normal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rainfall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416425" y="4265613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Acid rain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416425" y="4478338"/>
            <a:ext cx="784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Tomato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juice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378325" y="4900613"/>
            <a:ext cx="1139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Lemon juice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391025" y="5218113"/>
            <a:ext cx="1258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Stomach acid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121025" y="34131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Neutral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 rot="16200000">
            <a:off x="2435225" y="2344738"/>
            <a:ext cx="181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Increasingly Basic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 rot="16200000">
            <a:off x="2411412" y="4467226"/>
            <a:ext cx="186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Increasingly Acidic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2-2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pH Scale</a:t>
            </a:r>
          </a:p>
        </p:txBody>
      </p:sp>
      <p:pic>
        <p:nvPicPr>
          <p:cNvPr id="40984" name="Picture 24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5" name="Picture 25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811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990599"/>
          </a:xfrm>
        </p:spPr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600" dirty="0"/>
              <a:t>pH Scale</a:t>
            </a:r>
          </a:p>
          <a:p>
            <a:pPr lvl="1"/>
            <a:r>
              <a:rPr lang="en-US" sz="2600" dirty="0"/>
              <a:t>Indicates the [H+]</a:t>
            </a:r>
          </a:p>
          <a:p>
            <a:pPr lvl="1"/>
            <a:r>
              <a:rPr lang="en-US" sz="2600" dirty="0"/>
              <a:t>Range 0 to 14</a:t>
            </a:r>
          </a:p>
          <a:p>
            <a:pPr lvl="1"/>
            <a:r>
              <a:rPr lang="en-US" sz="2600" dirty="0"/>
              <a:t>Log scale based on unit 10</a:t>
            </a:r>
          </a:p>
          <a:p>
            <a:pPr lvl="0"/>
            <a:r>
              <a:rPr lang="en-US" sz="2600" dirty="0"/>
              <a:t>Acids</a:t>
            </a:r>
          </a:p>
          <a:p>
            <a:pPr lvl="1"/>
            <a:r>
              <a:rPr lang="en-US" sz="2600" dirty="0"/>
              <a:t>Compound that forms H+ ions</a:t>
            </a:r>
          </a:p>
          <a:p>
            <a:pPr lvl="1"/>
            <a:r>
              <a:rPr lang="en-US" sz="2600" dirty="0"/>
              <a:t>pH &lt;7, sour taste</a:t>
            </a:r>
          </a:p>
          <a:p>
            <a:pPr lvl="0"/>
            <a:r>
              <a:rPr lang="en-US" sz="2600" dirty="0"/>
              <a:t>Bases</a:t>
            </a:r>
          </a:p>
          <a:p>
            <a:pPr lvl="1"/>
            <a:r>
              <a:rPr lang="en-US" sz="2600" dirty="0"/>
              <a:t>Produces OH- ions in solution</a:t>
            </a:r>
          </a:p>
          <a:p>
            <a:pPr lvl="1"/>
            <a:r>
              <a:rPr lang="en-US" sz="2600" dirty="0"/>
              <a:t>pH &gt;7, bitter taste, slippery</a:t>
            </a:r>
          </a:p>
          <a:p>
            <a:pPr lvl="0"/>
            <a:r>
              <a:rPr lang="en-US" sz="2600" dirty="0"/>
              <a:t>Buffers</a:t>
            </a:r>
          </a:p>
          <a:p>
            <a:pPr lvl="1"/>
            <a:r>
              <a:rPr lang="en-US" sz="2600" dirty="0"/>
              <a:t>Substance that can act as acid or base</a:t>
            </a:r>
          </a:p>
          <a:p>
            <a:pPr lvl="1"/>
            <a:r>
              <a:rPr lang="en-US" sz="2600" dirty="0"/>
              <a:t>Minimize pH changes</a:t>
            </a:r>
          </a:p>
          <a:p>
            <a:pPr lvl="0"/>
            <a:r>
              <a:rPr lang="en-US" sz="2600" dirty="0"/>
              <a:t>Neutralization</a:t>
            </a:r>
          </a:p>
          <a:p>
            <a:pPr lvl="1"/>
            <a:r>
              <a:rPr lang="en-US" sz="2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Organic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Section 3-  The chemistry of carbon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990599"/>
          </a:xfrm>
        </p:spPr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/>
          <a:lstStyle/>
          <a:p>
            <a:pPr marL="45720" indent="0">
              <a:buNone/>
            </a:pPr>
            <a:r>
              <a:rPr lang="en-US" sz="2400" dirty="0"/>
              <a:t>Organic chemistry</a:t>
            </a:r>
          </a:p>
          <a:p>
            <a:pPr lvl="0"/>
            <a:r>
              <a:rPr lang="en-US" sz="2400" dirty="0"/>
              <a:t>Compounds that contain C and are fairly complex</a:t>
            </a:r>
          </a:p>
          <a:p>
            <a:pPr lvl="1"/>
            <a:r>
              <a:rPr lang="en-US" sz="2400" dirty="0"/>
              <a:t>C has 4 valence e-</a:t>
            </a:r>
          </a:p>
          <a:p>
            <a:pPr lvl="1"/>
            <a:r>
              <a:rPr lang="en-US" sz="2400" dirty="0"/>
              <a:t>Can create 4 covalent bonds</a:t>
            </a:r>
          </a:p>
          <a:p>
            <a:pPr lvl="2"/>
            <a:r>
              <a:rPr lang="en-US" sz="2400" dirty="0"/>
              <a:t>Allows it to form chains</a:t>
            </a:r>
          </a:p>
          <a:p>
            <a:pPr lvl="2"/>
            <a:r>
              <a:rPr lang="en-US" sz="2400" dirty="0"/>
              <a:t>Double, triple bonds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819275"/>
            <a:ext cx="8272463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4625" y="4156075"/>
            <a:ext cx="97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Methane</a:t>
            </a:r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679575" y="4156075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Acetylene</a:t>
            </a:r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260725" y="4156075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Butadiene</a:t>
            </a:r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146675" y="4156075"/>
            <a:ext cx="98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Benzene</a:t>
            </a:r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121525" y="4156075"/>
            <a:ext cx="1065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Isooctane</a:t>
            </a:r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2-11 Carbon Compounds</a:t>
            </a:r>
          </a:p>
        </p:txBody>
      </p:sp>
    </p:spTree>
    <p:extLst>
      <p:ext uri="{BB962C8B-B14F-4D97-AF65-F5344CB8AC3E}">
        <p14:creationId xmlns:p14="http://schemas.microsoft.com/office/powerpoint/2010/main" val="86100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990599"/>
          </a:xfrm>
        </p:spPr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/>
          <a:lstStyle/>
          <a:p>
            <a:pPr marL="45720" indent="0">
              <a:buNone/>
            </a:pPr>
            <a:r>
              <a:rPr lang="en-US" sz="2400" dirty="0"/>
              <a:t>Organic chemistry</a:t>
            </a:r>
          </a:p>
          <a:p>
            <a:pPr lvl="0"/>
            <a:r>
              <a:rPr lang="en-US" sz="2400" dirty="0"/>
              <a:t>Compounds that contain C and are fairly complex</a:t>
            </a:r>
          </a:p>
          <a:p>
            <a:pPr lvl="1"/>
            <a:r>
              <a:rPr lang="en-US" sz="2400" dirty="0"/>
              <a:t>C has 4 valence e-</a:t>
            </a:r>
          </a:p>
          <a:p>
            <a:pPr lvl="1"/>
            <a:r>
              <a:rPr lang="en-US" sz="2400" dirty="0"/>
              <a:t>Can create 4 covalent bonds</a:t>
            </a:r>
          </a:p>
          <a:p>
            <a:pPr lvl="2"/>
            <a:r>
              <a:rPr lang="en-US" sz="2400" dirty="0"/>
              <a:t>Allows it to form chains</a:t>
            </a:r>
          </a:p>
          <a:p>
            <a:pPr lvl="2"/>
            <a:r>
              <a:rPr lang="en-US" sz="2400" dirty="0"/>
              <a:t>Double, triple bonds</a:t>
            </a:r>
          </a:p>
          <a:p>
            <a:pPr lvl="1"/>
            <a:r>
              <a:rPr lang="en-US" sz="2400" dirty="0"/>
              <a:t>C, H, O, N, P, 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990599"/>
          </a:xfrm>
        </p:spPr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/>
          <a:lstStyle/>
          <a:p>
            <a:r>
              <a:rPr lang="en-US" sz="2400" dirty="0"/>
              <a:t>Macromolecules</a:t>
            </a:r>
          </a:p>
          <a:p>
            <a:pPr lvl="0"/>
            <a:r>
              <a:rPr lang="en-US" sz="2400" dirty="0"/>
              <a:t>Monomers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polymers</a:t>
            </a:r>
          </a:p>
          <a:p>
            <a:pPr lvl="1"/>
            <a:r>
              <a:rPr lang="en-US" sz="2400" dirty="0"/>
              <a:t>Dehydration synthesis</a:t>
            </a:r>
          </a:p>
          <a:p>
            <a:pPr lvl="2"/>
            <a:r>
              <a:rPr lang="en-US" sz="2400" dirty="0"/>
              <a:t>Putting together by the removal of water</a:t>
            </a:r>
          </a:p>
          <a:p>
            <a:pPr lvl="2"/>
            <a:r>
              <a:rPr lang="en-US" sz="2400" dirty="0"/>
              <a:t>Creates a covalent bond</a:t>
            </a:r>
          </a:p>
          <a:p>
            <a:pPr lvl="1"/>
            <a:r>
              <a:rPr lang="en-US" sz="2400" dirty="0"/>
              <a:t>Hydrolysis is used to reverse process (breakdown)</a:t>
            </a:r>
          </a:p>
          <a:p>
            <a:pPr lvl="2"/>
            <a:r>
              <a:rPr lang="en-US" sz="2400" dirty="0"/>
              <a:t>Breaking apart by adding water</a:t>
            </a:r>
          </a:p>
          <a:p>
            <a:pPr lvl="1"/>
            <a:r>
              <a:rPr lang="en-US" sz="2400" dirty="0"/>
              <a:t>Both require enzymes</a:t>
            </a:r>
          </a:p>
          <a:p>
            <a:pPr lvl="0"/>
            <a:r>
              <a:rPr lang="en-US" sz="2400" dirty="0"/>
              <a:t>4 major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761999"/>
          </a:xfrm>
        </p:spPr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50139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(CH</a:t>
            </a:r>
            <a:r>
              <a:rPr lang="en-US" sz="2400" baseline="-25000" dirty="0"/>
              <a:t>2</a:t>
            </a:r>
            <a:r>
              <a:rPr lang="en-US" sz="2400" dirty="0"/>
              <a:t>O)</a:t>
            </a:r>
            <a:r>
              <a:rPr lang="en-US" sz="2400" baseline="-25000" dirty="0"/>
              <a:t>n</a:t>
            </a:r>
            <a:endParaRPr lang="en-US" sz="2400" dirty="0"/>
          </a:p>
          <a:p>
            <a:pPr lvl="0"/>
            <a:r>
              <a:rPr lang="en-US" sz="2400" dirty="0" err="1"/>
              <a:t>Monosaccharides</a:t>
            </a:r>
            <a:endParaRPr lang="en-US" sz="2400" dirty="0"/>
          </a:p>
          <a:p>
            <a:pPr lvl="1"/>
            <a:r>
              <a:rPr lang="en-US" sz="2400" dirty="0"/>
              <a:t>Simple sugars</a:t>
            </a:r>
          </a:p>
          <a:p>
            <a:pPr lvl="1"/>
            <a:r>
              <a:rPr lang="en-US" sz="2400" dirty="0"/>
              <a:t>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12</a:t>
            </a:r>
            <a:r>
              <a:rPr lang="en-US" sz="2400" dirty="0"/>
              <a:t>O</a:t>
            </a:r>
            <a:r>
              <a:rPr lang="en-US" sz="2400" baseline="-25000" dirty="0"/>
              <a:t>6 </a:t>
            </a:r>
            <a:r>
              <a:rPr lang="en-US" sz="2400" dirty="0"/>
              <a:t>(glucose, fructose, </a:t>
            </a:r>
            <a:r>
              <a:rPr lang="en-US" sz="2400" dirty="0" err="1"/>
              <a:t>galactose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–</a:t>
            </a:r>
            <a:r>
              <a:rPr lang="en-US" sz="2400" dirty="0" err="1"/>
              <a:t>ose</a:t>
            </a:r>
            <a:r>
              <a:rPr lang="en-US" sz="2400" dirty="0"/>
              <a:t>=sugar</a:t>
            </a:r>
          </a:p>
          <a:p>
            <a:pPr lvl="1"/>
            <a:r>
              <a:rPr lang="en-US" sz="2400" dirty="0"/>
              <a:t>take on ringed structure</a:t>
            </a:r>
          </a:p>
          <a:p>
            <a:pPr lvl="0"/>
            <a:r>
              <a:rPr lang="en-US" sz="2400" dirty="0"/>
              <a:t>Polysaccharides</a:t>
            </a:r>
          </a:p>
          <a:p>
            <a:pPr lvl="1"/>
            <a:r>
              <a:rPr lang="en-US" sz="2400" dirty="0"/>
              <a:t>Formed by combing monomers by dehydration synthesis</a:t>
            </a:r>
          </a:p>
          <a:p>
            <a:pPr lvl="1"/>
            <a:r>
              <a:rPr lang="en-US" sz="2400" dirty="0"/>
              <a:t>Creates a covalent </a:t>
            </a:r>
            <a:r>
              <a:rPr lang="en-US" sz="2400" dirty="0" err="1"/>
              <a:t>glycosidic</a:t>
            </a:r>
            <a:r>
              <a:rPr lang="en-US" sz="2400" dirty="0"/>
              <a:t> bond</a:t>
            </a:r>
          </a:p>
          <a:p>
            <a:pPr lvl="1"/>
            <a:r>
              <a:rPr lang="en-US" sz="2400" dirty="0"/>
              <a:t>Forms of </a:t>
            </a:r>
          </a:p>
          <a:p>
            <a:pPr lvl="2"/>
            <a:r>
              <a:rPr lang="en-US" sz="2400" dirty="0"/>
              <a:t>Glycogen, starch, cellulose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82900" y="1816100"/>
            <a:ext cx="3302000" cy="32385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70375" y="1984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6</a:t>
            </a:r>
            <a:endParaRPr lang="en-US" sz="2400">
              <a:latin typeface="Times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43350" y="2349500"/>
            <a:ext cx="10652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dirty="0"/>
              <a:t>C</a:t>
            </a:r>
            <a:endParaRPr lang="en-US" sz="8000" dirty="0">
              <a:latin typeface="Times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717925" y="3724275"/>
            <a:ext cx="1514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Carbon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762375" y="4206875"/>
            <a:ext cx="1423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12.011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An Element in the Periodic Table</a:t>
            </a:r>
          </a:p>
        </p:txBody>
      </p:sp>
    </p:spTree>
    <p:extLst>
      <p:ext uri="{BB962C8B-B14F-4D97-AF65-F5344CB8AC3E}">
        <p14:creationId xmlns:p14="http://schemas.microsoft.com/office/powerpoint/2010/main" val="17229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60488"/>
            <a:ext cx="6883400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35325" y="16113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Starch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42125" y="4037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Glucose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6781800" y="2743200"/>
            <a:ext cx="0" cy="283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6565900" y="2730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6565900" y="5600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2-3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2-13 A Starch</a:t>
            </a:r>
          </a:p>
        </p:txBody>
      </p:sp>
      <p:pic>
        <p:nvPicPr>
          <p:cNvPr id="48142" name="Picture 14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3" name="Picture 15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40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838199"/>
          </a:xfrm>
        </p:spPr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/>
          <a:lstStyle/>
          <a:p>
            <a:pPr lvl="0"/>
            <a:r>
              <a:rPr lang="en-US" sz="2400" dirty="0"/>
              <a:t>Fats, oils, waxes, steroids</a:t>
            </a:r>
          </a:p>
          <a:p>
            <a:pPr lvl="0"/>
            <a:r>
              <a:rPr lang="en-US" sz="2400" dirty="0"/>
              <a:t>C, H, O (O in less amounts than carbs)</a:t>
            </a:r>
          </a:p>
          <a:p>
            <a:pPr lvl="0"/>
            <a:r>
              <a:rPr lang="en-US" sz="2400" dirty="0"/>
              <a:t>Hydrophobic- insoluble in water</a:t>
            </a:r>
          </a:p>
          <a:p>
            <a:pPr lvl="0"/>
            <a:r>
              <a:rPr lang="en-US" sz="2400" dirty="0"/>
              <a:t>Function- energy, cell membrane( phospholipids)</a:t>
            </a:r>
          </a:p>
          <a:p>
            <a:pPr lvl="0"/>
            <a:r>
              <a:rPr lang="en-US" sz="2400" dirty="0"/>
              <a:t>Structure</a:t>
            </a:r>
          </a:p>
          <a:p>
            <a:pPr lvl="1"/>
            <a:r>
              <a:rPr lang="en-US" sz="2400" dirty="0"/>
              <a:t>Glycerol backbone</a:t>
            </a:r>
          </a:p>
          <a:p>
            <a:pPr lvl="1"/>
            <a:r>
              <a:rPr lang="en-US" sz="2400" dirty="0"/>
              <a:t>Fatty acids (1,2,3)</a:t>
            </a:r>
          </a:p>
          <a:p>
            <a:pPr lvl="2"/>
            <a:r>
              <a:rPr lang="en-US" sz="2400" dirty="0"/>
              <a:t>Long hydrocarbon chain</a:t>
            </a:r>
          </a:p>
          <a:p>
            <a:pPr lvl="1"/>
            <a:r>
              <a:rPr lang="en-US" sz="2400" dirty="0"/>
              <a:t>Dehydration synthesis between OH group on glycerol and H in carboxyl group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838199"/>
          </a:xfrm>
        </p:spPr>
        <p:txBody>
          <a:bodyPr/>
          <a:lstStyle/>
          <a:p>
            <a:r>
              <a:rPr lang="en-US" dirty="0" smtClean="0"/>
              <a:t>2 Major Types of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/>
          <a:lstStyle/>
          <a:p>
            <a:pPr lvl="0"/>
            <a:r>
              <a:rPr lang="en-US" sz="2400" dirty="0"/>
              <a:t>Two major groups</a:t>
            </a:r>
          </a:p>
          <a:p>
            <a:pPr lvl="1"/>
            <a:r>
              <a:rPr lang="en-US" sz="2400" dirty="0"/>
              <a:t>Saturated fats</a:t>
            </a:r>
          </a:p>
          <a:p>
            <a:pPr lvl="2"/>
            <a:r>
              <a:rPr lang="en-US" sz="2400" dirty="0"/>
              <a:t>No double bonds between C</a:t>
            </a:r>
          </a:p>
          <a:p>
            <a:pPr lvl="2"/>
            <a:r>
              <a:rPr lang="en-US" sz="2400" dirty="0"/>
              <a:t>Max # of C, H</a:t>
            </a:r>
          </a:p>
          <a:p>
            <a:pPr lvl="2"/>
            <a:r>
              <a:rPr lang="en-US" sz="2400" dirty="0"/>
              <a:t>Animal fats, solid at room temperature</a:t>
            </a:r>
          </a:p>
          <a:p>
            <a:pPr lvl="1"/>
            <a:r>
              <a:rPr lang="en-US" sz="2400" dirty="0"/>
              <a:t>Unsaturated fats</a:t>
            </a:r>
          </a:p>
          <a:p>
            <a:pPr lvl="2"/>
            <a:r>
              <a:rPr lang="en-US" sz="2400" dirty="0"/>
              <a:t>Double, even triple bonds between C</a:t>
            </a:r>
          </a:p>
          <a:p>
            <a:pPr lvl="2"/>
            <a:r>
              <a:rPr lang="en-US" sz="2400" dirty="0"/>
              <a:t>Plant and fish oils, liquid at room temperature</a:t>
            </a:r>
          </a:p>
          <a:p>
            <a:pPr lvl="3"/>
            <a:r>
              <a:rPr lang="en-US" sz="2400" dirty="0"/>
              <a:t>Hydrogenation-adding H to unsaturated fats to make them saturated.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7315200" cy="914399"/>
          </a:xfrm>
        </p:spPr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Contain Phosphorus and Nitrogen (C, H, O)</a:t>
            </a:r>
          </a:p>
          <a:p>
            <a:pPr lvl="0"/>
            <a:r>
              <a:rPr lang="en-US" sz="2400" dirty="0"/>
              <a:t>Base structure=Nucleotide</a:t>
            </a:r>
          </a:p>
          <a:p>
            <a:pPr lvl="1"/>
            <a:r>
              <a:rPr lang="en-US" sz="2400" dirty="0"/>
              <a:t>5 C sugar</a:t>
            </a:r>
          </a:p>
          <a:p>
            <a:pPr lvl="1"/>
            <a:r>
              <a:rPr lang="en-US" sz="2400" dirty="0"/>
              <a:t>Nitrogen base</a:t>
            </a:r>
          </a:p>
          <a:p>
            <a:pPr lvl="1"/>
            <a:r>
              <a:rPr lang="en-US" sz="2400" dirty="0"/>
              <a:t>Phosphate group</a:t>
            </a:r>
          </a:p>
          <a:p>
            <a:r>
              <a:rPr lang="en-US" sz="2400" dirty="0"/>
              <a:t>Three </a:t>
            </a:r>
            <a:r>
              <a:rPr lang="en-US" sz="2400" dirty="0" smtClean="0"/>
              <a:t>types</a:t>
            </a:r>
          </a:p>
          <a:p>
            <a:pPr lvl="1"/>
            <a:r>
              <a:rPr lang="en-US" sz="2400" dirty="0" smtClean="0"/>
              <a:t>DNA, RNA and ATP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7315200" cy="914399"/>
          </a:xfrm>
        </p:spPr>
        <p:txBody>
          <a:bodyPr/>
          <a:lstStyle/>
          <a:p>
            <a:r>
              <a:rPr lang="en-US" dirty="0" smtClean="0"/>
              <a:t>DNA-Deoxyribonucleic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/>
          <a:lstStyle/>
          <a:p>
            <a:pPr lvl="1"/>
            <a:r>
              <a:rPr lang="en-US" sz="2400" dirty="0"/>
              <a:t>DNA</a:t>
            </a:r>
          </a:p>
          <a:p>
            <a:pPr lvl="2"/>
            <a:r>
              <a:rPr lang="en-US" sz="2400" dirty="0"/>
              <a:t>Deoxyribonucleic acid</a:t>
            </a:r>
          </a:p>
          <a:p>
            <a:pPr lvl="2"/>
            <a:r>
              <a:rPr lang="en-US" sz="2400" dirty="0"/>
              <a:t>Genetic material</a:t>
            </a:r>
          </a:p>
          <a:p>
            <a:pPr lvl="2"/>
            <a:r>
              <a:rPr lang="en-US" sz="2400" dirty="0"/>
              <a:t>Long double strand of repeating nucleotides</a:t>
            </a:r>
          </a:p>
          <a:p>
            <a:pPr lvl="2"/>
            <a:r>
              <a:rPr lang="en-US" sz="2400" dirty="0"/>
              <a:t>Four nitrogen bases</a:t>
            </a:r>
          </a:p>
          <a:p>
            <a:pPr lvl="2"/>
            <a:r>
              <a:rPr lang="en-US" sz="2400" dirty="0" err="1"/>
              <a:t>Chargraff’s</a:t>
            </a:r>
            <a:r>
              <a:rPr lang="en-US" sz="2400" dirty="0"/>
              <a:t> pairing rules</a:t>
            </a:r>
          </a:p>
          <a:p>
            <a:pPr lvl="3"/>
            <a:r>
              <a:rPr lang="en-US" sz="2400" dirty="0"/>
              <a:t>A-T, C-G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648064" cy="624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990599"/>
          </a:xfrm>
        </p:spPr>
        <p:txBody>
          <a:bodyPr/>
          <a:lstStyle/>
          <a:p>
            <a:r>
              <a:rPr lang="en-US" dirty="0" smtClean="0"/>
              <a:t>RNA-Ribonucleic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61560"/>
          </a:xfrm>
        </p:spPr>
        <p:txBody>
          <a:bodyPr/>
          <a:lstStyle/>
          <a:p>
            <a:pPr lvl="1"/>
            <a:r>
              <a:rPr lang="en-US" sz="2400" dirty="0"/>
              <a:t>RNA</a:t>
            </a:r>
          </a:p>
          <a:p>
            <a:pPr lvl="2"/>
            <a:r>
              <a:rPr lang="en-US" sz="2400" dirty="0"/>
              <a:t>Single strand</a:t>
            </a:r>
          </a:p>
          <a:p>
            <a:pPr lvl="2"/>
            <a:r>
              <a:rPr lang="en-US" sz="2400" dirty="0"/>
              <a:t>Ribose sugar</a:t>
            </a:r>
          </a:p>
          <a:p>
            <a:pPr lvl="2"/>
            <a:r>
              <a:rPr lang="en-US" sz="2400" dirty="0"/>
              <a:t>Uracil replaces Thymine (A-U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45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8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990599"/>
          </a:xfrm>
        </p:spPr>
        <p:txBody>
          <a:bodyPr/>
          <a:lstStyle/>
          <a:p>
            <a:r>
              <a:rPr lang="en-US" dirty="0" smtClean="0"/>
              <a:t>RNA-Ribonucleic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61560"/>
          </a:xfrm>
        </p:spPr>
        <p:txBody>
          <a:bodyPr/>
          <a:lstStyle/>
          <a:p>
            <a:pPr lvl="1"/>
            <a:r>
              <a:rPr lang="en-US" sz="2400" dirty="0"/>
              <a:t>RNA</a:t>
            </a:r>
          </a:p>
          <a:p>
            <a:pPr lvl="2"/>
            <a:r>
              <a:rPr lang="en-US" sz="2400" dirty="0"/>
              <a:t>Single strand</a:t>
            </a:r>
          </a:p>
          <a:p>
            <a:pPr lvl="2"/>
            <a:r>
              <a:rPr lang="en-US" sz="2400" dirty="0"/>
              <a:t>Ribose sugar</a:t>
            </a:r>
          </a:p>
          <a:p>
            <a:pPr lvl="2"/>
            <a:r>
              <a:rPr lang="en-US" sz="2400" dirty="0"/>
              <a:t>Uracil replaces Thymine (A-U)</a:t>
            </a:r>
          </a:p>
          <a:p>
            <a:pPr lvl="2"/>
            <a:r>
              <a:rPr lang="en-US" sz="2400" dirty="0"/>
              <a:t>Major role-protein synthesis</a:t>
            </a:r>
          </a:p>
          <a:p>
            <a:pPr lvl="2"/>
            <a:r>
              <a:rPr lang="en-US" sz="2400" dirty="0"/>
              <a:t>Three types</a:t>
            </a:r>
          </a:p>
          <a:p>
            <a:pPr lvl="3"/>
            <a:r>
              <a:rPr lang="en-US" sz="2400" dirty="0"/>
              <a:t>R-RNA</a:t>
            </a:r>
          </a:p>
          <a:p>
            <a:pPr lvl="3"/>
            <a:r>
              <a:rPr lang="en-US" sz="2400" dirty="0"/>
              <a:t>M-RNA</a:t>
            </a:r>
          </a:p>
          <a:p>
            <a:pPr lvl="3"/>
            <a:r>
              <a:rPr lang="en-US" sz="2400" dirty="0"/>
              <a:t>T-RNA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0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7315200" cy="914399"/>
          </a:xfrm>
        </p:spPr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/>
          <a:lstStyle/>
          <a:p>
            <a:pPr lvl="1"/>
            <a:r>
              <a:rPr lang="en-US" sz="2400" dirty="0"/>
              <a:t>ATP (adenosine tri phosphate)</a:t>
            </a:r>
          </a:p>
          <a:p>
            <a:pPr lvl="2"/>
            <a:r>
              <a:rPr lang="en-US" sz="2400" dirty="0"/>
              <a:t>Energy currency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5715000" cy="254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1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1142999"/>
          </a:xfrm>
        </p:spPr>
        <p:txBody>
          <a:bodyPr/>
          <a:lstStyle/>
          <a:p>
            <a:r>
              <a:rPr lang="en-US" dirty="0" smtClean="0"/>
              <a:t>What is an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txBody>
          <a:bodyPr/>
          <a:lstStyle/>
          <a:p>
            <a:pPr lvl="0"/>
            <a:r>
              <a:rPr lang="en-US" dirty="0"/>
              <a:t>Pure substance that contains only 1 type of atom</a:t>
            </a:r>
          </a:p>
          <a:p>
            <a:pPr lvl="0"/>
            <a:r>
              <a:rPr lang="en-US" dirty="0"/>
              <a:t>24 occur in living organisms</a:t>
            </a:r>
          </a:p>
          <a:p>
            <a:pPr lvl="0"/>
            <a:r>
              <a:rPr lang="en-US" dirty="0"/>
              <a:t>Chemical symbol</a:t>
            </a:r>
          </a:p>
          <a:p>
            <a:pPr lvl="0"/>
            <a:r>
              <a:rPr lang="en-US" dirty="0"/>
              <a:t>Isotopes</a:t>
            </a:r>
          </a:p>
          <a:p>
            <a:pPr marL="50292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066799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Control just about every function in the cell including:</a:t>
            </a:r>
          </a:p>
          <a:p>
            <a:pPr lvl="1"/>
            <a:r>
              <a:rPr lang="en-US" sz="2000" dirty="0"/>
              <a:t>Rate of reaction</a:t>
            </a:r>
          </a:p>
          <a:p>
            <a:pPr lvl="1"/>
            <a:r>
              <a:rPr lang="en-US" sz="2000" dirty="0"/>
              <a:t>Form bones, muscle, hair, skin, and nails</a:t>
            </a:r>
          </a:p>
          <a:p>
            <a:pPr lvl="1"/>
            <a:r>
              <a:rPr lang="en-US" sz="2000" dirty="0"/>
              <a:t>Immune system</a:t>
            </a:r>
          </a:p>
          <a:p>
            <a:pPr lvl="0"/>
            <a:r>
              <a:rPr lang="en-US" dirty="0"/>
              <a:t>Composed of subunits called amino acids</a:t>
            </a:r>
          </a:p>
          <a:p>
            <a:pPr lvl="1"/>
            <a:r>
              <a:rPr lang="en-US" sz="2000" dirty="0"/>
              <a:t>20 common amino acids</a:t>
            </a:r>
          </a:p>
          <a:p>
            <a:pPr lvl="1"/>
            <a:r>
              <a:rPr lang="en-US" sz="2000" dirty="0"/>
              <a:t>Central carbon attached to :</a:t>
            </a:r>
          </a:p>
          <a:p>
            <a:pPr lvl="2"/>
            <a:r>
              <a:rPr lang="en-US" sz="2000" dirty="0"/>
              <a:t>Hydrogen, carboxyl, amino group, and R group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9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324100"/>
            <a:ext cx="742315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96925" y="4684713"/>
            <a:ext cx="194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General structure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997325" y="46847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Alanine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765925" y="46847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Serine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2-3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2-16 Amino Acids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68275" y="3790950"/>
            <a:ext cx="133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Amino group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100263" y="3790950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Carboxyl group</a:t>
            </a:r>
          </a:p>
        </p:txBody>
      </p:sp>
      <p:sp>
        <p:nvSpPr>
          <p:cNvPr id="49173" name="Freeform 21"/>
          <p:cNvSpPr>
            <a:spLocks/>
          </p:cNvSpPr>
          <p:nvPr/>
        </p:nvSpPr>
        <p:spPr bwMode="auto">
          <a:xfrm>
            <a:off x="3227388" y="1917700"/>
            <a:ext cx="2693987" cy="3381375"/>
          </a:xfrm>
          <a:custGeom>
            <a:avLst/>
            <a:gdLst>
              <a:gd name="T0" fmla="*/ 179 w 1697"/>
              <a:gd name="T1" fmla="*/ 1445 h 2130"/>
              <a:gd name="T2" fmla="*/ 228 w 1697"/>
              <a:gd name="T3" fmla="*/ 1641 h 2130"/>
              <a:gd name="T4" fmla="*/ 261 w 1697"/>
              <a:gd name="T5" fmla="*/ 1910 h 2130"/>
              <a:gd name="T6" fmla="*/ 277 w 1697"/>
              <a:gd name="T7" fmla="*/ 1975 h 2130"/>
              <a:gd name="T8" fmla="*/ 334 w 1697"/>
              <a:gd name="T9" fmla="*/ 2041 h 2130"/>
              <a:gd name="T10" fmla="*/ 391 w 1697"/>
              <a:gd name="T11" fmla="*/ 2098 h 2130"/>
              <a:gd name="T12" fmla="*/ 432 w 1697"/>
              <a:gd name="T13" fmla="*/ 2130 h 2130"/>
              <a:gd name="T14" fmla="*/ 1273 w 1697"/>
              <a:gd name="T15" fmla="*/ 2106 h 2130"/>
              <a:gd name="T16" fmla="*/ 1477 w 1697"/>
              <a:gd name="T17" fmla="*/ 1763 h 2130"/>
              <a:gd name="T18" fmla="*/ 1657 w 1697"/>
              <a:gd name="T19" fmla="*/ 1322 h 2130"/>
              <a:gd name="T20" fmla="*/ 1697 w 1697"/>
              <a:gd name="T21" fmla="*/ 841 h 2130"/>
              <a:gd name="T22" fmla="*/ 1404 w 1697"/>
              <a:gd name="T23" fmla="*/ 0 h 2130"/>
              <a:gd name="T24" fmla="*/ 555 w 1697"/>
              <a:gd name="T25" fmla="*/ 49 h 2130"/>
              <a:gd name="T26" fmla="*/ 49 w 1697"/>
              <a:gd name="T27" fmla="*/ 269 h 2130"/>
              <a:gd name="T28" fmla="*/ 0 w 1697"/>
              <a:gd name="T29" fmla="*/ 531 h 2130"/>
              <a:gd name="T30" fmla="*/ 32 w 1697"/>
              <a:gd name="T31" fmla="*/ 1102 h 2130"/>
              <a:gd name="T32" fmla="*/ 171 w 1697"/>
              <a:gd name="T33" fmla="*/ 1265 h 2130"/>
              <a:gd name="T34" fmla="*/ 179 w 1697"/>
              <a:gd name="T35" fmla="*/ 1445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7" h="2130">
                <a:moveTo>
                  <a:pt x="179" y="1445"/>
                </a:moveTo>
                <a:cubicBezTo>
                  <a:pt x="197" y="1509"/>
                  <a:pt x="207" y="1577"/>
                  <a:pt x="228" y="1641"/>
                </a:cubicBezTo>
                <a:cubicBezTo>
                  <a:pt x="237" y="1728"/>
                  <a:pt x="240" y="1826"/>
                  <a:pt x="261" y="1910"/>
                </a:cubicBezTo>
                <a:cubicBezTo>
                  <a:pt x="263" y="1921"/>
                  <a:pt x="268" y="1960"/>
                  <a:pt x="277" y="1975"/>
                </a:cubicBezTo>
                <a:cubicBezTo>
                  <a:pt x="290" y="1997"/>
                  <a:pt x="315" y="2022"/>
                  <a:pt x="334" y="2041"/>
                </a:cubicBezTo>
                <a:cubicBezTo>
                  <a:pt x="345" y="2074"/>
                  <a:pt x="364" y="2076"/>
                  <a:pt x="391" y="2098"/>
                </a:cubicBezTo>
                <a:cubicBezTo>
                  <a:pt x="404" y="2108"/>
                  <a:pt x="432" y="2130"/>
                  <a:pt x="432" y="2130"/>
                </a:cubicBezTo>
                <a:lnTo>
                  <a:pt x="1273" y="2106"/>
                </a:lnTo>
                <a:lnTo>
                  <a:pt x="1477" y="1763"/>
                </a:lnTo>
                <a:lnTo>
                  <a:pt x="1657" y="1322"/>
                </a:lnTo>
                <a:lnTo>
                  <a:pt x="1697" y="841"/>
                </a:lnTo>
                <a:lnTo>
                  <a:pt x="1404" y="0"/>
                </a:lnTo>
                <a:lnTo>
                  <a:pt x="555" y="49"/>
                </a:lnTo>
                <a:lnTo>
                  <a:pt x="49" y="269"/>
                </a:lnTo>
                <a:lnTo>
                  <a:pt x="0" y="531"/>
                </a:lnTo>
                <a:lnTo>
                  <a:pt x="32" y="1102"/>
                </a:lnTo>
                <a:lnTo>
                  <a:pt x="171" y="1265"/>
                </a:lnTo>
                <a:lnTo>
                  <a:pt x="179" y="1445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5918200" y="2035175"/>
            <a:ext cx="2763838" cy="3303588"/>
          </a:xfrm>
          <a:custGeom>
            <a:avLst/>
            <a:gdLst>
              <a:gd name="T0" fmla="*/ 876 w 1741"/>
              <a:gd name="T1" fmla="*/ 2073 h 2081"/>
              <a:gd name="T2" fmla="*/ 1023 w 1741"/>
              <a:gd name="T3" fmla="*/ 2056 h 2081"/>
              <a:gd name="T4" fmla="*/ 1178 w 1741"/>
              <a:gd name="T5" fmla="*/ 1991 h 2081"/>
              <a:gd name="T6" fmla="*/ 1276 w 1741"/>
              <a:gd name="T7" fmla="*/ 1967 h 2081"/>
              <a:gd name="T8" fmla="*/ 1374 w 1741"/>
              <a:gd name="T9" fmla="*/ 1926 h 2081"/>
              <a:gd name="T10" fmla="*/ 1455 w 1741"/>
              <a:gd name="T11" fmla="*/ 1836 h 2081"/>
              <a:gd name="T12" fmla="*/ 1545 w 1741"/>
              <a:gd name="T13" fmla="*/ 1656 h 2081"/>
              <a:gd name="T14" fmla="*/ 1619 w 1741"/>
              <a:gd name="T15" fmla="*/ 1518 h 2081"/>
              <a:gd name="T16" fmla="*/ 1668 w 1741"/>
              <a:gd name="T17" fmla="*/ 1452 h 2081"/>
              <a:gd name="T18" fmla="*/ 1709 w 1741"/>
              <a:gd name="T19" fmla="*/ 1395 h 2081"/>
              <a:gd name="T20" fmla="*/ 1741 w 1741"/>
              <a:gd name="T21" fmla="*/ 1265 h 2081"/>
              <a:gd name="T22" fmla="*/ 1725 w 1741"/>
              <a:gd name="T23" fmla="*/ 750 h 2081"/>
              <a:gd name="T24" fmla="*/ 1668 w 1741"/>
              <a:gd name="T25" fmla="*/ 269 h 2081"/>
              <a:gd name="T26" fmla="*/ 1635 w 1741"/>
              <a:gd name="T27" fmla="*/ 171 h 2081"/>
              <a:gd name="T28" fmla="*/ 1578 w 1741"/>
              <a:gd name="T29" fmla="*/ 138 h 2081"/>
              <a:gd name="T30" fmla="*/ 1358 w 1741"/>
              <a:gd name="T31" fmla="*/ 24 h 2081"/>
              <a:gd name="T32" fmla="*/ 1153 w 1741"/>
              <a:gd name="T33" fmla="*/ 16 h 2081"/>
              <a:gd name="T34" fmla="*/ 925 w 1741"/>
              <a:gd name="T35" fmla="*/ 0 h 2081"/>
              <a:gd name="T36" fmla="*/ 721 w 1741"/>
              <a:gd name="T37" fmla="*/ 24 h 2081"/>
              <a:gd name="T38" fmla="*/ 525 w 1741"/>
              <a:gd name="T39" fmla="*/ 48 h 2081"/>
              <a:gd name="T40" fmla="*/ 353 w 1741"/>
              <a:gd name="T41" fmla="*/ 97 h 2081"/>
              <a:gd name="T42" fmla="*/ 182 w 1741"/>
              <a:gd name="T43" fmla="*/ 130 h 2081"/>
              <a:gd name="T44" fmla="*/ 76 w 1741"/>
              <a:gd name="T45" fmla="*/ 236 h 2081"/>
              <a:gd name="T46" fmla="*/ 35 w 1741"/>
              <a:gd name="T47" fmla="*/ 350 h 2081"/>
              <a:gd name="T48" fmla="*/ 11 w 1741"/>
              <a:gd name="T49" fmla="*/ 489 h 2081"/>
              <a:gd name="T50" fmla="*/ 35 w 1741"/>
              <a:gd name="T51" fmla="*/ 840 h 2081"/>
              <a:gd name="T52" fmla="*/ 109 w 1741"/>
              <a:gd name="T53" fmla="*/ 1501 h 2081"/>
              <a:gd name="T54" fmla="*/ 182 w 1741"/>
              <a:gd name="T55" fmla="*/ 1591 h 2081"/>
              <a:gd name="T56" fmla="*/ 362 w 1741"/>
              <a:gd name="T57" fmla="*/ 1738 h 2081"/>
              <a:gd name="T58" fmla="*/ 427 w 1741"/>
              <a:gd name="T59" fmla="*/ 1812 h 2081"/>
              <a:gd name="T60" fmla="*/ 443 w 1741"/>
              <a:gd name="T61" fmla="*/ 1844 h 2081"/>
              <a:gd name="T62" fmla="*/ 509 w 1741"/>
              <a:gd name="T63" fmla="*/ 1910 h 2081"/>
              <a:gd name="T64" fmla="*/ 525 w 1741"/>
              <a:gd name="T65" fmla="*/ 1942 h 2081"/>
              <a:gd name="T66" fmla="*/ 558 w 1741"/>
              <a:gd name="T67" fmla="*/ 1959 h 2081"/>
              <a:gd name="T68" fmla="*/ 607 w 1741"/>
              <a:gd name="T69" fmla="*/ 1999 h 2081"/>
              <a:gd name="T70" fmla="*/ 729 w 1741"/>
              <a:gd name="T71" fmla="*/ 2056 h 2081"/>
              <a:gd name="T72" fmla="*/ 762 w 1741"/>
              <a:gd name="T73" fmla="*/ 2065 h 2081"/>
              <a:gd name="T74" fmla="*/ 811 w 1741"/>
              <a:gd name="T75" fmla="*/ 2081 h 2081"/>
              <a:gd name="T76" fmla="*/ 876 w 1741"/>
              <a:gd name="T77" fmla="*/ 2073 h 2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1" h="2081">
                <a:moveTo>
                  <a:pt x="876" y="2073"/>
                </a:moveTo>
                <a:cubicBezTo>
                  <a:pt x="924" y="2069"/>
                  <a:pt x="975" y="2070"/>
                  <a:pt x="1023" y="2056"/>
                </a:cubicBezTo>
                <a:cubicBezTo>
                  <a:pt x="1076" y="2039"/>
                  <a:pt x="1128" y="2015"/>
                  <a:pt x="1178" y="1991"/>
                </a:cubicBezTo>
                <a:cubicBezTo>
                  <a:pt x="1207" y="1976"/>
                  <a:pt x="1244" y="1974"/>
                  <a:pt x="1276" y="1967"/>
                </a:cubicBezTo>
                <a:cubicBezTo>
                  <a:pt x="1308" y="1950"/>
                  <a:pt x="1339" y="1936"/>
                  <a:pt x="1374" y="1926"/>
                </a:cubicBezTo>
                <a:cubicBezTo>
                  <a:pt x="1404" y="1883"/>
                  <a:pt x="1414" y="1862"/>
                  <a:pt x="1455" y="1836"/>
                </a:cubicBezTo>
                <a:cubicBezTo>
                  <a:pt x="1486" y="1775"/>
                  <a:pt x="1519" y="1719"/>
                  <a:pt x="1545" y="1656"/>
                </a:cubicBezTo>
                <a:cubicBezTo>
                  <a:pt x="1566" y="1602"/>
                  <a:pt x="1574" y="1559"/>
                  <a:pt x="1619" y="1518"/>
                </a:cubicBezTo>
                <a:cubicBezTo>
                  <a:pt x="1653" y="1446"/>
                  <a:pt x="1611" y="1524"/>
                  <a:pt x="1668" y="1452"/>
                </a:cubicBezTo>
                <a:cubicBezTo>
                  <a:pt x="1734" y="1366"/>
                  <a:pt x="1661" y="1442"/>
                  <a:pt x="1709" y="1395"/>
                </a:cubicBezTo>
                <a:cubicBezTo>
                  <a:pt x="1733" y="1319"/>
                  <a:pt x="1721" y="1362"/>
                  <a:pt x="1741" y="1265"/>
                </a:cubicBezTo>
                <a:cubicBezTo>
                  <a:pt x="1724" y="819"/>
                  <a:pt x="1741" y="1310"/>
                  <a:pt x="1725" y="750"/>
                </a:cubicBezTo>
                <a:cubicBezTo>
                  <a:pt x="1719" y="581"/>
                  <a:pt x="1719" y="427"/>
                  <a:pt x="1668" y="269"/>
                </a:cubicBezTo>
                <a:cubicBezTo>
                  <a:pt x="1657" y="237"/>
                  <a:pt x="1656" y="197"/>
                  <a:pt x="1635" y="171"/>
                </a:cubicBezTo>
                <a:cubicBezTo>
                  <a:pt x="1626" y="161"/>
                  <a:pt x="1585" y="142"/>
                  <a:pt x="1578" y="138"/>
                </a:cubicBezTo>
                <a:cubicBezTo>
                  <a:pt x="1506" y="95"/>
                  <a:pt x="1440" y="40"/>
                  <a:pt x="1358" y="24"/>
                </a:cubicBezTo>
                <a:cubicBezTo>
                  <a:pt x="1288" y="35"/>
                  <a:pt x="1222" y="24"/>
                  <a:pt x="1153" y="16"/>
                </a:cubicBezTo>
                <a:cubicBezTo>
                  <a:pt x="1069" y="22"/>
                  <a:pt x="1006" y="27"/>
                  <a:pt x="925" y="0"/>
                </a:cubicBezTo>
                <a:cubicBezTo>
                  <a:pt x="853" y="5"/>
                  <a:pt x="792" y="16"/>
                  <a:pt x="721" y="24"/>
                </a:cubicBezTo>
                <a:cubicBezTo>
                  <a:pt x="656" y="39"/>
                  <a:pt x="590" y="35"/>
                  <a:pt x="525" y="48"/>
                </a:cubicBezTo>
                <a:cubicBezTo>
                  <a:pt x="473" y="74"/>
                  <a:pt x="409" y="87"/>
                  <a:pt x="353" y="97"/>
                </a:cubicBezTo>
                <a:cubicBezTo>
                  <a:pt x="298" y="117"/>
                  <a:pt x="238" y="111"/>
                  <a:pt x="182" y="130"/>
                </a:cubicBezTo>
                <a:cubicBezTo>
                  <a:pt x="147" y="152"/>
                  <a:pt x="100" y="202"/>
                  <a:pt x="76" y="236"/>
                </a:cubicBezTo>
                <a:cubicBezTo>
                  <a:pt x="63" y="274"/>
                  <a:pt x="47" y="311"/>
                  <a:pt x="35" y="350"/>
                </a:cubicBezTo>
                <a:cubicBezTo>
                  <a:pt x="29" y="399"/>
                  <a:pt x="18" y="440"/>
                  <a:pt x="11" y="489"/>
                </a:cubicBezTo>
                <a:cubicBezTo>
                  <a:pt x="19" y="604"/>
                  <a:pt x="7" y="728"/>
                  <a:pt x="35" y="840"/>
                </a:cubicBezTo>
                <a:cubicBezTo>
                  <a:pt x="37" y="975"/>
                  <a:pt x="0" y="1328"/>
                  <a:pt x="109" y="1501"/>
                </a:cubicBezTo>
                <a:cubicBezTo>
                  <a:pt x="129" y="1532"/>
                  <a:pt x="160" y="1559"/>
                  <a:pt x="182" y="1591"/>
                </a:cubicBezTo>
                <a:cubicBezTo>
                  <a:pt x="209" y="1677"/>
                  <a:pt x="303" y="1679"/>
                  <a:pt x="362" y="1738"/>
                </a:cubicBezTo>
                <a:cubicBezTo>
                  <a:pt x="399" y="1775"/>
                  <a:pt x="406" y="1775"/>
                  <a:pt x="427" y="1812"/>
                </a:cubicBezTo>
                <a:cubicBezTo>
                  <a:pt x="432" y="1822"/>
                  <a:pt x="435" y="1834"/>
                  <a:pt x="443" y="1844"/>
                </a:cubicBezTo>
                <a:cubicBezTo>
                  <a:pt x="462" y="1868"/>
                  <a:pt x="495" y="1882"/>
                  <a:pt x="509" y="1910"/>
                </a:cubicBezTo>
                <a:cubicBezTo>
                  <a:pt x="514" y="1920"/>
                  <a:pt x="516" y="1933"/>
                  <a:pt x="525" y="1942"/>
                </a:cubicBezTo>
                <a:cubicBezTo>
                  <a:pt x="533" y="1950"/>
                  <a:pt x="547" y="1952"/>
                  <a:pt x="558" y="1959"/>
                </a:cubicBezTo>
                <a:cubicBezTo>
                  <a:pt x="616" y="1992"/>
                  <a:pt x="545" y="1954"/>
                  <a:pt x="607" y="1999"/>
                </a:cubicBezTo>
                <a:cubicBezTo>
                  <a:pt x="644" y="2026"/>
                  <a:pt x="683" y="2043"/>
                  <a:pt x="729" y="2056"/>
                </a:cubicBezTo>
                <a:cubicBezTo>
                  <a:pt x="740" y="2059"/>
                  <a:pt x="751" y="2061"/>
                  <a:pt x="762" y="2065"/>
                </a:cubicBezTo>
                <a:cubicBezTo>
                  <a:pt x="778" y="2070"/>
                  <a:pt x="811" y="2081"/>
                  <a:pt x="811" y="2081"/>
                </a:cubicBezTo>
                <a:cubicBezTo>
                  <a:pt x="859" y="2071"/>
                  <a:pt x="837" y="2073"/>
                  <a:pt x="876" y="207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9175" name="Picture 23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6" name="Picture 2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947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324100"/>
            <a:ext cx="742315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96925" y="4684713"/>
            <a:ext cx="194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General structure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97325" y="46847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Alanine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765925" y="46847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Serine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2-3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2-16 Amino Acids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68275" y="3790950"/>
            <a:ext cx="133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Amino group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100263" y="3790950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Carboxyl group</a:t>
            </a:r>
          </a:p>
        </p:txBody>
      </p:sp>
      <p:sp>
        <p:nvSpPr>
          <p:cNvPr id="71694" name="Freeform 14"/>
          <p:cNvSpPr>
            <a:spLocks/>
          </p:cNvSpPr>
          <p:nvPr/>
        </p:nvSpPr>
        <p:spPr bwMode="auto">
          <a:xfrm>
            <a:off x="5918200" y="2035175"/>
            <a:ext cx="2763838" cy="3303588"/>
          </a:xfrm>
          <a:custGeom>
            <a:avLst/>
            <a:gdLst>
              <a:gd name="T0" fmla="*/ 876 w 1741"/>
              <a:gd name="T1" fmla="*/ 2073 h 2081"/>
              <a:gd name="T2" fmla="*/ 1023 w 1741"/>
              <a:gd name="T3" fmla="*/ 2056 h 2081"/>
              <a:gd name="T4" fmla="*/ 1178 w 1741"/>
              <a:gd name="T5" fmla="*/ 1991 h 2081"/>
              <a:gd name="T6" fmla="*/ 1276 w 1741"/>
              <a:gd name="T7" fmla="*/ 1967 h 2081"/>
              <a:gd name="T8" fmla="*/ 1374 w 1741"/>
              <a:gd name="T9" fmla="*/ 1926 h 2081"/>
              <a:gd name="T10" fmla="*/ 1455 w 1741"/>
              <a:gd name="T11" fmla="*/ 1836 h 2081"/>
              <a:gd name="T12" fmla="*/ 1545 w 1741"/>
              <a:gd name="T13" fmla="*/ 1656 h 2081"/>
              <a:gd name="T14" fmla="*/ 1619 w 1741"/>
              <a:gd name="T15" fmla="*/ 1518 h 2081"/>
              <a:gd name="T16" fmla="*/ 1668 w 1741"/>
              <a:gd name="T17" fmla="*/ 1452 h 2081"/>
              <a:gd name="T18" fmla="*/ 1709 w 1741"/>
              <a:gd name="T19" fmla="*/ 1395 h 2081"/>
              <a:gd name="T20" fmla="*/ 1741 w 1741"/>
              <a:gd name="T21" fmla="*/ 1265 h 2081"/>
              <a:gd name="T22" fmla="*/ 1725 w 1741"/>
              <a:gd name="T23" fmla="*/ 750 h 2081"/>
              <a:gd name="T24" fmla="*/ 1668 w 1741"/>
              <a:gd name="T25" fmla="*/ 269 h 2081"/>
              <a:gd name="T26" fmla="*/ 1635 w 1741"/>
              <a:gd name="T27" fmla="*/ 171 h 2081"/>
              <a:gd name="T28" fmla="*/ 1578 w 1741"/>
              <a:gd name="T29" fmla="*/ 138 h 2081"/>
              <a:gd name="T30" fmla="*/ 1358 w 1741"/>
              <a:gd name="T31" fmla="*/ 24 h 2081"/>
              <a:gd name="T32" fmla="*/ 1153 w 1741"/>
              <a:gd name="T33" fmla="*/ 16 h 2081"/>
              <a:gd name="T34" fmla="*/ 925 w 1741"/>
              <a:gd name="T35" fmla="*/ 0 h 2081"/>
              <a:gd name="T36" fmla="*/ 721 w 1741"/>
              <a:gd name="T37" fmla="*/ 24 h 2081"/>
              <a:gd name="T38" fmla="*/ 525 w 1741"/>
              <a:gd name="T39" fmla="*/ 48 h 2081"/>
              <a:gd name="T40" fmla="*/ 353 w 1741"/>
              <a:gd name="T41" fmla="*/ 97 h 2081"/>
              <a:gd name="T42" fmla="*/ 182 w 1741"/>
              <a:gd name="T43" fmla="*/ 130 h 2081"/>
              <a:gd name="T44" fmla="*/ 76 w 1741"/>
              <a:gd name="T45" fmla="*/ 236 h 2081"/>
              <a:gd name="T46" fmla="*/ 35 w 1741"/>
              <a:gd name="T47" fmla="*/ 350 h 2081"/>
              <a:gd name="T48" fmla="*/ 11 w 1741"/>
              <a:gd name="T49" fmla="*/ 489 h 2081"/>
              <a:gd name="T50" fmla="*/ 35 w 1741"/>
              <a:gd name="T51" fmla="*/ 840 h 2081"/>
              <a:gd name="T52" fmla="*/ 109 w 1741"/>
              <a:gd name="T53" fmla="*/ 1501 h 2081"/>
              <a:gd name="T54" fmla="*/ 182 w 1741"/>
              <a:gd name="T55" fmla="*/ 1591 h 2081"/>
              <a:gd name="T56" fmla="*/ 362 w 1741"/>
              <a:gd name="T57" fmla="*/ 1738 h 2081"/>
              <a:gd name="T58" fmla="*/ 427 w 1741"/>
              <a:gd name="T59" fmla="*/ 1812 h 2081"/>
              <a:gd name="T60" fmla="*/ 443 w 1741"/>
              <a:gd name="T61" fmla="*/ 1844 h 2081"/>
              <a:gd name="T62" fmla="*/ 509 w 1741"/>
              <a:gd name="T63" fmla="*/ 1910 h 2081"/>
              <a:gd name="T64" fmla="*/ 525 w 1741"/>
              <a:gd name="T65" fmla="*/ 1942 h 2081"/>
              <a:gd name="T66" fmla="*/ 558 w 1741"/>
              <a:gd name="T67" fmla="*/ 1959 h 2081"/>
              <a:gd name="T68" fmla="*/ 607 w 1741"/>
              <a:gd name="T69" fmla="*/ 1999 h 2081"/>
              <a:gd name="T70" fmla="*/ 729 w 1741"/>
              <a:gd name="T71" fmla="*/ 2056 h 2081"/>
              <a:gd name="T72" fmla="*/ 762 w 1741"/>
              <a:gd name="T73" fmla="*/ 2065 h 2081"/>
              <a:gd name="T74" fmla="*/ 811 w 1741"/>
              <a:gd name="T75" fmla="*/ 2081 h 2081"/>
              <a:gd name="T76" fmla="*/ 876 w 1741"/>
              <a:gd name="T77" fmla="*/ 2073 h 2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1" h="2081">
                <a:moveTo>
                  <a:pt x="876" y="2073"/>
                </a:moveTo>
                <a:cubicBezTo>
                  <a:pt x="924" y="2069"/>
                  <a:pt x="975" y="2070"/>
                  <a:pt x="1023" y="2056"/>
                </a:cubicBezTo>
                <a:cubicBezTo>
                  <a:pt x="1076" y="2039"/>
                  <a:pt x="1128" y="2015"/>
                  <a:pt x="1178" y="1991"/>
                </a:cubicBezTo>
                <a:cubicBezTo>
                  <a:pt x="1207" y="1976"/>
                  <a:pt x="1244" y="1974"/>
                  <a:pt x="1276" y="1967"/>
                </a:cubicBezTo>
                <a:cubicBezTo>
                  <a:pt x="1308" y="1950"/>
                  <a:pt x="1339" y="1936"/>
                  <a:pt x="1374" y="1926"/>
                </a:cubicBezTo>
                <a:cubicBezTo>
                  <a:pt x="1404" y="1883"/>
                  <a:pt x="1414" y="1862"/>
                  <a:pt x="1455" y="1836"/>
                </a:cubicBezTo>
                <a:cubicBezTo>
                  <a:pt x="1486" y="1775"/>
                  <a:pt x="1519" y="1719"/>
                  <a:pt x="1545" y="1656"/>
                </a:cubicBezTo>
                <a:cubicBezTo>
                  <a:pt x="1566" y="1602"/>
                  <a:pt x="1574" y="1559"/>
                  <a:pt x="1619" y="1518"/>
                </a:cubicBezTo>
                <a:cubicBezTo>
                  <a:pt x="1653" y="1446"/>
                  <a:pt x="1611" y="1524"/>
                  <a:pt x="1668" y="1452"/>
                </a:cubicBezTo>
                <a:cubicBezTo>
                  <a:pt x="1734" y="1366"/>
                  <a:pt x="1661" y="1442"/>
                  <a:pt x="1709" y="1395"/>
                </a:cubicBezTo>
                <a:cubicBezTo>
                  <a:pt x="1733" y="1319"/>
                  <a:pt x="1721" y="1362"/>
                  <a:pt x="1741" y="1265"/>
                </a:cubicBezTo>
                <a:cubicBezTo>
                  <a:pt x="1724" y="819"/>
                  <a:pt x="1741" y="1310"/>
                  <a:pt x="1725" y="750"/>
                </a:cubicBezTo>
                <a:cubicBezTo>
                  <a:pt x="1719" y="581"/>
                  <a:pt x="1719" y="427"/>
                  <a:pt x="1668" y="269"/>
                </a:cubicBezTo>
                <a:cubicBezTo>
                  <a:pt x="1657" y="237"/>
                  <a:pt x="1656" y="197"/>
                  <a:pt x="1635" y="171"/>
                </a:cubicBezTo>
                <a:cubicBezTo>
                  <a:pt x="1626" y="161"/>
                  <a:pt x="1585" y="142"/>
                  <a:pt x="1578" y="138"/>
                </a:cubicBezTo>
                <a:cubicBezTo>
                  <a:pt x="1506" y="95"/>
                  <a:pt x="1440" y="40"/>
                  <a:pt x="1358" y="24"/>
                </a:cubicBezTo>
                <a:cubicBezTo>
                  <a:pt x="1288" y="35"/>
                  <a:pt x="1222" y="24"/>
                  <a:pt x="1153" y="16"/>
                </a:cubicBezTo>
                <a:cubicBezTo>
                  <a:pt x="1069" y="22"/>
                  <a:pt x="1006" y="27"/>
                  <a:pt x="925" y="0"/>
                </a:cubicBezTo>
                <a:cubicBezTo>
                  <a:pt x="853" y="5"/>
                  <a:pt x="792" y="16"/>
                  <a:pt x="721" y="24"/>
                </a:cubicBezTo>
                <a:cubicBezTo>
                  <a:pt x="656" y="39"/>
                  <a:pt x="590" y="35"/>
                  <a:pt x="525" y="48"/>
                </a:cubicBezTo>
                <a:cubicBezTo>
                  <a:pt x="473" y="74"/>
                  <a:pt x="409" y="87"/>
                  <a:pt x="353" y="97"/>
                </a:cubicBezTo>
                <a:cubicBezTo>
                  <a:pt x="298" y="117"/>
                  <a:pt x="238" y="111"/>
                  <a:pt x="182" y="130"/>
                </a:cubicBezTo>
                <a:cubicBezTo>
                  <a:pt x="147" y="152"/>
                  <a:pt x="100" y="202"/>
                  <a:pt x="76" y="236"/>
                </a:cubicBezTo>
                <a:cubicBezTo>
                  <a:pt x="63" y="274"/>
                  <a:pt x="47" y="311"/>
                  <a:pt x="35" y="350"/>
                </a:cubicBezTo>
                <a:cubicBezTo>
                  <a:pt x="29" y="399"/>
                  <a:pt x="18" y="440"/>
                  <a:pt x="11" y="489"/>
                </a:cubicBezTo>
                <a:cubicBezTo>
                  <a:pt x="19" y="604"/>
                  <a:pt x="7" y="728"/>
                  <a:pt x="35" y="840"/>
                </a:cubicBezTo>
                <a:cubicBezTo>
                  <a:pt x="37" y="975"/>
                  <a:pt x="0" y="1328"/>
                  <a:pt x="109" y="1501"/>
                </a:cubicBezTo>
                <a:cubicBezTo>
                  <a:pt x="129" y="1532"/>
                  <a:pt x="160" y="1559"/>
                  <a:pt x="182" y="1591"/>
                </a:cubicBezTo>
                <a:cubicBezTo>
                  <a:pt x="209" y="1677"/>
                  <a:pt x="303" y="1679"/>
                  <a:pt x="362" y="1738"/>
                </a:cubicBezTo>
                <a:cubicBezTo>
                  <a:pt x="399" y="1775"/>
                  <a:pt x="406" y="1775"/>
                  <a:pt x="427" y="1812"/>
                </a:cubicBezTo>
                <a:cubicBezTo>
                  <a:pt x="432" y="1822"/>
                  <a:pt x="435" y="1834"/>
                  <a:pt x="443" y="1844"/>
                </a:cubicBezTo>
                <a:cubicBezTo>
                  <a:pt x="462" y="1868"/>
                  <a:pt x="495" y="1882"/>
                  <a:pt x="509" y="1910"/>
                </a:cubicBezTo>
                <a:cubicBezTo>
                  <a:pt x="514" y="1920"/>
                  <a:pt x="516" y="1933"/>
                  <a:pt x="525" y="1942"/>
                </a:cubicBezTo>
                <a:cubicBezTo>
                  <a:pt x="533" y="1950"/>
                  <a:pt x="547" y="1952"/>
                  <a:pt x="558" y="1959"/>
                </a:cubicBezTo>
                <a:cubicBezTo>
                  <a:pt x="616" y="1992"/>
                  <a:pt x="545" y="1954"/>
                  <a:pt x="607" y="1999"/>
                </a:cubicBezTo>
                <a:cubicBezTo>
                  <a:pt x="644" y="2026"/>
                  <a:pt x="683" y="2043"/>
                  <a:pt x="729" y="2056"/>
                </a:cubicBezTo>
                <a:cubicBezTo>
                  <a:pt x="740" y="2059"/>
                  <a:pt x="751" y="2061"/>
                  <a:pt x="762" y="2065"/>
                </a:cubicBezTo>
                <a:cubicBezTo>
                  <a:pt x="778" y="2070"/>
                  <a:pt x="811" y="2081"/>
                  <a:pt x="811" y="2081"/>
                </a:cubicBezTo>
                <a:cubicBezTo>
                  <a:pt x="859" y="2071"/>
                  <a:pt x="837" y="2073"/>
                  <a:pt x="876" y="207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1697" name="Picture 17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18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344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324100"/>
            <a:ext cx="742315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96925" y="4684713"/>
            <a:ext cx="194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General structure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997325" y="46847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Alanine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765925" y="46847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Serine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2-3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2-16 Amino Acids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68275" y="3790950"/>
            <a:ext cx="133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Amino group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100263" y="3790950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Carboxyl group</a:t>
            </a:r>
          </a:p>
        </p:txBody>
      </p:sp>
      <p:pic>
        <p:nvPicPr>
          <p:cNvPr id="72719" name="Picture 15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210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066799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Control just about every function in the cell including:</a:t>
            </a:r>
          </a:p>
          <a:p>
            <a:pPr lvl="1"/>
            <a:r>
              <a:rPr lang="en-US" sz="2000" dirty="0"/>
              <a:t>Rate of reaction</a:t>
            </a:r>
          </a:p>
          <a:p>
            <a:pPr lvl="1"/>
            <a:r>
              <a:rPr lang="en-US" sz="2000" dirty="0"/>
              <a:t>Form bones, muscle, hair, skin, and nails</a:t>
            </a:r>
          </a:p>
          <a:p>
            <a:pPr lvl="1"/>
            <a:r>
              <a:rPr lang="en-US" sz="2000" dirty="0"/>
              <a:t>Immune system</a:t>
            </a:r>
          </a:p>
          <a:p>
            <a:pPr lvl="0"/>
            <a:r>
              <a:rPr lang="en-US" dirty="0"/>
              <a:t>Composed of subunits called amino acids</a:t>
            </a:r>
          </a:p>
          <a:p>
            <a:pPr lvl="1"/>
            <a:r>
              <a:rPr lang="en-US" sz="2000" dirty="0"/>
              <a:t>20 common amino acids</a:t>
            </a:r>
          </a:p>
          <a:p>
            <a:pPr lvl="1"/>
            <a:r>
              <a:rPr lang="en-US" sz="2000" dirty="0"/>
              <a:t>Central carbon attached to :</a:t>
            </a:r>
          </a:p>
          <a:p>
            <a:pPr lvl="2"/>
            <a:r>
              <a:rPr lang="en-US" sz="2000" dirty="0"/>
              <a:t>Hydrogen, carboxyl, amino group, and R group</a:t>
            </a:r>
          </a:p>
          <a:p>
            <a:pPr lvl="1"/>
            <a:r>
              <a:rPr lang="en-US" sz="2000" dirty="0"/>
              <a:t>Created by dehydration synthesis between amino group of one and carboxyl group of another.</a:t>
            </a:r>
          </a:p>
          <a:p>
            <a:pPr lvl="2"/>
            <a:r>
              <a:rPr lang="en-US" sz="2000" dirty="0"/>
              <a:t>Peptide bond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761999"/>
          </a:xfrm>
        </p:spPr>
        <p:txBody>
          <a:bodyPr/>
          <a:lstStyle/>
          <a:p>
            <a:r>
              <a:rPr lang="en-US" dirty="0" smtClean="0"/>
              <a:t>Protein Structure- 4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5013960"/>
          </a:xfrm>
        </p:spPr>
        <p:txBody>
          <a:bodyPr/>
          <a:lstStyle/>
          <a:p>
            <a:pPr lvl="0"/>
            <a:r>
              <a:rPr lang="en-US" sz="2400" dirty="0"/>
              <a:t>L</a:t>
            </a:r>
            <a:r>
              <a:rPr lang="en-US" sz="2400" dirty="0" smtClean="0"/>
              <a:t>evels </a:t>
            </a:r>
            <a:r>
              <a:rPr lang="en-US" sz="2400" dirty="0"/>
              <a:t>of structure</a:t>
            </a:r>
          </a:p>
          <a:p>
            <a:pPr lvl="1"/>
            <a:r>
              <a:rPr lang="en-US" sz="2400" dirty="0"/>
              <a:t>Primary-amino acid sequence</a:t>
            </a:r>
          </a:p>
          <a:p>
            <a:pPr lvl="1"/>
            <a:r>
              <a:rPr lang="en-US" sz="2400" dirty="0"/>
              <a:t>Secondary-twisting or folding</a:t>
            </a:r>
          </a:p>
          <a:p>
            <a:pPr lvl="1"/>
            <a:r>
              <a:rPr lang="en-US" sz="2400" dirty="0"/>
              <a:t>Tertiary- folding upon itself</a:t>
            </a:r>
          </a:p>
          <a:p>
            <a:pPr lvl="1"/>
            <a:r>
              <a:rPr lang="en-US" sz="2400" dirty="0"/>
              <a:t>Quaternary-two or more polypeptides twist together to form function protein</a:t>
            </a:r>
          </a:p>
          <a:p>
            <a:pPr lvl="1"/>
            <a:r>
              <a:rPr lang="en-US" sz="2400" b="1" dirty="0"/>
              <a:t>SHAPE DETERMINES FUNCTION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555750"/>
            <a:ext cx="67913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27125" y="3249613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Amino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acids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2-3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2-17 A Protein</a:t>
            </a:r>
          </a:p>
        </p:txBody>
      </p:sp>
      <p:pic>
        <p:nvPicPr>
          <p:cNvPr id="50186" name="Picture 1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693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Reaction and Enzymes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1"/>
            <a:ext cx="7315200" cy="761999"/>
          </a:xfrm>
        </p:spPr>
        <p:txBody>
          <a:bodyPr/>
          <a:lstStyle/>
          <a:p>
            <a:r>
              <a:rPr lang="en-US" dirty="0" smtClean="0"/>
              <a:t>Chemical Reaction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/>
          <a:lstStyle/>
          <a:p>
            <a:pPr lvl="0"/>
            <a:r>
              <a:rPr lang="en-US" sz="1800" dirty="0"/>
              <a:t>Chemical Reaction</a:t>
            </a:r>
          </a:p>
          <a:p>
            <a:pPr lvl="1"/>
            <a:r>
              <a:rPr lang="en-US" dirty="0"/>
              <a:t>Process that changes or transfers one set of chemicals into another</a:t>
            </a:r>
          </a:p>
          <a:p>
            <a:pPr lvl="1"/>
            <a:r>
              <a:rPr lang="en-US" dirty="0"/>
              <a:t>Reactants   </a:t>
            </a:r>
            <a:r>
              <a:rPr lang="en-US" dirty="0">
                <a:sym typeface="Symbol"/>
              </a:rPr>
              <a:t></a:t>
            </a:r>
            <a:r>
              <a:rPr lang="en-US" dirty="0"/>
              <a:t> Products</a:t>
            </a:r>
          </a:p>
          <a:p>
            <a:pPr lvl="1"/>
            <a:r>
              <a:rPr lang="en-US" dirty="0"/>
              <a:t>Involves changing the chemical bonds</a:t>
            </a:r>
          </a:p>
          <a:p>
            <a:pPr lvl="1"/>
            <a:r>
              <a:rPr lang="en-US" dirty="0"/>
              <a:t>Reversible</a:t>
            </a:r>
          </a:p>
          <a:p>
            <a:pPr lvl="1"/>
            <a:r>
              <a:rPr lang="en-US" dirty="0"/>
              <a:t>Ex.    CO</a:t>
            </a:r>
            <a:r>
              <a:rPr lang="en-US" baseline="-25000" dirty="0"/>
              <a:t>2</a:t>
            </a:r>
            <a:r>
              <a:rPr lang="en-US" dirty="0"/>
              <a:t>     +    H</a:t>
            </a:r>
            <a:r>
              <a:rPr lang="en-US" baseline="-25000" dirty="0"/>
              <a:t>2</a:t>
            </a:r>
            <a:r>
              <a:rPr lang="en-US" dirty="0"/>
              <a:t>O         			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38100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62400" y="4038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1"/>
            <a:ext cx="73152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energy is used determines the type of chemical reaction.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Energy in Reactions</a:t>
            </a:r>
          </a:p>
          <a:p>
            <a:pPr lvl="1"/>
            <a:r>
              <a:rPr lang="en-US" sz="2400" dirty="0"/>
              <a:t>Some chemical reactions absorb energy, some release energy</a:t>
            </a:r>
          </a:p>
          <a:p>
            <a:pPr lvl="2"/>
            <a:r>
              <a:rPr lang="en-US" sz="2400" dirty="0"/>
              <a:t>Endergonic- absorbs energy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3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854200"/>
            <a:ext cx="8355013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55625" y="1876425"/>
            <a:ext cx="2508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Nonradioactive carbon-12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324225" y="1876425"/>
            <a:ext cx="2508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Nonradioactive carbon-13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43625" y="1876425"/>
            <a:ext cx="2214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Radioactive carbon-14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266825" y="4129088"/>
            <a:ext cx="10509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6 electrons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6 protons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6 neutrons</a:t>
            </a:r>
            <a:endParaRPr lang="en-US" sz="24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67525" y="4129088"/>
            <a:ext cx="10509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6 electrons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6 protons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8 neutrons</a:t>
            </a:r>
            <a:endParaRPr lang="en-US" sz="24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97325" y="4129088"/>
            <a:ext cx="10509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6 electrons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6 protons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7 neutrons</a:t>
            </a:r>
            <a:endParaRPr lang="en-US" sz="24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2-2 Isotopes of Carbon</a:t>
            </a:r>
          </a:p>
        </p:txBody>
      </p:sp>
    </p:spTree>
    <p:extLst>
      <p:ext uri="{BB962C8B-B14F-4D97-AF65-F5344CB8AC3E}">
        <p14:creationId xmlns:p14="http://schemas.microsoft.com/office/powerpoint/2010/main" val="38437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55800"/>
            <a:ext cx="8693150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57225" y="2030413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Energy-Absorbing Reaction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495925" y="2017713"/>
            <a:ext cx="296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Energy-Releasing Reaction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60625" y="3097213"/>
            <a:ext cx="884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Products</a:t>
            </a:r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413625" y="4164013"/>
            <a:ext cx="884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Products</a:t>
            </a:r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028825" y="3529013"/>
            <a:ext cx="1544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Activation energy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477125" y="3084513"/>
            <a:ext cx="100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Activation </a:t>
            </a:r>
          </a:p>
          <a:p>
            <a:r>
              <a:rPr lang="en-US" sz="1400"/>
              <a:t>energy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96925" y="3998913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Reactants</a:t>
            </a:r>
            <a:endParaRPr 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661025" y="3706813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Reactants</a:t>
            </a:r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2-19 Chemical Reactions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716463" y="1801813"/>
            <a:ext cx="4238625" cy="34194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2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1"/>
            <a:ext cx="73152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energy is used determines the type of chemical reaction.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Energy in Reactions</a:t>
            </a:r>
          </a:p>
          <a:p>
            <a:pPr lvl="1"/>
            <a:r>
              <a:rPr lang="en-US" sz="2400" dirty="0"/>
              <a:t>Some chemical reactions absorb energy, some release energy</a:t>
            </a:r>
          </a:p>
          <a:p>
            <a:pPr lvl="2"/>
            <a:r>
              <a:rPr lang="en-US" sz="2400" dirty="0"/>
              <a:t>Endergonic- absorbs energy</a:t>
            </a:r>
          </a:p>
          <a:p>
            <a:pPr lvl="2"/>
            <a:r>
              <a:rPr lang="en-US" sz="2400" dirty="0"/>
              <a:t>Exergonic- release energy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82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55800"/>
            <a:ext cx="8693150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57225" y="2030413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Energy-Absorbing Reaction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495925" y="2017713"/>
            <a:ext cx="296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Energy-Releasing Reaction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460625" y="3097213"/>
            <a:ext cx="884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Products</a:t>
            </a:r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413625" y="4164013"/>
            <a:ext cx="884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Products</a:t>
            </a:r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028825" y="3529013"/>
            <a:ext cx="1544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Activation energy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477125" y="3084513"/>
            <a:ext cx="100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Activation </a:t>
            </a:r>
          </a:p>
          <a:p>
            <a:r>
              <a:rPr lang="en-US" sz="1400"/>
              <a:t>energy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796925" y="3998913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Reactants</a:t>
            </a:r>
            <a:endParaRPr lang="en-US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661025" y="3706813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Reactants</a:t>
            </a:r>
            <a:endParaRPr lang="en-US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2-19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136954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1"/>
            <a:ext cx="73152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energy is used determines the type of chemical reaction.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Energy in Reactions</a:t>
            </a:r>
          </a:p>
          <a:p>
            <a:pPr lvl="1"/>
            <a:r>
              <a:rPr lang="en-US" sz="2400" dirty="0"/>
              <a:t>Some chemical reactions absorb energy, some release energy</a:t>
            </a:r>
          </a:p>
          <a:p>
            <a:pPr lvl="2"/>
            <a:r>
              <a:rPr lang="en-US" sz="2400" dirty="0"/>
              <a:t>Endergonic- absorbs energy</a:t>
            </a:r>
          </a:p>
          <a:p>
            <a:pPr lvl="2"/>
            <a:r>
              <a:rPr lang="en-US" sz="2400" dirty="0"/>
              <a:t>Exergonic- release energy</a:t>
            </a:r>
          </a:p>
          <a:p>
            <a:pPr lvl="1"/>
            <a:r>
              <a:rPr lang="en-US" sz="2400" dirty="0"/>
              <a:t>Regardless, all chemical reactions require activation energy</a:t>
            </a:r>
          </a:p>
          <a:p>
            <a:pPr lvl="2"/>
            <a:r>
              <a:rPr lang="en-US" sz="2400" dirty="0"/>
              <a:t>Energy needed to start chemical reaction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3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914399"/>
          </a:xfrm>
        </p:spPr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4937760"/>
          </a:xfrm>
        </p:spPr>
        <p:txBody>
          <a:bodyPr/>
          <a:lstStyle/>
          <a:p>
            <a:pPr lvl="0"/>
            <a:r>
              <a:rPr lang="en-US" sz="2400" dirty="0"/>
              <a:t>Enzymes</a:t>
            </a:r>
          </a:p>
          <a:p>
            <a:pPr lvl="1"/>
            <a:r>
              <a:rPr lang="en-US" sz="2400" dirty="0"/>
              <a:t>Proteins that are necessary for chemical reactions to take place</a:t>
            </a:r>
          </a:p>
          <a:p>
            <a:pPr lvl="1"/>
            <a:r>
              <a:rPr lang="en-US" sz="2400" dirty="0"/>
              <a:t>Reactions occur in series of small steps</a:t>
            </a:r>
          </a:p>
          <a:p>
            <a:pPr lvl="1"/>
            <a:r>
              <a:rPr lang="en-US" sz="2400" dirty="0"/>
              <a:t>Lowers activation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524000"/>
            <a:ext cx="5222875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Line 3"/>
          <p:cNvSpPr>
            <a:spLocks noChangeShapeType="1"/>
          </p:cNvSpPr>
          <p:nvPr/>
        </p:nvSpPr>
        <p:spPr bwMode="auto">
          <a:xfrm flipH="1" flipV="1">
            <a:off x="3390900" y="2286000"/>
            <a:ext cx="4699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H="1">
            <a:off x="4051300" y="30607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5486400" y="26162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6527800" y="3149600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295525" y="1736725"/>
            <a:ext cx="1797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Reaction pathway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without enzyme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32325" y="1927225"/>
            <a:ext cx="1741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Activation energy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without enzyme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813425" y="3400425"/>
            <a:ext cx="1377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Activation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energy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with enzyme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159125" y="3781425"/>
            <a:ext cx="1797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Reaction pathway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with enzyme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308225" y="3413125"/>
            <a:ext cx="1098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Reactants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105525" y="4645025"/>
            <a:ext cx="985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Products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2-4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Effect of Enzymes</a:t>
            </a:r>
          </a:p>
        </p:txBody>
      </p:sp>
      <p:pic>
        <p:nvPicPr>
          <p:cNvPr id="54290" name="Picture 18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1" name="Picture 19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709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914399"/>
          </a:xfrm>
        </p:spPr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4937760"/>
          </a:xfrm>
        </p:spPr>
        <p:txBody>
          <a:bodyPr/>
          <a:lstStyle/>
          <a:p>
            <a:pPr lvl="0"/>
            <a:r>
              <a:rPr lang="en-US" sz="2400" dirty="0"/>
              <a:t>Enzymes</a:t>
            </a:r>
          </a:p>
          <a:p>
            <a:pPr lvl="1"/>
            <a:r>
              <a:rPr lang="en-US" sz="2400" dirty="0"/>
              <a:t>Proteins that are necessary for chemical reactions to take place</a:t>
            </a:r>
          </a:p>
          <a:p>
            <a:pPr lvl="1"/>
            <a:r>
              <a:rPr lang="en-US" sz="2400" dirty="0"/>
              <a:t>Reactions occur in series of small steps</a:t>
            </a:r>
          </a:p>
          <a:p>
            <a:pPr lvl="1"/>
            <a:r>
              <a:rPr lang="en-US" sz="2400" dirty="0"/>
              <a:t>Lowers activation energy</a:t>
            </a:r>
          </a:p>
          <a:p>
            <a:pPr lvl="1"/>
            <a:r>
              <a:rPr lang="en-US" sz="2400" dirty="0"/>
              <a:t>Enzyme for each step</a:t>
            </a:r>
          </a:p>
          <a:p>
            <a:pPr lvl="1"/>
            <a:r>
              <a:rPr lang="en-US" sz="2400" dirty="0"/>
              <a:t>Catalysts</a:t>
            </a:r>
          </a:p>
          <a:p>
            <a:pPr lvl="2"/>
            <a:r>
              <a:rPr lang="en-US" sz="2400" dirty="0"/>
              <a:t>Not changed during reaction</a:t>
            </a:r>
          </a:p>
          <a:p>
            <a:pPr lvl="1"/>
            <a:r>
              <a:rPr lang="en-US" sz="2400" dirty="0"/>
              <a:t>-</a:t>
            </a:r>
            <a:r>
              <a:rPr lang="en-US" sz="2400" dirty="0" err="1"/>
              <a:t>ase</a:t>
            </a:r>
            <a:r>
              <a:rPr lang="en-US" sz="2400" dirty="0"/>
              <a:t>=enzyme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838199"/>
          </a:xfrm>
        </p:spPr>
        <p:txBody>
          <a:bodyPr/>
          <a:lstStyle/>
          <a:p>
            <a:r>
              <a:rPr lang="en-US" dirty="0" smtClean="0"/>
              <a:t>How do enzymes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/>
          <a:lstStyle/>
          <a:p>
            <a:pPr marL="45720" indent="0">
              <a:buNone/>
            </a:pPr>
            <a:r>
              <a:rPr lang="en-US" sz="2400" dirty="0"/>
              <a:t>How enzymes work</a:t>
            </a:r>
          </a:p>
          <a:p>
            <a:pPr lvl="0"/>
            <a:r>
              <a:rPr lang="en-US" sz="2400" dirty="0"/>
              <a:t>Active site</a:t>
            </a:r>
          </a:p>
          <a:p>
            <a:pPr lvl="1"/>
            <a:r>
              <a:rPr lang="en-US" sz="2400" dirty="0"/>
              <a:t>Enzyme substrate complex</a:t>
            </a:r>
          </a:p>
          <a:p>
            <a:pPr lvl="1"/>
            <a:r>
              <a:rPr lang="en-US" sz="2400" dirty="0"/>
              <a:t>Physically bring reactants closer together</a:t>
            </a:r>
          </a:p>
          <a:p>
            <a:pPr lvl="1"/>
            <a:r>
              <a:rPr lang="en-US" sz="2400" dirty="0"/>
              <a:t>Lock and key 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39900"/>
            <a:ext cx="5164138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80125" y="14573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Glucose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410325" y="18399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Substrates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461125" y="2892425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ATP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562725" y="3798888"/>
            <a:ext cx="11557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Substrates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bind to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enzyme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022725" y="4522788"/>
            <a:ext cx="142716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Substrates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are converted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into products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794125" y="3821113"/>
            <a:ext cx="1612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Enzyme-substrate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complex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943225" y="1377950"/>
            <a:ext cx="1492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Enzyme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(hexokinase)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244725" y="2282825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ADP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165225" y="24241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Products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812925" y="2881313"/>
            <a:ext cx="1050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Glucose-6-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371725" y="3316288"/>
            <a:ext cx="1312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Products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are released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2-4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2-21 Enzyme Action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3808413" y="3368675"/>
            <a:ext cx="1360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Active site</a:t>
            </a:r>
          </a:p>
        </p:txBody>
      </p:sp>
      <p:sp>
        <p:nvSpPr>
          <p:cNvPr id="56340" name="Freeform 20"/>
          <p:cNvSpPr>
            <a:spLocks/>
          </p:cNvSpPr>
          <p:nvPr/>
        </p:nvSpPr>
        <p:spPr bwMode="auto">
          <a:xfrm>
            <a:off x="3784600" y="3187700"/>
            <a:ext cx="4184650" cy="2241550"/>
          </a:xfrm>
          <a:custGeom>
            <a:avLst/>
            <a:gdLst>
              <a:gd name="T0" fmla="*/ 65 w 2636"/>
              <a:gd name="T1" fmla="*/ 416 h 1412"/>
              <a:gd name="T2" fmla="*/ 0 w 2636"/>
              <a:gd name="T3" fmla="*/ 441 h 1412"/>
              <a:gd name="T4" fmla="*/ 32 w 2636"/>
              <a:gd name="T5" fmla="*/ 563 h 1412"/>
              <a:gd name="T6" fmla="*/ 98 w 2636"/>
              <a:gd name="T7" fmla="*/ 677 h 1412"/>
              <a:gd name="T8" fmla="*/ 236 w 2636"/>
              <a:gd name="T9" fmla="*/ 735 h 1412"/>
              <a:gd name="T10" fmla="*/ 498 w 2636"/>
              <a:gd name="T11" fmla="*/ 808 h 1412"/>
              <a:gd name="T12" fmla="*/ 726 w 2636"/>
              <a:gd name="T13" fmla="*/ 841 h 1412"/>
              <a:gd name="T14" fmla="*/ 808 w 2636"/>
              <a:gd name="T15" fmla="*/ 865 h 1412"/>
              <a:gd name="T16" fmla="*/ 963 w 2636"/>
              <a:gd name="T17" fmla="*/ 996 h 1412"/>
              <a:gd name="T18" fmla="*/ 987 w 2636"/>
              <a:gd name="T19" fmla="*/ 1012 h 1412"/>
              <a:gd name="T20" fmla="*/ 1012 w 2636"/>
              <a:gd name="T21" fmla="*/ 1020 h 1412"/>
              <a:gd name="T22" fmla="*/ 1053 w 2636"/>
              <a:gd name="T23" fmla="*/ 1053 h 1412"/>
              <a:gd name="T24" fmla="*/ 1134 w 2636"/>
              <a:gd name="T25" fmla="*/ 1118 h 1412"/>
              <a:gd name="T26" fmla="*/ 1191 w 2636"/>
              <a:gd name="T27" fmla="*/ 1135 h 1412"/>
              <a:gd name="T28" fmla="*/ 1216 w 2636"/>
              <a:gd name="T29" fmla="*/ 1151 h 1412"/>
              <a:gd name="T30" fmla="*/ 1249 w 2636"/>
              <a:gd name="T31" fmla="*/ 1159 h 1412"/>
              <a:gd name="T32" fmla="*/ 1298 w 2636"/>
              <a:gd name="T33" fmla="*/ 1175 h 1412"/>
              <a:gd name="T34" fmla="*/ 1453 w 2636"/>
              <a:gd name="T35" fmla="*/ 1241 h 1412"/>
              <a:gd name="T36" fmla="*/ 1600 w 2636"/>
              <a:gd name="T37" fmla="*/ 1306 h 1412"/>
              <a:gd name="T38" fmla="*/ 1787 w 2636"/>
              <a:gd name="T39" fmla="*/ 1355 h 1412"/>
              <a:gd name="T40" fmla="*/ 1910 w 2636"/>
              <a:gd name="T41" fmla="*/ 1412 h 1412"/>
              <a:gd name="T42" fmla="*/ 2146 w 2636"/>
              <a:gd name="T43" fmla="*/ 1322 h 1412"/>
              <a:gd name="T44" fmla="*/ 2236 w 2636"/>
              <a:gd name="T45" fmla="*/ 1249 h 1412"/>
              <a:gd name="T46" fmla="*/ 2277 w 2636"/>
              <a:gd name="T47" fmla="*/ 1200 h 1412"/>
              <a:gd name="T48" fmla="*/ 2326 w 2636"/>
              <a:gd name="T49" fmla="*/ 1167 h 1412"/>
              <a:gd name="T50" fmla="*/ 2375 w 2636"/>
              <a:gd name="T51" fmla="*/ 1118 h 1412"/>
              <a:gd name="T52" fmla="*/ 2400 w 2636"/>
              <a:gd name="T53" fmla="*/ 1094 h 1412"/>
              <a:gd name="T54" fmla="*/ 2448 w 2636"/>
              <a:gd name="T55" fmla="*/ 1037 h 1412"/>
              <a:gd name="T56" fmla="*/ 2538 w 2636"/>
              <a:gd name="T57" fmla="*/ 914 h 1412"/>
              <a:gd name="T58" fmla="*/ 2636 w 2636"/>
              <a:gd name="T59" fmla="*/ 612 h 1412"/>
              <a:gd name="T60" fmla="*/ 2628 w 2636"/>
              <a:gd name="T61" fmla="*/ 433 h 1412"/>
              <a:gd name="T62" fmla="*/ 2326 w 2636"/>
              <a:gd name="T63" fmla="*/ 237 h 1412"/>
              <a:gd name="T64" fmla="*/ 1910 w 2636"/>
              <a:gd name="T65" fmla="*/ 171 h 1412"/>
              <a:gd name="T66" fmla="*/ 1730 w 2636"/>
              <a:gd name="T67" fmla="*/ 114 h 1412"/>
              <a:gd name="T68" fmla="*/ 1624 w 2636"/>
              <a:gd name="T69" fmla="*/ 57 h 1412"/>
              <a:gd name="T70" fmla="*/ 1575 w 2636"/>
              <a:gd name="T71" fmla="*/ 41 h 1412"/>
              <a:gd name="T72" fmla="*/ 1551 w 2636"/>
              <a:gd name="T73" fmla="*/ 33 h 1412"/>
              <a:gd name="T74" fmla="*/ 1469 w 2636"/>
              <a:gd name="T75" fmla="*/ 0 h 1412"/>
              <a:gd name="T76" fmla="*/ 1395 w 2636"/>
              <a:gd name="T77" fmla="*/ 8 h 1412"/>
              <a:gd name="T78" fmla="*/ 1363 w 2636"/>
              <a:gd name="T79" fmla="*/ 49 h 1412"/>
              <a:gd name="T80" fmla="*/ 1330 w 2636"/>
              <a:gd name="T81" fmla="*/ 82 h 1412"/>
              <a:gd name="T82" fmla="*/ 1265 w 2636"/>
              <a:gd name="T83" fmla="*/ 82 h 1412"/>
              <a:gd name="T84" fmla="*/ 1142 w 2636"/>
              <a:gd name="T85" fmla="*/ 131 h 1412"/>
              <a:gd name="T86" fmla="*/ 1110 w 2636"/>
              <a:gd name="T87" fmla="*/ 155 h 1412"/>
              <a:gd name="T88" fmla="*/ 1085 w 2636"/>
              <a:gd name="T89" fmla="*/ 163 h 1412"/>
              <a:gd name="T90" fmla="*/ 1044 w 2636"/>
              <a:gd name="T91" fmla="*/ 196 h 1412"/>
              <a:gd name="T92" fmla="*/ 865 w 2636"/>
              <a:gd name="T93" fmla="*/ 261 h 1412"/>
              <a:gd name="T94" fmla="*/ 808 w 2636"/>
              <a:gd name="T95" fmla="*/ 286 h 1412"/>
              <a:gd name="T96" fmla="*/ 710 w 2636"/>
              <a:gd name="T97" fmla="*/ 335 h 1412"/>
              <a:gd name="T98" fmla="*/ 563 w 2636"/>
              <a:gd name="T99" fmla="*/ 343 h 1412"/>
              <a:gd name="T100" fmla="*/ 579 w 2636"/>
              <a:gd name="T101" fmla="*/ 367 h 1412"/>
              <a:gd name="T102" fmla="*/ 530 w 2636"/>
              <a:gd name="T103" fmla="*/ 351 h 1412"/>
              <a:gd name="T104" fmla="*/ 65 w 2636"/>
              <a:gd name="T105" fmla="*/ 416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36" h="1412">
                <a:moveTo>
                  <a:pt x="65" y="416"/>
                </a:moveTo>
                <a:cubicBezTo>
                  <a:pt x="26" y="403"/>
                  <a:pt x="25" y="413"/>
                  <a:pt x="0" y="441"/>
                </a:cubicBezTo>
                <a:cubicBezTo>
                  <a:pt x="8" y="484"/>
                  <a:pt x="7" y="526"/>
                  <a:pt x="32" y="563"/>
                </a:cubicBezTo>
                <a:cubicBezTo>
                  <a:pt x="44" y="602"/>
                  <a:pt x="59" y="654"/>
                  <a:pt x="98" y="677"/>
                </a:cubicBezTo>
                <a:cubicBezTo>
                  <a:pt x="143" y="704"/>
                  <a:pt x="188" y="714"/>
                  <a:pt x="236" y="735"/>
                </a:cubicBezTo>
                <a:cubicBezTo>
                  <a:pt x="318" y="771"/>
                  <a:pt x="409" y="795"/>
                  <a:pt x="498" y="808"/>
                </a:cubicBezTo>
                <a:cubicBezTo>
                  <a:pt x="572" y="832"/>
                  <a:pt x="648" y="827"/>
                  <a:pt x="726" y="841"/>
                </a:cubicBezTo>
                <a:cubicBezTo>
                  <a:pt x="754" y="845"/>
                  <a:pt x="808" y="865"/>
                  <a:pt x="808" y="865"/>
                </a:cubicBezTo>
                <a:cubicBezTo>
                  <a:pt x="852" y="911"/>
                  <a:pt x="899" y="975"/>
                  <a:pt x="963" y="996"/>
                </a:cubicBezTo>
                <a:cubicBezTo>
                  <a:pt x="971" y="1001"/>
                  <a:pt x="978" y="1007"/>
                  <a:pt x="987" y="1012"/>
                </a:cubicBezTo>
                <a:cubicBezTo>
                  <a:pt x="994" y="1015"/>
                  <a:pt x="1004" y="1015"/>
                  <a:pt x="1012" y="1020"/>
                </a:cubicBezTo>
                <a:cubicBezTo>
                  <a:pt x="1026" y="1029"/>
                  <a:pt x="1038" y="1043"/>
                  <a:pt x="1053" y="1053"/>
                </a:cubicBezTo>
                <a:cubicBezTo>
                  <a:pt x="1066" y="1072"/>
                  <a:pt x="1110" y="1108"/>
                  <a:pt x="1134" y="1118"/>
                </a:cubicBezTo>
                <a:cubicBezTo>
                  <a:pt x="1188" y="1140"/>
                  <a:pt x="1146" y="1112"/>
                  <a:pt x="1191" y="1135"/>
                </a:cubicBezTo>
                <a:cubicBezTo>
                  <a:pt x="1199" y="1139"/>
                  <a:pt x="1206" y="1147"/>
                  <a:pt x="1216" y="1151"/>
                </a:cubicBezTo>
                <a:cubicBezTo>
                  <a:pt x="1226" y="1155"/>
                  <a:pt x="1238" y="1155"/>
                  <a:pt x="1249" y="1159"/>
                </a:cubicBezTo>
                <a:cubicBezTo>
                  <a:pt x="1265" y="1163"/>
                  <a:pt x="1298" y="1175"/>
                  <a:pt x="1298" y="1175"/>
                </a:cubicBezTo>
                <a:cubicBezTo>
                  <a:pt x="1332" y="1199"/>
                  <a:pt x="1409" y="1227"/>
                  <a:pt x="1453" y="1241"/>
                </a:cubicBezTo>
                <a:cubicBezTo>
                  <a:pt x="1499" y="1271"/>
                  <a:pt x="1547" y="1289"/>
                  <a:pt x="1600" y="1306"/>
                </a:cubicBezTo>
                <a:cubicBezTo>
                  <a:pt x="1664" y="1348"/>
                  <a:pt x="1706" y="1348"/>
                  <a:pt x="1787" y="1355"/>
                </a:cubicBezTo>
                <a:cubicBezTo>
                  <a:pt x="1858" y="1332"/>
                  <a:pt x="1860" y="1375"/>
                  <a:pt x="1910" y="1412"/>
                </a:cubicBezTo>
                <a:cubicBezTo>
                  <a:pt x="1985" y="1374"/>
                  <a:pt x="2068" y="1355"/>
                  <a:pt x="2146" y="1322"/>
                </a:cubicBezTo>
                <a:cubicBezTo>
                  <a:pt x="2174" y="1294"/>
                  <a:pt x="2205" y="1272"/>
                  <a:pt x="2236" y="1249"/>
                </a:cubicBezTo>
                <a:cubicBezTo>
                  <a:pt x="2271" y="1221"/>
                  <a:pt x="2234" y="1242"/>
                  <a:pt x="2277" y="1200"/>
                </a:cubicBezTo>
                <a:cubicBezTo>
                  <a:pt x="2290" y="1186"/>
                  <a:pt x="2311" y="1180"/>
                  <a:pt x="2326" y="1167"/>
                </a:cubicBezTo>
                <a:cubicBezTo>
                  <a:pt x="2343" y="1151"/>
                  <a:pt x="2358" y="1134"/>
                  <a:pt x="2375" y="1118"/>
                </a:cubicBezTo>
                <a:cubicBezTo>
                  <a:pt x="2383" y="1109"/>
                  <a:pt x="2400" y="1094"/>
                  <a:pt x="2400" y="1094"/>
                </a:cubicBezTo>
                <a:cubicBezTo>
                  <a:pt x="2437" y="1017"/>
                  <a:pt x="2389" y="1102"/>
                  <a:pt x="2448" y="1037"/>
                </a:cubicBezTo>
                <a:cubicBezTo>
                  <a:pt x="2467" y="1015"/>
                  <a:pt x="2527" y="934"/>
                  <a:pt x="2538" y="914"/>
                </a:cubicBezTo>
                <a:cubicBezTo>
                  <a:pt x="2588" y="818"/>
                  <a:pt x="2618" y="718"/>
                  <a:pt x="2636" y="612"/>
                </a:cubicBezTo>
                <a:cubicBezTo>
                  <a:pt x="2633" y="552"/>
                  <a:pt x="2632" y="492"/>
                  <a:pt x="2628" y="433"/>
                </a:cubicBezTo>
                <a:cubicBezTo>
                  <a:pt x="2616" y="278"/>
                  <a:pt x="2449" y="254"/>
                  <a:pt x="2326" y="237"/>
                </a:cubicBezTo>
                <a:cubicBezTo>
                  <a:pt x="2192" y="192"/>
                  <a:pt x="2048" y="191"/>
                  <a:pt x="1910" y="171"/>
                </a:cubicBezTo>
                <a:cubicBezTo>
                  <a:pt x="1848" y="161"/>
                  <a:pt x="1789" y="133"/>
                  <a:pt x="1730" y="114"/>
                </a:cubicBezTo>
                <a:cubicBezTo>
                  <a:pt x="1693" y="90"/>
                  <a:pt x="1664" y="72"/>
                  <a:pt x="1624" y="57"/>
                </a:cubicBezTo>
                <a:cubicBezTo>
                  <a:pt x="1607" y="50"/>
                  <a:pt x="1591" y="46"/>
                  <a:pt x="1575" y="41"/>
                </a:cubicBezTo>
                <a:cubicBezTo>
                  <a:pt x="1566" y="38"/>
                  <a:pt x="1551" y="33"/>
                  <a:pt x="1551" y="33"/>
                </a:cubicBezTo>
                <a:cubicBezTo>
                  <a:pt x="1522" y="13"/>
                  <a:pt x="1502" y="8"/>
                  <a:pt x="1469" y="0"/>
                </a:cubicBezTo>
                <a:cubicBezTo>
                  <a:pt x="1444" y="2"/>
                  <a:pt x="1419" y="2"/>
                  <a:pt x="1395" y="8"/>
                </a:cubicBezTo>
                <a:cubicBezTo>
                  <a:pt x="1360" y="16"/>
                  <a:pt x="1376" y="26"/>
                  <a:pt x="1363" y="49"/>
                </a:cubicBezTo>
                <a:cubicBezTo>
                  <a:pt x="1354" y="62"/>
                  <a:pt x="1340" y="70"/>
                  <a:pt x="1330" y="82"/>
                </a:cubicBezTo>
                <a:cubicBezTo>
                  <a:pt x="1303" y="53"/>
                  <a:pt x="1298" y="69"/>
                  <a:pt x="1265" y="82"/>
                </a:cubicBezTo>
                <a:cubicBezTo>
                  <a:pt x="1229" y="115"/>
                  <a:pt x="1187" y="118"/>
                  <a:pt x="1142" y="131"/>
                </a:cubicBezTo>
                <a:cubicBezTo>
                  <a:pt x="1131" y="139"/>
                  <a:pt x="1121" y="148"/>
                  <a:pt x="1110" y="155"/>
                </a:cubicBezTo>
                <a:cubicBezTo>
                  <a:pt x="1102" y="159"/>
                  <a:pt x="1092" y="158"/>
                  <a:pt x="1085" y="163"/>
                </a:cubicBezTo>
                <a:cubicBezTo>
                  <a:pt x="1033" y="194"/>
                  <a:pt x="1112" y="166"/>
                  <a:pt x="1044" y="196"/>
                </a:cubicBezTo>
                <a:cubicBezTo>
                  <a:pt x="985" y="221"/>
                  <a:pt x="921" y="233"/>
                  <a:pt x="865" y="261"/>
                </a:cubicBezTo>
                <a:cubicBezTo>
                  <a:pt x="846" y="270"/>
                  <a:pt x="826" y="275"/>
                  <a:pt x="808" y="286"/>
                </a:cubicBezTo>
                <a:cubicBezTo>
                  <a:pt x="778" y="302"/>
                  <a:pt x="746" y="331"/>
                  <a:pt x="710" y="335"/>
                </a:cubicBezTo>
                <a:cubicBezTo>
                  <a:pt x="661" y="339"/>
                  <a:pt x="612" y="340"/>
                  <a:pt x="563" y="343"/>
                </a:cubicBezTo>
                <a:cubicBezTo>
                  <a:pt x="568" y="351"/>
                  <a:pt x="588" y="364"/>
                  <a:pt x="579" y="367"/>
                </a:cubicBezTo>
                <a:cubicBezTo>
                  <a:pt x="562" y="371"/>
                  <a:pt x="530" y="351"/>
                  <a:pt x="530" y="351"/>
                </a:cubicBezTo>
                <a:cubicBezTo>
                  <a:pt x="373" y="376"/>
                  <a:pt x="224" y="406"/>
                  <a:pt x="65" y="41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41" name="Freeform 21"/>
          <p:cNvSpPr>
            <a:spLocks/>
          </p:cNvSpPr>
          <p:nvPr/>
        </p:nvSpPr>
        <p:spPr bwMode="auto">
          <a:xfrm>
            <a:off x="1928813" y="3722688"/>
            <a:ext cx="3721100" cy="2613025"/>
          </a:xfrm>
          <a:custGeom>
            <a:avLst/>
            <a:gdLst>
              <a:gd name="T0" fmla="*/ 1014 w 2230"/>
              <a:gd name="T1" fmla="*/ 30 h 1581"/>
              <a:gd name="T2" fmla="*/ 900 w 2230"/>
              <a:gd name="T3" fmla="*/ 22 h 1581"/>
              <a:gd name="T4" fmla="*/ 646 w 2230"/>
              <a:gd name="T5" fmla="*/ 30 h 1581"/>
              <a:gd name="T6" fmla="*/ 500 w 2230"/>
              <a:gd name="T7" fmla="*/ 79 h 1581"/>
              <a:gd name="T8" fmla="*/ 418 w 2230"/>
              <a:gd name="T9" fmla="*/ 112 h 1581"/>
              <a:gd name="T10" fmla="*/ 206 w 2230"/>
              <a:gd name="T11" fmla="*/ 210 h 1581"/>
              <a:gd name="T12" fmla="*/ 91 w 2230"/>
              <a:gd name="T13" fmla="*/ 357 h 1581"/>
              <a:gd name="T14" fmla="*/ 42 w 2230"/>
              <a:gd name="T15" fmla="*/ 569 h 1581"/>
              <a:gd name="T16" fmla="*/ 100 w 2230"/>
              <a:gd name="T17" fmla="*/ 944 h 1581"/>
              <a:gd name="T18" fmla="*/ 263 w 2230"/>
              <a:gd name="T19" fmla="*/ 1140 h 1581"/>
              <a:gd name="T20" fmla="*/ 304 w 2230"/>
              <a:gd name="T21" fmla="*/ 1181 h 1581"/>
              <a:gd name="T22" fmla="*/ 369 w 2230"/>
              <a:gd name="T23" fmla="*/ 1214 h 1581"/>
              <a:gd name="T24" fmla="*/ 549 w 2230"/>
              <a:gd name="T25" fmla="*/ 1320 h 1581"/>
              <a:gd name="T26" fmla="*/ 720 w 2230"/>
              <a:gd name="T27" fmla="*/ 1402 h 1581"/>
              <a:gd name="T28" fmla="*/ 883 w 2230"/>
              <a:gd name="T29" fmla="*/ 1467 h 1581"/>
              <a:gd name="T30" fmla="*/ 1144 w 2230"/>
              <a:gd name="T31" fmla="*/ 1532 h 1581"/>
              <a:gd name="T32" fmla="*/ 1471 w 2230"/>
              <a:gd name="T33" fmla="*/ 1565 h 1581"/>
              <a:gd name="T34" fmla="*/ 1724 w 2230"/>
              <a:gd name="T35" fmla="*/ 1532 h 1581"/>
              <a:gd name="T36" fmla="*/ 1748 w 2230"/>
              <a:gd name="T37" fmla="*/ 1516 h 1581"/>
              <a:gd name="T38" fmla="*/ 1797 w 2230"/>
              <a:gd name="T39" fmla="*/ 1500 h 1581"/>
              <a:gd name="T40" fmla="*/ 1912 w 2230"/>
              <a:gd name="T41" fmla="*/ 1418 h 1581"/>
              <a:gd name="T42" fmla="*/ 2050 w 2230"/>
              <a:gd name="T43" fmla="*/ 1304 h 1581"/>
              <a:gd name="T44" fmla="*/ 2148 w 2230"/>
              <a:gd name="T45" fmla="*/ 1222 h 1581"/>
              <a:gd name="T46" fmla="*/ 2165 w 2230"/>
              <a:gd name="T47" fmla="*/ 1189 h 1581"/>
              <a:gd name="T48" fmla="*/ 2214 w 2230"/>
              <a:gd name="T49" fmla="*/ 1140 h 1581"/>
              <a:gd name="T50" fmla="*/ 2230 w 2230"/>
              <a:gd name="T51" fmla="*/ 1083 h 1581"/>
              <a:gd name="T52" fmla="*/ 2189 w 2230"/>
              <a:gd name="T53" fmla="*/ 928 h 1581"/>
              <a:gd name="T54" fmla="*/ 2132 w 2230"/>
              <a:gd name="T55" fmla="*/ 765 h 1581"/>
              <a:gd name="T56" fmla="*/ 2075 w 2230"/>
              <a:gd name="T57" fmla="*/ 667 h 1581"/>
              <a:gd name="T58" fmla="*/ 2002 w 2230"/>
              <a:gd name="T59" fmla="*/ 626 h 1581"/>
              <a:gd name="T60" fmla="*/ 1936 w 2230"/>
              <a:gd name="T61" fmla="*/ 585 h 1581"/>
              <a:gd name="T62" fmla="*/ 1879 w 2230"/>
              <a:gd name="T63" fmla="*/ 528 h 1581"/>
              <a:gd name="T64" fmla="*/ 1520 w 2230"/>
              <a:gd name="T65" fmla="*/ 447 h 1581"/>
              <a:gd name="T66" fmla="*/ 1438 w 2230"/>
              <a:gd name="T67" fmla="*/ 414 h 1581"/>
              <a:gd name="T68" fmla="*/ 1414 w 2230"/>
              <a:gd name="T69" fmla="*/ 406 h 1581"/>
              <a:gd name="T70" fmla="*/ 1340 w 2230"/>
              <a:gd name="T71" fmla="*/ 365 h 1581"/>
              <a:gd name="T72" fmla="*/ 1242 w 2230"/>
              <a:gd name="T73" fmla="*/ 316 h 1581"/>
              <a:gd name="T74" fmla="*/ 1202 w 2230"/>
              <a:gd name="T75" fmla="*/ 283 h 1581"/>
              <a:gd name="T76" fmla="*/ 1161 w 2230"/>
              <a:gd name="T77" fmla="*/ 218 h 1581"/>
              <a:gd name="T78" fmla="*/ 1095 w 2230"/>
              <a:gd name="T79" fmla="*/ 128 h 1581"/>
              <a:gd name="T80" fmla="*/ 1079 w 2230"/>
              <a:gd name="T81" fmla="*/ 104 h 1581"/>
              <a:gd name="T82" fmla="*/ 1022 w 2230"/>
              <a:gd name="T83" fmla="*/ 47 h 1581"/>
              <a:gd name="T84" fmla="*/ 1014 w 2230"/>
              <a:gd name="T85" fmla="*/ 3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30" h="1581">
                <a:moveTo>
                  <a:pt x="1014" y="30"/>
                </a:moveTo>
                <a:cubicBezTo>
                  <a:pt x="944" y="7"/>
                  <a:pt x="982" y="11"/>
                  <a:pt x="900" y="22"/>
                </a:cubicBezTo>
                <a:cubicBezTo>
                  <a:pt x="809" y="0"/>
                  <a:pt x="736" y="17"/>
                  <a:pt x="646" y="30"/>
                </a:cubicBezTo>
                <a:cubicBezTo>
                  <a:pt x="596" y="47"/>
                  <a:pt x="550" y="70"/>
                  <a:pt x="500" y="79"/>
                </a:cubicBezTo>
                <a:cubicBezTo>
                  <a:pt x="471" y="98"/>
                  <a:pt x="451" y="103"/>
                  <a:pt x="418" y="112"/>
                </a:cubicBezTo>
                <a:cubicBezTo>
                  <a:pt x="352" y="153"/>
                  <a:pt x="268" y="160"/>
                  <a:pt x="206" y="210"/>
                </a:cubicBezTo>
                <a:cubicBezTo>
                  <a:pt x="163" y="243"/>
                  <a:pt x="124" y="312"/>
                  <a:pt x="91" y="357"/>
                </a:cubicBezTo>
                <a:cubicBezTo>
                  <a:pt x="79" y="426"/>
                  <a:pt x="66" y="503"/>
                  <a:pt x="42" y="569"/>
                </a:cubicBezTo>
                <a:cubicBezTo>
                  <a:pt x="27" y="690"/>
                  <a:pt x="0" y="850"/>
                  <a:pt x="100" y="944"/>
                </a:cubicBezTo>
                <a:cubicBezTo>
                  <a:pt x="139" y="1068"/>
                  <a:pt x="194" y="1073"/>
                  <a:pt x="263" y="1140"/>
                </a:cubicBezTo>
                <a:cubicBezTo>
                  <a:pt x="276" y="1153"/>
                  <a:pt x="286" y="1172"/>
                  <a:pt x="304" y="1181"/>
                </a:cubicBezTo>
                <a:cubicBezTo>
                  <a:pt x="325" y="1192"/>
                  <a:pt x="369" y="1214"/>
                  <a:pt x="369" y="1214"/>
                </a:cubicBezTo>
                <a:cubicBezTo>
                  <a:pt x="425" y="1270"/>
                  <a:pt x="480" y="1283"/>
                  <a:pt x="549" y="1320"/>
                </a:cubicBezTo>
                <a:cubicBezTo>
                  <a:pt x="615" y="1355"/>
                  <a:pt x="650" y="1377"/>
                  <a:pt x="720" y="1402"/>
                </a:cubicBezTo>
                <a:cubicBezTo>
                  <a:pt x="766" y="1435"/>
                  <a:pt x="827" y="1456"/>
                  <a:pt x="883" y="1467"/>
                </a:cubicBezTo>
                <a:cubicBezTo>
                  <a:pt x="972" y="1512"/>
                  <a:pt x="1043" y="1524"/>
                  <a:pt x="1144" y="1532"/>
                </a:cubicBezTo>
                <a:cubicBezTo>
                  <a:pt x="1250" y="1552"/>
                  <a:pt x="1362" y="1556"/>
                  <a:pt x="1471" y="1565"/>
                </a:cubicBezTo>
                <a:cubicBezTo>
                  <a:pt x="1539" y="1581"/>
                  <a:pt x="1655" y="1554"/>
                  <a:pt x="1724" y="1532"/>
                </a:cubicBezTo>
                <a:cubicBezTo>
                  <a:pt x="1732" y="1526"/>
                  <a:pt x="1739" y="1519"/>
                  <a:pt x="1748" y="1516"/>
                </a:cubicBezTo>
                <a:cubicBezTo>
                  <a:pt x="1763" y="1509"/>
                  <a:pt x="1797" y="1500"/>
                  <a:pt x="1797" y="1500"/>
                </a:cubicBezTo>
                <a:cubicBezTo>
                  <a:pt x="1830" y="1466"/>
                  <a:pt x="1869" y="1438"/>
                  <a:pt x="1912" y="1418"/>
                </a:cubicBezTo>
                <a:cubicBezTo>
                  <a:pt x="1950" y="1368"/>
                  <a:pt x="1998" y="1338"/>
                  <a:pt x="2050" y="1304"/>
                </a:cubicBezTo>
                <a:cubicBezTo>
                  <a:pt x="2086" y="1279"/>
                  <a:pt x="2112" y="1245"/>
                  <a:pt x="2148" y="1222"/>
                </a:cubicBezTo>
                <a:cubicBezTo>
                  <a:pt x="2153" y="1211"/>
                  <a:pt x="2157" y="1198"/>
                  <a:pt x="2165" y="1189"/>
                </a:cubicBezTo>
                <a:cubicBezTo>
                  <a:pt x="2179" y="1171"/>
                  <a:pt x="2214" y="1140"/>
                  <a:pt x="2214" y="1140"/>
                </a:cubicBezTo>
                <a:cubicBezTo>
                  <a:pt x="2217" y="1129"/>
                  <a:pt x="2230" y="1092"/>
                  <a:pt x="2230" y="1083"/>
                </a:cubicBezTo>
                <a:cubicBezTo>
                  <a:pt x="2225" y="1025"/>
                  <a:pt x="2204" y="981"/>
                  <a:pt x="2189" y="928"/>
                </a:cubicBezTo>
                <a:cubicBezTo>
                  <a:pt x="2173" y="872"/>
                  <a:pt x="2164" y="813"/>
                  <a:pt x="2132" y="765"/>
                </a:cubicBezTo>
                <a:cubicBezTo>
                  <a:pt x="2123" y="738"/>
                  <a:pt x="2096" y="681"/>
                  <a:pt x="2075" y="667"/>
                </a:cubicBezTo>
                <a:cubicBezTo>
                  <a:pt x="2050" y="651"/>
                  <a:pt x="2024" y="643"/>
                  <a:pt x="2002" y="626"/>
                </a:cubicBezTo>
                <a:cubicBezTo>
                  <a:pt x="1978" y="607"/>
                  <a:pt x="1964" y="594"/>
                  <a:pt x="1936" y="585"/>
                </a:cubicBezTo>
                <a:cubicBezTo>
                  <a:pt x="1902" y="562"/>
                  <a:pt x="1914" y="543"/>
                  <a:pt x="1879" y="528"/>
                </a:cubicBezTo>
                <a:cubicBezTo>
                  <a:pt x="1775" y="483"/>
                  <a:pt x="1629" y="468"/>
                  <a:pt x="1520" y="447"/>
                </a:cubicBezTo>
                <a:cubicBezTo>
                  <a:pt x="1471" y="421"/>
                  <a:pt x="1499" y="434"/>
                  <a:pt x="1438" y="414"/>
                </a:cubicBezTo>
                <a:cubicBezTo>
                  <a:pt x="1429" y="411"/>
                  <a:pt x="1414" y="406"/>
                  <a:pt x="1414" y="406"/>
                </a:cubicBezTo>
                <a:cubicBezTo>
                  <a:pt x="1357" y="368"/>
                  <a:pt x="1383" y="379"/>
                  <a:pt x="1340" y="365"/>
                </a:cubicBezTo>
                <a:cubicBezTo>
                  <a:pt x="1310" y="345"/>
                  <a:pt x="1275" y="326"/>
                  <a:pt x="1242" y="316"/>
                </a:cubicBezTo>
                <a:cubicBezTo>
                  <a:pt x="1228" y="306"/>
                  <a:pt x="1211" y="298"/>
                  <a:pt x="1202" y="283"/>
                </a:cubicBezTo>
                <a:cubicBezTo>
                  <a:pt x="1181" y="248"/>
                  <a:pt x="1199" y="243"/>
                  <a:pt x="1161" y="218"/>
                </a:cubicBezTo>
                <a:cubicBezTo>
                  <a:pt x="1149" y="183"/>
                  <a:pt x="1125" y="148"/>
                  <a:pt x="1095" y="128"/>
                </a:cubicBezTo>
                <a:cubicBezTo>
                  <a:pt x="1089" y="120"/>
                  <a:pt x="1085" y="110"/>
                  <a:pt x="1079" y="104"/>
                </a:cubicBezTo>
                <a:cubicBezTo>
                  <a:pt x="1058" y="82"/>
                  <a:pt x="1040" y="71"/>
                  <a:pt x="1022" y="47"/>
                </a:cubicBezTo>
                <a:cubicBezTo>
                  <a:pt x="1007" y="28"/>
                  <a:pt x="997" y="30"/>
                  <a:pt x="1014" y="3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1041400" y="1412875"/>
            <a:ext cx="2743200" cy="2422525"/>
          </a:xfrm>
          <a:custGeom>
            <a:avLst/>
            <a:gdLst>
              <a:gd name="T0" fmla="*/ 1360 w 1728"/>
              <a:gd name="T1" fmla="*/ 1469 h 1526"/>
              <a:gd name="T2" fmla="*/ 1132 w 1728"/>
              <a:gd name="T3" fmla="*/ 1502 h 1526"/>
              <a:gd name="T4" fmla="*/ 1026 w 1728"/>
              <a:gd name="T5" fmla="*/ 1526 h 1526"/>
              <a:gd name="T6" fmla="*/ 724 w 1728"/>
              <a:gd name="T7" fmla="*/ 1502 h 1526"/>
              <a:gd name="T8" fmla="*/ 634 w 1728"/>
              <a:gd name="T9" fmla="*/ 1453 h 1526"/>
              <a:gd name="T10" fmla="*/ 601 w 1728"/>
              <a:gd name="T11" fmla="*/ 1420 h 1526"/>
              <a:gd name="T12" fmla="*/ 577 w 1728"/>
              <a:gd name="T13" fmla="*/ 1387 h 1526"/>
              <a:gd name="T14" fmla="*/ 470 w 1728"/>
              <a:gd name="T15" fmla="*/ 1281 h 1526"/>
              <a:gd name="T16" fmla="*/ 397 w 1728"/>
              <a:gd name="T17" fmla="*/ 1183 h 1526"/>
              <a:gd name="T18" fmla="*/ 364 w 1728"/>
              <a:gd name="T19" fmla="*/ 1142 h 1526"/>
              <a:gd name="T20" fmla="*/ 348 w 1728"/>
              <a:gd name="T21" fmla="*/ 1110 h 1526"/>
              <a:gd name="T22" fmla="*/ 315 w 1728"/>
              <a:gd name="T23" fmla="*/ 1077 h 1526"/>
              <a:gd name="T24" fmla="*/ 266 w 1728"/>
              <a:gd name="T25" fmla="*/ 1004 h 1526"/>
              <a:gd name="T26" fmla="*/ 234 w 1728"/>
              <a:gd name="T27" fmla="*/ 979 h 1526"/>
              <a:gd name="T28" fmla="*/ 144 w 1728"/>
              <a:gd name="T29" fmla="*/ 898 h 1526"/>
              <a:gd name="T30" fmla="*/ 95 w 1728"/>
              <a:gd name="T31" fmla="*/ 857 h 1526"/>
              <a:gd name="T32" fmla="*/ 13 w 1728"/>
              <a:gd name="T33" fmla="*/ 759 h 1526"/>
              <a:gd name="T34" fmla="*/ 22 w 1728"/>
              <a:gd name="T35" fmla="*/ 628 h 1526"/>
              <a:gd name="T36" fmla="*/ 71 w 1728"/>
              <a:gd name="T37" fmla="*/ 481 h 1526"/>
              <a:gd name="T38" fmla="*/ 119 w 1728"/>
              <a:gd name="T39" fmla="*/ 359 h 1526"/>
              <a:gd name="T40" fmla="*/ 283 w 1728"/>
              <a:gd name="T41" fmla="*/ 163 h 1526"/>
              <a:gd name="T42" fmla="*/ 332 w 1728"/>
              <a:gd name="T43" fmla="*/ 130 h 1526"/>
              <a:gd name="T44" fmla="*/ 381 w 1728"/>
              <a:gd name="T45" fmla="*/ 114 h 1526"/>
              <a:gd name="T46" fmla="*/ 528 w 1728"/>
              <a:gd name="T47" fmla="*/ 57 h 1526"/>
              <a:gd name="T48" fmla="*/ 601 w 1728"/>
              <a:gd name="T49" fmla="*/ 16 h 1526"/>
              <a:gd name="T50" fmla="*/ 650 w 1728"/>
              <a:gd name="T51" fmla="*/ 0 h 1526"/>
              <a:gd name="T52" fmla="*/ 764 w 1728"/>
              <a:gd name="T53" fmla="*/ 8 h 1526"/>
              <a:gd name="T54" fmla="*/ 813 w 1728"/>
              <a:gd name="T55" fmla="*/ 24 h 1526"/>
              <a:gd name="T56" fmla="*/ 887 w 1728"/>
              <a:gd name="T57" fmla="*/ 73 h 1526"/>
              <a:gd name="T58" fmla="*/ 968 w 1728"/>
              <a:gd name="T59" fmla="*/ 147 h 1526"/>
              <a:gd name="T60" fmla="*/ 1050 w 1728"/>
              <a:gd name="T61" fmla="*/ 212 h 1526"/>
              <a:gd name="T62" fmla="*/ 1075 w 1728"/>
              <a:gd name="T63" fmla="*/ 236 h 1526"/>
              <a:gd name="T64" fmla="*/ 1140 w 1728"/>
              <a:gd name="T65" fmla="*/ 253 h 1526"/>
              <a:gd name="T66" fmla="*/ 1221 w 1728"/>
              <a:gd name="T67" fmla="*/ 285 h 1526"/>
              <a:gd name="T68" fmla="*/ 1287 w 1728"/>
              <a:gd name="T69" fmla="*/ 326 h 1526"/>
              <a:gd name="T70" fmla="*/ 1393 w 1728"/>
              <a:gd name="T71" fmla="*/ 465 h 1526"/>
              <a:gd name="T72" fmla="*/ 1475 w 1728"/>
              <a:gd name="T73" fmla="*/ 530 h 1526"/>
              <a:gd name="T74" fmla="*/ 1491 w 1728"/>
              <a:gd name="T75" fmla="*/ 563 h 1526"/>
              <a:gd name="T76" fmla="*/ 1515 w 1728"/>
              <a:gd name="T77" fmla="*/ 571 h 1526"/>
              <a:gd name="T78" fmla="*/ 1548 w 1728"/>
              <a:gd name="T79" fmla="*/ 604 h 1526"/>
              <a:gd name="T80" fmla="*/ 1654 w 1728"/>
              <a:gd name="T81" fmla="*/ 742 h 1526"/>
              <a:gd name="T82" fmla="*/ 1687 w 1728"/>
              <a:gd name="T83" fmla="*/ 808 h 1526"/>
              <a:gd name="T84" fmla="*/ 1728 w 1728"/>
              <a:gd name="T85" fmla="*/ 865 h 1526"/>
              <a:gd name="T86" fmla="*/ 1662 w 1728"/>
              <a:gd name="T87" fmla="*/ 1159 h 1526"/>
              <a:gd name="T88" fmla="*/ 1621 w 1728"/>
              <a:gd name="T89" fmla="*/ 1469 h 1526"/>
              <a:gd name="T90" fmla="*/ 1483 w 1728"/>
              <a:gd name="T91" fmla="*/ 1477 h 1526"/>
              <a:gd name="T92" fmla="*/ 1385 w 1728"/>
              <a:gd name="T93" fmla="*/ 1469 h 1526"/>
              <a:gd name="T94" fmla="*/ 1279 w 1728"/>
              <a:gd name="T95" fmla="*/ 1485 h 1526"/>
              <a:gd name="T96" fmla="*/ 1091 w 1728"/>
              <a:gd name="T97" fmla="*/ 1518 h 1526"/>
              <a:gd name="T98" fmla="*/ 862 w 1728"/>
              <a:gd name="T99" fmla="*/ 1518 h 1526"/>
              <a:gd name="T100" fmla="*/ 1001 w 1728"/>
              <a:gd name="T101" fmla="*/ 1518 h 1526"/>
              <a:gd name="T102" fmla="*/ 1058 w 1728"/>
              <a:gd name="T103" fmla="*/ 1526 h 1526"/>
              <a:gd name="T104" fmla="*/ 1173 w 1728"/>
              <a:gd name="T105" fmla="*/ 1493 h 1526"/>
              <a:gd name="T106" fmla="*/ 1238 w 1728"/>
              <a:gd name="T107" fmla="*/ 1485 h 1526"/>
              <a:gd name="T108" fmla="*/ 1360 w 1728"/>
              <a:gd name="T109" fmla="*/ 1469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8" h="1526">
                <a:moveTo>
                  <a:pt x="1360" y="1469"/>
                </a:moveTo>
                <a:cubicBezTo>
                  <a:pt x="1281" y="1494"/>
                  <a:pt x="1218" y="1496"/>
                  <a:pt x="1132" y="1502"/>
                </a:cubicBezTo>
                <a:cubicBezTo>
                  <a:pt x="1064" y="1523"/>
                  <a:pt x="1100" y="1515"/>
                  <a:pt x="1026" y="1526"/>
                </a:cubicBezTo>
                <a:cubicBezTo>
                  <a:pt x="929" y="1521"/>
                  <a:pt x="820" y="1526"/>
                  <a:pt x="724" y="1502"/>
                </a:cubicBezTo>
                <a:cubicBezTo>
                  <a:pt x="662" y="1460"/>
                  <a:pt x="693" y="1476"/>
                  <a:pt x="634" y="1453"/>
                </a:cubicBezTo>
                <a:cubicBezTo>
                  <a:pt x="623" y="1442"/>
                  <a:pt x="611" y="1431"/>
                  <a:pt x="601" y="1420"/>
                </a:cubicBezTo>
                <a:cubicBezTo>
                  <a:pt x="592" y="1409"/>
                  <a:pt x="586" y="1397"/>
                  <a:pt x="577" y="1387"/>
                </a:cubicBezTo>
                <a:cubicBezTo>
                  <a:pt x="546" y="1354"/>
                  <a:pt x="498" y="1318"/>
                  <a:pt x="470" y="1281"/>
                </a:cubicBezTo>
                <a:cubicBezTo>
                  <a:pt x="445" y="1248"/>
                  <a:pt x="425" y="1212"/>
                  <a:pt x="397" y="1183"/>
                </a:cubicBezTo>
                <a:cubicBezTo>
                  <a:pt x="378" y="1126"/>
                  <a:pt x="405" y="1191"/>
                  <a:pt x="364" y="1142"/>
                </a:cubicBezTo>
                <a:cubicBezTo>
                  <a:pt x="356" y="1132"/>
                  <a:pt x="354" y="1119"/>
                  <a:pt x="348" y="1110"/>
                </a:cubicBezTo>
                <a:cubicBezTo>
                  <a:pt x="332" y="1086"/>
                  <a:pt x="331" y="1098"/>
                  <a:pt x="315" y="1077"/>
                </a:cubicBezTo>
                <a:cubicBezTo>
                  <a:pt x="297" y="1053"/>
                  <a:pt x="289" y="1022"/>
                  <a:pt x="266" y="1004"/>
                </a:cubicBezTo>
                <a:cubicBezTo>
                  <a:pt x="255" y="995"/>
                  <a:pt x="243" y="988"/>
                  <a:pt x="234" y="979"/>
                </a:cubicBezTo>
                <a:cubicBezTo>
                  <a:pt x="202" y="947"/>
                  <a:pt x="187" y="912"/>
                  <a:pt x="144" y="898"/>
                </a:cubicBezTo>
                <a:cubicBezTo>
                  <a:pt x="58" y="812"/>
                  <a:pt x="172" y="923"/>
                  <a:pt x="95" y="857"/>
                </a:cubicBezTo>
                <a:cubicBezTo>
                  <a:pt x="64" y="830"/>
                  <a:pt x="37" y="790"/>
                  <a:pt x="13" y="759"/>
                </a:cubicBezTo>
                <a:cubicBezTo>
                  <a:pt x="0" y="720"/>
                  <a:pt x="13" y="666"/>
                  <a:pt x="22" y="628"/>
                </a:cubicBezTo>
                <a:cubicBezTo>
                  <a:pt x="32" y="577"/>
                  <a:pt x="61" y="531"/>
                  <a:pt x="71" y="481"/>
                </a:cubicBezTo>
                <a:cubicBezTo>
                  <a:pt x="80" y="431"/>
                  <a:pt x="90" y="398"/>
                  <a:pt x="119" y="359"/>
                </a:cubicBezTo>
                <a:cubicBezTo>
                  <a:pt x="141" y="276"/>
                  <a:pt x="211" y="205"/>
                  <a:pt x="283" y="163"/>
                </a:cubicBezTo>
                <a:cubicBezTo>
                  <a:pt x="299" y="152"/>
                  <a:pt x="313" y="136"/>
                  <a:pt x="332" y="130"/>
                </a:cubicBezTo>
                <a:cubicBezTo>
                  <a:pt x="348" y="124"/>
                  <a:pt x="365" y="121"/>
                  <a:pt x="381" y="114"/>
                </a:cubicBezTo>
                <a:cubicBezTo>
                  <a:pt x="429" y="89"/>
                  <a:pt x="474" y="65"/>
                  <a:pt x="528" y="57"/>
                </a:cubicBezTo>
                <a:cubicBezTo>
                  <a:pt x="554" y="48"/>
                  <a:pt x="574" y="24"/>
                  <a:pt x="601" y="16"/>
                </a:cubicBezTo>
                <a:cubicBezTo>
                  <a:pt x="617" y="10"/>
                  <a:pt x="650" y="0"/>
                  <a:pt x="650" y="0"/>
                </a:cubicBezTo>
                <a:cubicBezTo>
                  <a:pt x="688" y="2"/>
                  <a:pt x="726" y="2"/>
                  <a:pt x="764" y="8"/>
                </a:cubicBezTo>
                <a:cubicBezTo>
                  <a:pt x="780" y="10"/>
                  <a:pt x="813" y="24"/>
                  <a:pt x="813" y="24"/>
                </a:cubicBezTo>
                <a:cubicBezTo>
                  <a:pt x="842" y="53"/>
                  <a:pt x="858" y="48"/>
                  <a:pt x="887" y="73"/>
                </a:cubicBezTo>
                <a:cubicBezTo>
                  <a:pt x="915" y="97"/>
                  <a:pt x="933" y="134"/>
                  <a:pt x="968" y="147"/>
                </a:cubicBezTo>
                <a:cubicBezTo>
                  <a:pt x="997" y="174"/>
                  <a:pt x="1009" y="198"/>
                  <a:pt x="1050" y="212"/>
                </a:cubicBezTo>
                <a:cubicBezTo>
                  <a:pt x="1058" y="220"/>
                  <a:pt x="1065" y="230"/>
                  <a:pt x="1075" y="236"/>
                </a:cubicBezTo>
                <a:cubicBezTo>
                  <a:pt x="1080" y="239"/>
                  <a:pt x="1134" y="251"/>
                  <a:pt x="1140" y="253"/>
                </a:cubicBezTo>
                <a:cubicBezTo>
                  <a:pt x="1168" y="260"/>
                  <a:pt x="1193" y="275"/>
                  <a:pt x="1221" y="285"/>
                </a:cubicBezTo>
                <a:cubicBezTo>
                  <a:pt x="1241" y="305"/>
                  <a:pt x="1258" y="316"/>
                  <a:pt x="1287" y="326"/>
                </a:cubicBezTo>
                <a:cubicBezTo>
                  <a:pt x="1326" y="368"/>
                  <a:pt x="1352" y="424"/>
                  <a:pt x="1393" y="465"/>
                </a:cubicBezTo>
                <a:cubicBezTo>
                  <a:pt x="1415" y="487"/>
                  <a:pt x="1449" y="511"/>
                  <a:pt x="1475" y="530"/>
                </a:cubicBezTo>
                <a:cubicBezTo>
                  <a:pt x="1480" y="541"/>
                  <a:pt x="1482" y="554"/>
                  <a:pt x="1491" y="563"/>
                </a:cubicBezTo>
                <a:cubicBezTo>
                  <a:pt x="1496" y="569"/>
                  <a:pt x="1507" y="566"/>
                  <a:pt x="1515" y="571"/>
                </a:cubicBezTo>
                <a:cubicBezTo>
                  <a:pt x="1519" y="573"/>
                  <a:pt x="1545" y="600"/>
                  <a:pt x="1548" y="604"/>
                </a:cubicBezTo>
                <a:cubicBezTo>
                  <a:pt x="1583" y="652"/>
                  <a:pt x="1611" y="699"/>
                  <a:pt x="1654" y="742"/>
                </a:cubicBezTo>
                <a:cubicBezTo>
                  <a:pt x="1672" y="798"/>
                  <a:pt x="1657" y="778"/>
                  <a:pt x="1687" y="808"/>
                </a:cubicBezTo>
                <a:cubicBezTo>
                  <a:pt x="1696" y="835"/>
                  <a:pt x="1707" y="845"/>
                  <a:pt x="1728" y="865"/>
                </a:cubicBezTo>
                <a:cubicBezTo>
                  <a:pt x="1717" y="968"/>
                  <a:pt x="1693" y="1060"/>
                  <a:pt x="1662" y="1159"/>
                </a:cubicBezTo>
                <a:cubicBezTo>
                  <a:pt x="1647" y="1259"/>
                  <a:pt x="1702" y="1392"/>
                  <a:pt x="1621" y="1469"/>
                </a:cubicBezTo>
                <a:cubicBezTo>
                  <a:pt x="1577" y="1454"/>
                  <a:pt x="1483" y="1477"/>
                  <a:pt x="1483" y="1477"/>
                </a:cubicBezTo>
                <a:cubicBezTo>
                  <a:pt x="1450" y="1474"/>
                  <a:pt x="1417" y="1469"/>
                  <a:pt x="1385" y="1469"/>
                </a:cubicBezTo>
                <a:cubicBezTo>
                  <a:pt x="1343" y="1469"/>
                  <a:pt x="1315" y="1485"/>
                  <a:pt x="1279" y="1485"/>
                </a:cubicBezTo>
                <a:lnTo>
                  <a:pt x="1091" y="1518"/>
                </a:lnTo>
                <a:lnTo>
                  <a:pt x="862" y="1518"/>
                </a:lnTo>
                <a:lnTo>
                  <a:pt x="1001" y="1518"/>
                </a:lnTo>
                <a:lnTo>
                  <a:pt x="1058" y="1526"/>
                </a:lnTo>
                <a:lnTo>
                  <a:pt x="1173" y="1493"/>
                </a:lnTo>
                <a:lnTo>
                  <a:pt x="1238" y="1485"/>
                </a:lnTo>
                <a:cubicBezTo>
                  <a:pt x="1311" y="1473"/>
                  <a:pt x="1270" y="1478"/>
                  <a:pt x="1360" y="146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6343" name="Picture 23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4" name="Picture 2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824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39900"/>
            <a:ext cx="5164138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080125" y="14573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Glucose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410325" y="18399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Substrates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461125" y="2892425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ATP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562725" y="3798888"/>
            <a:ext cx="11557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Substrates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bind to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enzyme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022725" y="4522788"/>
            <a:ext cx="142716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Substrates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are converted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into products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794125" y="3821113"/>
            <a:ext cx="1612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Enzyme-substrate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complex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943225" y="1377950"/>
            <a:ext cx="1492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Enzyme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(hexokinase)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244725" y="2282825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ADP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165225" y="24241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Products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1812925" y="2881313"/>
            <a:ext cx="1050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Glucose-6-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2371725" y="3316288"/>
            <a:ext cx="1312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Products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are released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2-4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2-21 Enzyme Action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808413" y="3368675"/>
            <a:ext cx="1360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Active site</a:t>
            </a:r>
          </a:p>
        </p:txBody>
      </p:sp>
      <p:sp>
        <p:nvSpPr>
          <p:cNvPr id="76821" name="Freeform 21"/>
          <p:cNvSpPr>
            <a:spLocks/>
          </p:cNvSpPr>
          <p:nvPr/>
        </p:nvSpPr>
        <p:spPr bwMode="auto">
          <a:xfrm>
            <a:off x="1812925" y="3722688"/>
            <a:ext cx="3721100" cy="2368550"/>
          </a:xfrm>
          <a:custGeom>
            <a:avLst/>
            <a:gdLst>
              <a:gd name="T0" fmla="*/ 1014 w 2230"/>
              <a:gd name="T1" fmla="*/ 30 h 1581"/>
              <a:gd name="T2" fmla="*/ 900 w 2230"/>
              <a:gd name="T3" fmla="*/ 22 h 1581"/>
              <a:gd name="T4" fmla="*/ 646 w 2230"/>
              <a:gd name="T5" fmla="*/ 30 h 1581"/>
              <a:gd name="T6" fmla="*/ 500 w 2230"/>
              <a:gd name="T7" fmla="*/ 79 h 1581"/>
              <a:gd name="T8" fmla="*/ 418 w 2230"/>
              <a:gd name="T9" fmla="*/ 112 h 1581"/>
              <a:gd name="T10" fmla="*/ 206 w 2230"/>
              <a:gd name="T11" fmla="*/ 210 h 1581"/>
              <a:gd name="T12" fmla="*/ 91 w 2230"/>
              <a:gd name="T13" fmla="*/ 357 h 1581"/>
              <a:gd name="T14" fmla="*/ 42 w 2230"/>
              <a:gd name="T15" fmla="*/ 569 h 1581"/>
              <a:gd name="T16" fmla="*/ 100 w 2230"/>
              <a:gd name="T17" fmla="*/ 944 h 1581"/>
              <a:gd name="T18" fmla="*/ 263 w 2230"/>
              <a:gd name="T19" fmla="*/ 1140 h 1581"/>
              <a:gd name="T20" fmla="*/ 304 w 2230"/>
              <a:gd name="T21" fmla="*/ 1181 h 1581"/>
              <a:gd name="T22" fmla="*/ 369 w 2230"/>
              <a:gd name="T23" fmla="*/ 1214 h 1581"/>
              <a:gd name="T24" fmla="*/ 549 w 2230"/>
              <a:gd name="T25" fmla="*/ 1320 h 1581"/>
              <a:gd name="T26" fmla="*/ 720 w 2230"/>
              <a:gd name="T27" fmla="*/ 1402 h 1581"/>
              <a:gd name="T28" fmla="*/ 883 w 2230"/>
              <a:gd name="T29" fmla="*/ 1467 h 1581"/>
              <a:gd name="T30" fmla="*/ 1144 w 2230"/>
              <a:gd name="T31" fmla="*/ 1532 h 1581"/>
              <a:gd name="T32" fmla="*/ 1471 w 2230"/>
              <a:gd name="T33" fmla="*/ 1565 h 1581"/>
              <a:gd name="T34" fmla="*/ 1724 w 2230"/>
              <a:gd name="T35" fmla="*/ 1532 h 1581"/>
              <a:gd name="T36" fmla="*/ 1748 w 2230"/>
              <a:gd name="T37" fmla="*/ 1516 h 1581"/>
              <a:gd name="T38" fmla="*/ 1797 w 2230"/>
              <a:gd name="T39" fmla="*/ 1500 h 1581"/>
              <a:gd name="T40" fmla="*/ 1912 w 2230"/>
              <a:gd name="T41" fmla="*/ 1418 h 1581"/>
              <a:gd name="T42" fmla="*/ 2050 w 2230"/>
              <a:gd name="T43" fmla="*/ 1304 h 1581"/>
              <a:gd name="T44" fmla="*/ 2148 w 2230"/>
              <a:gd name="T45" fmla="*/ 1222 h 1581"/>
              <a:gd name="T46" fmla="*/ 2165 w 2230"/>
              <a:gd name="T47" fmla="*/ 1189 h 1581"/>
              <a:gd name="T48" fmla="*/ 2214 w 2230"/>
              <a:gd name="T49" fmla="*/ 1140 h 1581"/>
              <a:gd name="T50" fmla="*/ 2230 w 2230"/>
              <a:gd name="T51" fmla="*/ 1083 h 1581"/>
              <a:gd name="T52" fmla="*/ 2189 w 2230"/>
              <a:gd name="T53" fmla="*/ 928 h 1581"/>
              <a:gd name="T54" fmla="*/ 2132 w 2230"/>
              <a:gd name="T55" fmla="*/ 765 h 1581"/>
              <a:gd name="T56" fmla="*/ 2075 w 2230"/>
              <a:gd name="T57" fmla="*/ 667 h 1581"/>
              <a:gd name="T58" fmla="*/ 2002 w 2230"/>
              <a:gd name="T59" fmla="*/ 626 h 1581"/>
              <a:gd name="T60" fmla="*/ 1936 w 2230"/>
              <a:gd name="T61" fmla="*/ 585 h 1581"/>
              <a:gd name="T62" fmla="*/ 1879 w 2230"/>
              <a:gd name="T63" fmla="*/ 528 h 1581"/>
              <a:gd name="T64" fmla="*/ 1520 w 2230"/>
              <a:gd name="T65" fmla="*/ 447 h 1581"/>
              <a:gd name="T66" fmla="*/ 1438 w 2230"/>
              <a:gd name="T67" fmla="*/ 414 h 1581"/>
              <a:gd name="T68" fmla="*/ 1414 w 2230"/>
              <a:gd name="T69" fmla="*/ 406 h 1581"/>
              <a:gd name="T70" fmla="*/ 1340 w 2230"/>
              <a:gd name="T71" fmla="*/ 365 h 1581"/>
              <a:gd name="T72" fmla="*/ 1242 w 2230"/>
              <a:gd name="T73" fmla="*/ 316 h 1581"/>
              <a:gd name="T74" fmla="*/ 1202 w 2230"/>
              <a:gd name="T75" fmla="*/ 283 h 1581"/>
              <a:gd name="T76" fmla="*/ 1161 w 2230"/>
              <a:gd name="T77" fmla="*/ 218 h 1581"/>
              <a:gd name="T78" fmla="*/ 1095 w 2230"/>
              <a:gd name="T79" fmla="*/ 128 h 1581"/>
              <a:gd name="T80" fmla="*/ 1079 w 2230"/>
              <a:gd name="T81" fmla="*/ 104 h 1581"/>
              <a:gd name="T82" fmla="*/ 1022 w 2230"/>
              <a:gd name="T83" fmla="*/ 47 h 1581"/>
              <a:gd name="T84" fmla="*/ 1014 w 2230"/>
              <a:gd name="T85" fmla="*/ 3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30" h="1581">
                <a:moveTo>
                  <a:pt x="1014" y="30"/>
                </a:moveTo>
                <a:cubicBezTo>
                  <a:pt x="944" y="7"/>
                  <a:pt x="982" y="11"/>
                  <a:pt x="900" y="22"/>
                </a:cubicBezTo>
                <a:cubicBezTo>
                  <a:pt x="809" y="0"/>
                  <a:pt x="736" y="17"/>
                  <a:pt x="646" y="30"/>
                </a:cubicBezTo>
                <a:cubicBezTo>
                  <a:pt x="596" y="47"/>
                  <a:pt x="550" y="70"/>
                  <a:pt x="500" y="79"/>
                </a:cubicBezTo>
                <a:cubicBezTo>
                  <a:pt x="471" y="98"/>
                  <a:pt x="451" y="103"/>
                  <a:pt x="418" y="112"/>
                </a:cubicBezTo>
                <a:cubicBezTo>
                  <a:pt x="352" y="153"/>
                  <a:pt x="268" y="160"/>
                  <a:pt x="206" y="210"/>
                </a:cubicBezTo>
                <a:cubicBezTo>
                  <a:pt x="163" y="243"/>
                  <a:pt x="124" y="312"/>
                  <a:pt x="91" y="357"/>
                </a:cubicBezTo>
                <a:cubicBezTo>
                  <a:pt x="79" y="426"/>
                  <a:pt x="66" y="503"/>
                  <a:pt x="42" y="569"/>
                </a:cubicBezTo>
                <a:cubicBezTo>
                  <a:pt x="27" y="690"/>
                  <a:pt x="0" y="850"/>
                  <a:pt x="100" y="944"/>
                </a:cubicBezTo>
                <a:cubicBezTo>
                  <a:pt x="139" y="1068"/>
                  <a:pt x="194" y="1073"/>
                  <a:pt x="263" y="1140"/>
                </a:cubicBezTo>
                <a:cubicBezTo>
                  <a:pt x="276" y="1153"/>
                  <a:pt x="286" y="1172"/>
                  <a:pt x="304" y="1181"/>
                </a:cubicBezTo>
                <a:cubicBezTo>
                  <a:pt x="325" y="1192"/>
                  <a:pt x="369" y="1214"/>
                  <a:pt x="369" y="1214"/>
                </a:cubicBezTo>
                <a:cubicBezTo>
                  <a:pt x="425" y="1270"/>
                  <a:pt x="480" y="1283"/>
                  <a:pt x="549" y="1320"/>
                </a:cubicBezTo>
                <a:cubicBezTo>
                  <a:pt x="615" y="1355"/>
                  <a:pt x="650" y="1377"/>
                  <a:pt x="720" y="1402"/>
                </a:cubicBezTo>
                <a:cubicBezTo>
                  <a:pt x="766" y="1435"/>
                  <a:pt x="827" y="1456"/>
                  <a:pt x="883" y="1467"/>
                </a:cubicBezTo>
                <a:cubicBezTo>
                  <a:pt x="972" y="1512"/>
                  <a:pt x="1043" y="1524"/>
                  <a:pt x="1144" y="1532"/>
                </a:cubicBezTo>
                <a:cubicBezTo>
                  <a:pt x="1250" y="1552"/>
                  <a:pt x="1362" y="1556"/>
                  <a:pt x="1471" y="1565"/>
                </a:cubicBezTo>
                <a:cubicBezTo>
                  <a:pt x="1539" y="1581"/>
                  <a:pt x="1655" y="1554"/>
                  <a:pt x="1724" y="1532"/>
                </a:cubicBezTo>
                <a:cubicBezTo>
                  <a:pt x="1732" y="1526"/>
                  <a:pt x="1739" y="1519"/>
                  <a:pt x="1748" y="1516"/>
                </a:cubicBezTo>
                <a:cubicBezTo>
                  <a:pt x="1763" y="1509"/>
                  <a:pt x="1797" y="1500"/>
                  <a:pt x="1797" y="1500"/>
                </a:cubicBezTo>
                <a:cubicBezTo>
                  <a:pt x="1830" y="1466"/>
                  <a:pt x="1869" y="1438"/>
                  <a:pt x="1912" y="1418"/>
                </a:cubicBezTo>
                <a:cubicBezTo>
                  <a:pt x="1950" y="1368"/>
                  <a:pt x="1998" y="1338"/>
                  <a:pt x="2050" y="1304"/>
                </a:cubicBezTo>
                <a:cubicBezTo>
                  <a:pt x="2086" y="1279"/>
                  <a:pt x="2112" y="1245"/>
                  <a:pt x="2148" y="1222"/>
                </a:cubicBezTo>
                <a:cubicBezTo>
                  <a:pt x="2153" y="1211"/>
                  <a:pt x="2157" y="1198"/>
                  <a:pt x="2165" y="1189"/>
                </a:cubicBezTo>
                <a:cubicBezTo>
                  <a:pt x="2179" y="1171"/>
                  <a:pt x="2214" y="1140"/>
                  <a:pt x="2214" y="1140"/>
                </a:cubicBezTo>
                <a:cubicBezTo>
                  <a:pt x="2217" y="1129"/>
                  <a:pt x="2230" y="1092"/>
                  <a:pt x="2230" y="1083"/>
                </a:cubicBezTo>
                <a:cubicBezTo>
                  <a:pt x="2225" y="1025"/>
                  <a:pt x="2204" y="981"/>
                  <a:pt x="2189" y="928"/>
                </a:cubicBezTo>
                <a:cubicBezTo>
                  <a:pt x="2173" y="872"/>
                  <a:pt x="2164" y="813"/>
                  <a:pt x="2132" y="765"/>
                </a:cubicBezTo>
                <a:cubicBezTo>
                  <a:pt x="2123" y="738"/>
                  <a:pt x="2096" y="681"/>
                  <a:pt x="2075" y="667"/>
                </a:cubicBezTo>
                <a:cubicBezTo>
                  <a:pt x="2050" y="651"/>
                  <a:pt x="2024" y="643"/>
                  <a:pt x="2002" y="626"/>
                </a:cubicBezTo>
                <a:cubicBezTo>
                  <a:pt x="1978" y="607"/>
                  <a:pt x="1964" y="594"/>
                  <a:pt x="1936" y="585"/>
                </a:cubicBezTo>
                <a:cubicBezTo>
                  <a:pt x="1902" y="562"/>
                  <a:pt x="1914" y="543"/>
                  <a:pt x="1879" y="528"/>
                </a:cubicBezTo>
                <a:cubicBezTo>
                  <a:pt x="1775" y="483"/>
                  <a:pt x="1629" y="468"/>
                  <a:pt x="1520" y="447"/>
                </a:cubicBezTo>
                <a:cubicBezTo>
                  <a:pt x="1471" y="421"/>
                  <a:pt x="1499" y="434"/>
                  <a:pt x="1438" y="414"/>
                </a:cubicBezTo>
                <a:cubicBezTo>
                  <a:pt x="1429" y="411"/>
                  <a:pt x="1414" y="406"/>
                  <a:pt x="1414" y="406"/>
                </a:cubicBezTo>
                <a:cubicBezTo>
                  <a:pt x="1357" y="368"/>
                  <a:pt x="1383" y="379"/>
                  <a:pt x="1340" y="365"/>
                </a:cubicBezTo>
                <a:cubicBezTo>
                  <a:pt x="1310" y="345"/>
                  <a:pt x="1275" y="326"/>
                  <a:pt x="1242" y="316"/>
                </a:cubicBezTo>
                <a:cubicBezTo>
                  <a:pt x="1228" y="306"/>
                  <a:pt x="1211" y="298"/>
                  <a:pt x="1202" y="283"/>
                </a:cubicBezTo>
                <a:cubicBezTo>
                  <a:pt x="1181" y="248"/>
                  <a:pt x="1199" y="243"/>
                  <a:pt x="1161" y="218"/>
                </a:cubicBezTo>
                <a:cubicBezTo>
                  <a:pt x="1149" y="183"/>
                  <a:pt x="1125" y="148"/>
                  <a:pt x="1095" y="128"/>
                </a:cubicBezTo>
                <a:cubicBezTo>
                  <a:pt x="1089" y="120"/>
                  <a:pt x="1085" y="110"/>
                  <a:pt x="1079" y="104"/>
                </a:cubicBezTo>
                <a:cubicBezTo>
                  <a:pt x="1058" y="82"/>
                  <a:pt x="1040" y="71"/>
                  <a:pt x="1022" y="47"/>
                </a:cubicBezTo>
                <a:cubicBezTo>
                  <a:pt x="1007" y="28"/>
                  <a:pt x="997" y="30"/>
                  <a:pt x="1014" y="3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22" name="Freeform 22"/>
          <p:cNvSpPr>
            <a:spLocks/>
          </p:cNvSpPr>
          <p:nvPr/>
        </p:nvSpPr>
        <p:spPr bwMode="auto">
          <a:xfrm>
            <a:off x="1041400" y="1412875"/>
            <a:ext cx="2743200" cy="2422525"/>
          </a:xfrm>
          <a:custGeom>
            <a:avLst/>
            <a:gdLst>
              <a:gd name="T0" fmla="*/ 1360 w 1728"/>
              <a:gd name="T1" fmla="*/ 1469 h 1526"/>
              <a:gd name="T2" fmla="*/ 1132 w 1728"/>
              <a:gd name="T3" fmla="*/ 1502 h 1526"/>
              <a:gd name="T4" fmla="*/ 1026 w 1728"/>
              <a:gd name="T5" fmla="*/ 1526 h 1526"/>
              <a:gd name="T6" fmla="*/ 724 w 1728"/>
              <a:gd name="T7" fmla="*/ 1502 h 1526"/>
              <a:gd name="T8" fmla="*/ 634 w 1728"/>
              <a:gd name="T9" fmla="*/ 1453 h 1526"/>
              <a:gd name="T10" fmla="*/ 601 w 1728"/>
              <a:gd name="T11" fmla="*/ 1420 h 1526"/>
              <a:gd name="T12" fmla="*/ 577 w 1728"/>
              <a:gd name="T13" fmla="*/ 1387 h 1526"/>
              <a:gd name="T14" fmla="*/ 470 w 1728"/>
              <a:gd name="T15" fmla="*/ 1281 h 1526"/>
              <a:gd name="T16" fmla="*/ 397 w 1728"/>
              <a:gd name="T17" fmla="*/ 1183 h 1526"/>
              <a:gd name="T18" fmla="*/ 364 w 1728"/>
              <a:gd name="T19" fmla="*/ 1142 h 1526"/>
              <a:gd name="T20" fmla="*/ 348 w 1728"/>
              <a:gd name="T21" fmla="*/ 1110 h 1526"/>
              <a:gd name="T22" fmla="*/ 315 w 1728"/>
              <a:gd name="T23" fmla="*/ 1077 h 1526"/>
              <a:gd name="T24" fmla="*/ 266 w 1728"/>
              <a:gd name="T25" fmla="*/ 1004 h 1526"/>
              <a:gd name="T26" fmla="*/ 234 w 1728"/>
              <a:gd name="T27" fmla="*/ 979 h 1526"/>
              <a:gd name="T28" fmla="*/ 144 w 1728"/>
              <a:gd name="T29" fmla="*/ 898 h 1526"/>
              <a:gd name="T30" fmla="*/ 95 w 1728"/>
              <a:gd name="T31" fmla="*/ 857 h 1526"/>
              <a:gd name="T32" fmla="*/ 13 w 1728"/>
              <a:gd name="T33" fmla="*/ 759 h 1526"/>
              <a:gd name="T34" fmla="*/ 22 w 1728"/>
              <a:gd name="T35" fmla="*/ 628 h 1526"/>
              <a:gd name="T36" fmla="*/ 71 w 1728"/>
              <a:gd name="T37" fmla="*/ 481 h 1526"/>
              <a:gd name="T38" fmla="*/ 119 w 1728"/>
              <a:gd name="T39" fmla="*/ 359 h 1526"/>
              <a:gd name="T40" fmla="*/ 283 w 1728"/>
              <a:gd name="T41" fmla="*/ 163 h 1526"/>
              <a:gd name="T42" fmla="*/ 332 w 1728"/>
              <a:gd name="T43" fmla="*/ 130 h 1526"/>
              <a:gd name="T44" fmla="*/ 381 w 1728"/>
              <a:gd name="T45" fmla="*/ 114 h 1526"/>
              <a:gd name="T46" fmla="*/ 528 w 1728"/>
              <a:gd name="T47" fmla="*/ 57 h 1526"/>
              <a:gd name="T48" fmla="*/ 601 w 1728"/>
              <a:gd name="T49" fmla="*/ 16 h 1526"/>
              <a:gd name="T50" fmla="*/ 650 w 1728"/>
              <a:gd name="T51" fmla="*/ 0 h 1526"/>
              <a:gd name="T52" fmla="*/ 764 w 1728"/>
              <a:gd name="T53" fmla="*/ 8 h 1526"/>
              <a:gd name="T54" fmla="*/ 813 w 1728"/>
              <a:gd name="T55" fmla="*/ 24 h 1526"/>
              <a:gd name="T56" fmla="*/ 887 w 1728"/>
              <a:gd name="T57" fmla="*/ 73 h 1526"/>
              <a:gd name="T58" fmla="*/ 968 w 1728"/>
              <a:gd name="T59" fmla="*/ 147 h 1526"/>
              <a:gd name="T60" fmla="*/ 1050 w 1728"/>
              <a:gd name="T61" fmla="*/ 212 h 1526"/>
              <a:gd name="T62" fmla="*/ 1075 w 1728"/>
              <a:gd name="T63" fmla="*/ 236 h 1526"/>
              <a:gd name="T64" fmla="*/ 1140 w 1728"/>
              <a:gd name="T65" fmla="*/ 253 h 1526"/>
              <a:gd name="T66" fmla="*/ 1221 w 1728"/>
              <a:gd name="T67" fmla="*/ 285 h 1526"/>
              <a:gd name="T68" fmla="*/ 1287 w 1728"/>
              <a:gd name="T69" fmla="*/ 326 h 1526"/>
              <a:gd name="T70" fmla="*/ 1393 w 1728"/>
              <a:gd name="T71" fmla="*/ 465 h 1526"/>
              <a:gd name="T72" fmla="*/ 1475 w 1728"/>
              <a:gd name="T73" fmla="*/ 530 h 1526"/>
              <a:gd name="T74" fmla="*/ 1491 w 1728"/>
              <a:gd name="T75" fmla="*/ 563 h 1526"/>
              <a:gd name="T76" fmla="*/ 1515 w 1728"/>
              <a:gd name="T77" fmla="*/ 571 h 1526"/>
              <a:gd name="T78" fmla="*/ 1548 w 1728"/>
              <a:gd name="T79" fmla="*/ 604 h 1526"/>
              <a:gd name="T80" fmla="*/ 1654 w 1728"/>
              <a:gd name="T81" fmla="*/ 742 h 1526"/>
              <a:gd name="T82" fmla="*/ 1687 w 1728"/>
              <a:gd name="T83" fmla="*/ 808 h 1526"/>
              <a:gd name="T84" fmla="*/ 1728 w 1728"/>
              <a:gd name="T85" fmla="*/ 865 h 1526"/>
              <a:gd name="T86" fmla="*/ 1662 w 1728"/>
              <a:gd name="T87" fmla="*/ 1159 h 1526"/>
              <a:gd name="T88" fmla="*/ 1621 w 1728"/>
              <a:gd name="T89" fmla="*/ 1469 h 1526"/>
              <a:gd name="T90" fmla="*/ 1483 w 1728"/>
              <a:gd name="T91" fmla="*/ 1477 h 1526"/>
              <a:gd name="T92" fmla="*/ 1385 w 1728"/>
              <a:gd name="T93" fmla="*/ 1469 h 1526"/>
              <a:gd name="T94" fmla="*/ 1279 w 1728"/>
              <a:gd name="T95" fmla="*/ 1485 h 1526"/>
              <a:gd name="T96" fmla="*/ 1091 w 1728"/>
              <a:gd name="T97" fmla="*/ 1518 h 1526"/>
              <a:gd name="T98" fmla="*/ 862 w 1728"/>
              <a:gd name="T99" fmla="*/ 1518 h 1526"/>
              <a:gd name="T100" fmla="*/ 1001 w 1728"/>
              <a:gd name="T101" fmla="*/ 1518 h 1526"/>
              <a:gd name="T102" fmla="*/ 1058 w 1728"/>
              <a:gd name="T103" fmla="*/ 1526 h 1526"/>
              <a:gd name="T104" fmla="*/ 1173 w 1728"/>
              <a:gd name="T105" fmla="*/ 1493 h 1526"/>
              <a:gd name="T106" fmla="*/ 1238 w 1728"/>
              <a:gd name="T107" fmla="*/ 1485 h 1526"/>
              <a:gd name="T108" fmla="*/ 1360 w 1728"/>
              <a:gd name="T109" fmla="*/ 1469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8" h="1526">
                <a:moveTo>
                  <a:pt x="1360" y="1469"/>
                </a:moveTo>
                <a:cubicBezTo>
                  <a:pt x="1281" y="1494"/>
                  <a:pt x="1218" y="1496"/>
                  <a:pt x="1132" y="1502"/>
                </a:cubicBezTo>
                <a:cubicBezTo>
                  <a:pt x="1064" y="1523"/>
                  <a:pt x="1100" y="1515"/>
                  <a:pt x="1026" y="1526"/>
                </a:cubicBezTo>
                <a:cubicBezTo>
                  <a:pt x="929" y="1521"/>
                  <a:pt x="820" y="1526"/>
                  <a:pt x="724" y="1502"/>
                </a:cubicBezTo>
                <a:cubicBezTo>
                  <a:pt x="662" y="1460"/>
                  <a:pt x="693" y="1476"/>
                  <a:pt x="634" y="1453"/>
                </a:cubicBezTo>
                <a:cubicBezTo>
                  <a:pt x="623" y="1442"/>
                  <a:pt x="611" y="1431"/>
                  <a:pt x="601" y="1420"/>
                </a:cubicBezTo>
                <a:cubicBezTo>
                  <a:pt x="592" y="1409"/>
                  <a:pt x="586" y="1397"/>
                  <a:pt x="577" y="1387"/>
                </a:cubicBezTo>
                <a:cubicBezTo>
                  <a:pt x="546" y="1354"/>
                  <a:pt x="498" y="1318"/>
                  <a:pt x="470" y="1281"/>
                </a:cubicBezTo>
                <a:cubicBezTo>
                  <a:pt x="445" y="1248"/>
                  <a:pt x="425" y="1212"/>
                  <a:pt x="397" y="1183"/>
                </a:cubicBezTo>
                <a:cubicBezTo>
                  <a:pt x="378" y="1126"/>
                  <a:pt x="405" y="1191"/>
                  <a:pt x="364" y="1142"/>
                </a:cubicBezTo>
                <a:cubicBezTo>
                  <a:pt x="356" y="1132"/>
                  <a:pt x="354" y="1119"/>
                  <a:pt x="348" y="1110"/>
                </a:cubicBezTo>
                <a:cubicBezTo>
                  <a:pt x="332" y="1086"/>
                  <a:pt x="331" y="1098"/>
                  <a:pt x="315" y="1077"/>
                </a:cubicBezTo>
                <a:cubicBezTo>
                  <a:pt x="297" y="1053"/>
                  <a:pt x="289" y="1022"/>
                  <a:pt x="266" y="1004"/>
                </a:cubicBezTo>
                <a:cubicBezTo>
                  <a:pt x="255" y="995"/>
                  <a:pt x="243" y="988"/>
                  <a:pt x="234" y="979"/>
                </a:cubicBezTo>
                <a:cubicBezTo>
                  <a:pt x="202" y="947"/>
                  <a:pt x="187" y="912"/>
                  <a:pt x="144" y="898"/>
                </a:cubicBezTo>
                <a:cubicBezTo>
                  <a:pt x="58" y="812"/>
                  <a:pt x="172" y="923"/>
                  <a:pt x="95" y="857"/>
                </a:cubicBezTo>
                <a:cubicBezTo>
                  <a:pt x="64" y="830"/>
                  <a:pt x="37" y="790"/>
                  <a:pt x="13" y="759"/>
                </a:cubicBezTo>
                <a:cubicBezTo>
                  <a:pt x="0" y="720"/>
                  <a:pt x="13" y="666"/>
                  <a:pt x="22" y="628"/>
                </a:cubicBezTo>
                <a:cubicBezTo>
                  <a:pt x="32" y="577"/>
                  <a:pt x="61" y="531"/>
                  <a:pt x="71" y="481"/>
                </a:cubicBezTo>
                <a:cubicBezTo>
                  <a:pt x="80" y="431"/>
                  <a:pt x="90" y="398"/>
                  <a:pt x="119" y="359"/>
                </a:cubicBezTo>
                <a:cubicBezTo>
                  <a:pt x="141" y="276"/>
                  <a:pt x="211" y="205"/>
                  <a:pt x="283" y="163"/>
                </a:cubicBezTo>
                <a:cubicBezTo>
                  <a:pt x="299" y="152"/>
                  <a:pt x="313" y="136"/>
                  <a:pt x="332" y="130"/>
                </a:cubicBezTo>
                <a:cubicBezTo>
                  <a:pt x="348" y="124"/>
                  <a:pt x="365" y="121"/>
                  <a:pt x="381" y="114"/>
                </a:cubicBezTo>
                <a:cubicBezTo>
                  <a:pt x="429" y="89"/>
                  <a:pt x="474" y="65"/>
                  <a:pt x="528" y="57"/>
                </a:cubicBezTo>
                <a:cubicBezTo>
                  <a:pt x="554" y="48"/>
                  <a:pt x="574" y="24"/>
                  <a:pt x="601" y="16"/>
                </a:cubicBezTo>
                <a:cubicBezTo>
                  <a:pt x="617" y="10"/>
                  <a:pt x="650" y="0"/>
                  <a:pt x="650" y="0"/>
                </a:cubicBezTo>
                <a:cubicBezTo>
                  <a:pt x="688" y="2"/>
                  <a:pt x="726" y="2"/>
                  <a:pt x="764" y="8"/>
                </a:cubicBezTo>
                <a:cubicBezTo>
                  <a:pt x="780" y="10"/>
                  <a:pt x="813" y="24"/>
                  <a:pt x="813" y="24"/>
                </a:cubicBezTo>
                <a:cubicBezTo>
                  <a:pt x="842" y="53"/>
                  <a:pt x="858" y="48"/>
                  <a:pt x="887" y="73"/>
                </a:cubicBezTo>
                <a:cubicBezTo>
                  <a:pt x="915" y="97"/>
                  <a:pt x="933" y="134"/>
                  <a:pt x="968" y="147"/>
                </a:cubicBezTo>
                <a:cubicBezTo>
                  <a:pt x="997" y="174"/>
                  <a:pt x="1009" y="198"/>
                  <a:pt x="1050" y="212"/>
                </a:cubicBezTo>
                <a:cubicBezTo>
                  <a:pt x="1058" y="220"/>
                  <a:pt x="1065" y="230"/>
                  <a:pt x="1075" y="236"/>
                </a:cubicBezTo>
                <a:cubicBezTo>
                  <a:pt x="1080" y="239"/>
                  <a:pt x="1134" y="251"/>
                  <a:pt x="1140" y="253"/>
                </a:cubicBezTo>
                <a:cubicBezTo>
                  <a:pt x="1168" y="260"/>
                  <a:pt x="1193" y="275"/>
                  <a:pt x="1221" y="285"/>
                </a:cubicBezTo>
                <a:cubicBezTo>
                  <a:pt x="1241" y="305"/>
                  <a:pt x="1258" y="316"/>
                  <a:pt x="1287" y="326"/>
                </a:cubicBezTo>
                <a:cubicBezTo>
                  <a:pt x="1326" y="368"/>
                  <a:pt x="1352" y="424"/>
                  <a:pt x="1393" y="465"/>
                </a:cubicBezTo>
                <a:cubicBezTo>
                  <a:pt x="1415" y="487"/>
                  <a:pt x="1449" y="511"/>
                  <a:pt x="1475" y="530"/>
                </a:cubicBezTo>
                <a:cubicBezTo>
                  <a:pt x="1480" y="541"/>
                  <a:pt x="1482" y="554"/>
                  <a:pt x="1491" y="563"/>
                </a:cubicBezTo>
                <a:cubicBezTo>
                  <a:pt x="1496" y="569"/>
                  <a:pt x="1507" y="566"/>
                  <a:pt x="1515" y="571"/>
                </a:cubicBezTo>
                <a:cubicBezTo>
                  <a:pt x="1519" y="573"/>
                  <a:pt x="1545" y="600"/>
                  <a:pt x="1548" y="604"/>
                </a:cubicBezTo>
                <a:cubicBezTo>
                  <a:pt x="1583" y="652"/>
                  <a:pt x="1611" y="699"/>
                  <a:pt x="1654" y="742"/>
                </a:cubicBezTo>
                <a:cubicBezTo>
                  <a:pt x="1672" y="798"/>
                  <a:pt x="1657" y="778"/>
                  <a:pt x="1687" y="808"/>
                </a:cubicBezTo>
                <a:cubicBezTo>
                  <a:pt x="1696" y="835"/>
                  <a:pt x="1707" y="845"/>
                  <a:pt x="1728" y="865"/>
                </a:cubicBezTo>
                <a:cubicBezTo>
                  <a:pt x="1717" y="968"/>
                  <a:pt x="1693" y="1060"/>
                  <a:pt x="1662" y="1159"/>
                </a:cubicBezTo>
                <a:cubicBezTo>
                  <a:pt x="1647" y="1259"/>
                  <a:pt x="1702" y="1392"/>
                  <a:pt x="1621" y="1469"/>
                </a:cubicBezTo>
                <a:cubicBezTo>
                  <a:pt x="1577" y="1454"/>
                  <a:pt x="1483" y="1477"/>
                  <a:pt x="1483" y="1477"/>
                </a:cubicBezTo>
                <a:cubicBezTo>
                  <a:pt x="1450" y="1474"/>
                  <a:pt x="1417" y="1469"/>
                  <a:pt x="1385" y="1469"/>
                </a:cubicBezTo>
                <a:cubicBezTo>
                  <a:pt x="1343" y="1469"/>
                  <a:pt x="1315" y="1485"/>
                  <a:pt x="1279" y="1485"/>
                </a:cubicBezTo>
                <a:lnTo>
                  <a:pt x="1091" y="1518"/>
                </a:lnTo>
                <a:lnTo>
                  <a:pt x="862" y="1518"/>
                </a:lnTo>
                <a:lnTo>
                  <a:pt x="1001" y="1518"/>
                </a:lnTo>
                <a:lnTo>
                  <a:pt x="1058" y="1526"/>
                </a:lnTo>
                <a:lnTo>
                  <a:pt x="1173" y="1493"/>
                </a:lnTo>
                <a:lnTo>
                  <a:pt x="1238" y="1485"/>
                </a:lnTo>
                <a:cubicBezTo>
                  <a:pt x="1311" y="1473"/>
                  <a:pt x="1270" y="1478"/>
                  <a:pt x="1360" y="146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6823" name="Picture 23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4" name="Picture 2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11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1142999"/>
          </a:xfrm>
        </p:spPr>
        <p:txBody>
          <a:bodyPr/>
          <a:lstStyle/>
          <a:p>
            <a:r>
              <a:rPr lang="en-US" dirty="0" smtClean="0"/>
              <a:t>What is an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txBody>
          <a:bodyPr/>
          <a:lstStyle/>
          <a:p>
            <a:pPr lvl="0"/>
            <a:r>
              <a:rPr lang="en-US" dirty="0"/>
              <a:t>Pure substance that contains only 1 type of atom</a:t>
            </a:r>
          </a:p>
          <a:p>
            <a:pPr lvl="0"/>
            <a:r>
              <a:rPr lang="en-US" dirty="0"/>
              <a:t>24 occur in living organisms</a:t>
            </a:r>
          </a:p>
          <a:p>
            <a:pPr lvl="0"/>
            <a:r>
              <a:rPr lang="en-US" dirty="0"/>
              <a:t>Chemical symbol</a:t>
            </a:r>
          </a:p>
          <a:p>
            <a:pPr lvl="0"/>
            <a:r>
              <a:rPr lang="en-US" dirty="0"/>
              <a:t>Isotopes</a:t>
            </a:r>
          </a:p>
          <a:p>
            <a:pPr lvl="1"/>
            <a:r>
              <a:rPr lang="en-US" sz="2000" dirty="0"/>
              <a:t>Atoms that have varying number of neutrons</a:t>
            </a:r>
          </a:p>
          <a:p>
            <a:pPr lvl="1"/>
            <a:r>
              <a:rPr lang="en-US" sz="2000" dirty="0"/>
              <a:t>Atomic mass is a weighted average</a:t>
            </a:r>
          </a:p>
          <a:p>
            <a:pPr lvl="1"/>
            <a:r>
              <a:rPr lang="en-US" sz="2000" dirty="0"/>
              <a:t>Since they have same # of electrons, have same chemical properties</a:t>
            </a:r>
          </a:p>
          <a:p>
            <a:pPr lvl="1"/>
            <a:r>
              <a:rPr lang="en-US" sz="2000" dirty="0"/>
              <a:t>Radioactive isotopes</a:t>
            </a:r>
          </a:p>
          <a:p>
            <a:pPr lvl="2"/>
            <a:r>
              <a:rPr lang="en-US" sz="2000" dirty="0"/>
              <a:t>Nucleus is unstable</a:t>
            </a:r>
          </a:p>
          <a:p>
            <a:pPr lvl="2"/>
            <a:r>
              <a:rPr lang="en-US" sz="2000" dirty="0"/>
              <a:t>Breaks down at constant rate</a:t>
            </a:r>
          </a:p>
          <a:p>
            <a:pPr lvl="2"/>
            <a:r>
              <a:rPr lang="en-US" sz="2000" dirty="0"/>
              <a:t>Uses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39900"/>
            <a:ext cx="5164138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080125" y="14573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Glucose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410325" y="18399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Substrates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461125" y="2892425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ATP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562725" y="3798888"/>
            <a:ext cx="11557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Substrates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bind to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enzyme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022725" y="4522788"/>
            <a:ext cx="142716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Substrates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are converted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into products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794125" y="3821113"/>
            <a:ext cx="1612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Enzyme-substrate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complex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943225" y="1377950"/>
            <a:ext cx="1492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Enzyme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(hexokinase)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244725" y="2282825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ADP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165225" y="24241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Products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1812925" y="2881313"/>
            <a:ext cx="1050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Glucose-6-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2371725" y="3316288"/>
            <a:ext cx="1312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Products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are released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2-4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2-21 Enzyme Action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3808413" y="3368675"/>
            <a:ext cx="1360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Active site</a:t>
            </a:r>
          </a:p>
        </p:txBody>
      </p:sp>
      <p:sp>
        <p:nvSpPr>
          <p:cNvPr id="77846" name="Freeform 22"/>
          <p:cNvSpPr>
            <a:spLocks/>
          </p:cNvSpPr>
          <p:nvPr/>
        </p:nvSpPr>
        <p:spPr bwMode="auto">
          <a:xfrm>
            <a:off x="1041400" y="1412875"/>
            <a:ext cx="2743200" cy="2422525"/>
          </a:xfrm>
          <a:custGeom>
            <a:avLst/>
            <a:gdLst>
              <a:gd name="T0" fmla="*/ 1360 w 1728"/>
              <a:gd name="T1" fmla="*/ 1469 h 1526"/>
              <a:gd name="T2" fmla="*/ 1132 w 1728"/>
              <a:gd name="T3" fmla="*/ 1502 h 1526"/>
              <a:gd name="T4" fmla="*/ 1026 w 1728"/>
              <a:gd name="T5" fmla="*/ 1526 h 1526"/>
              <a:gd name="T6" fmla="*/ 724 w 1728"/>
              <a:gd name="T7" fmla="*/ 1502 h 1526"/>
              <a:gd name="T8" fmla="*/ 634 w 1728"/>
              <a:gd name="T9" fmla="*/ 1453 h 1526"/>
              <a:gd name="T10" fmla="*/ 601 w 1728"/>
              <a:gd name="T11" fmla="*/ 1420 h 1526"/>
              <a:gd name="T12" fmla="*/ 577 w 1728"/>
              <a:gd name="T13" fmla="*/ 1387 h 1526"/>
              <a:gd name="T14" fmla="*/ 470 w 1728"/>
              <a:gd name="T15" fmla="*/ 1281 h 1526"/>
              <a:gd name="T16" fmla="*/ 397 w 1728"/>
              <a:gd name="T17" fmla="*/ 1183 h 1526"/>
              <a:gd name="T18" fmla="*/ 364 w 1728"/>
              <a:gd name="T19" fmla="*/ 1142 h 1526"/>
              <a:gd name="T20" fmla="*/ 348 w 1728"/>
              <a:gd name="T21" fmla="*/ 1110 h 1526"/>
              <a:gd name="T22" fmla="*/ 315 w 1728"/>
              <a:gd name="T23" fmla="*/ 1077 h 1526"/>
              <a:gd name="T24" fmla="*/ 266 w 1728"/>
              <a:gd name="T25" fmla="*/ 1004 h 1526"/>
              <a:gd name="T26" fmla="*/ 234 w 1728"/>
              <a:gd name="T27" fmla="*/ 979 h 1526"/>
              <a:gd name="T28" fmla="*/ 144 w 1728"/>
              <a:gd name="T29" fmla="*/ 898 h 1526"/>
              <a:gd name="T30" fmla="*/ 95 w 1728"/>
              <a:gd name="T31" fmla="*/ 857 h 1526"/>
              <a:gd name="T32" fmla="*/ 13 w 1728"/>
              <a:gd name="T33" fmla="*/ 759 h 1526"/>
              <a:gd name="T34" fmla="*/ 22 w 1728"/>
              <a:gd name="T35" fmla="*/ 628 h 1526"/>
              <a:gd name="T36" fmla="*/ 71 w 1728"/>
              <a:gd name="T37" fmla="*/ 481 h 1526"/>
              <a:gd name="T38" fmla="*/ 119 w 1728"/>
              <a:gd name="T39" fmla="*/ 359 h 1526"/>
              <a:gd name="T40" fmla="*/ 283 w 1728"/>
              <a:gd name="T41" fmla="*/ 163 h 1526"/>
              <a:gd name="T42" fmla="*/ 332 w 1728"/>
              <a:gd name="T43" fmla="*/ 130 h 1526"/>
              <a:gd name="T44" fmla="*/ 381 w 1728"/>
              <a:gd name="T45" fmla="*/ 114 h 1526"/>
              <a:gd name="T46" fmla="*/ 528 w 1728"/>
              <a:gd name="T47" fmla="*/ 57 h 1526"/>
              <a:gd name="T48" fmla="*/ 601 w 1728"/>
              <a:gd name="T49" fmla="*/ 16 h 1526"/>
              <a:gd name="T50" fmla="*/ 650 w 1728"/>
              <a:gd name="T51" fmla="*/ 0 h 1526"/>
              <a:gd name="T52" fmla="*/ 764 w 1728"/>
              <a:gd name="T53" fmla="*/ 8 h 1526"/>
              <a:gd name="T54" fmla="*/ 813 w 1728"/>
              <a:gd name="T55" fmla="*/ 24 h 1526"/>
              <a:gd name="T56" fmla="*/ 887 w 1728"/>
              <a:gd name="T57" fmla="*/ 73 h 1526"/>
              <a:gd name="T58" fmla="*/ 968 w 1728"/>
              <a:gd name="T59" fmla="*/ 147 h 1526"/>
              <a:gd name="T60" fmla="*/ 1050 w 1728"/>
              <a:gd name="T61" fmla="*/ 212 h 1526"/>
              <a:gd name="T62" fmla="*/ 1075 w 1728"/>
              <a:gd name="T63" fmla="*/ 236 h 1526"/>
              <a:gd name="T64" fmla="*/ 1140 w 1728"/>
              <a:gd name="T65" fmla="*/ 253 h 1526"/>
              <a:gd name="T66" fmla="*/ 1221 w 1728"/>
              <a:gd name="T67" fmla="*/ 285 h 1526"/>
              <a:gd name="T68" fmla="*/ 1287 w 1728"/>
              <a:gd name="T69" fmla="*/ 326 h 1526"/>
              <a:gd name="T70" fmla="*/ 1393 w 1728"/>
              <a:gd name="T71" fmla="*/ 465 h 1526"/>
              <a:gd name="T72" fmla="*/ 1475 w 1728"/>
              <a:gd name="T73" fmla="*/ 530 h 1526"/>
              <a:gd name="T74" fmla="*/ 1491 w 1728"/>
              <a:gd name="T75" fmla="*/ 563 h 1526"/>
              <a:gd name="T76" fmla="*/ 1515 w 1728"/>
              <a:gd name="T77" fmla="*/ 571 h 1526"/>
              <a:gd name="T78" fmla="*/ 1548 w 1728"/>
              <a:gd name="T79" fmla="*/ 604 h 1526"/>
              <a:gd name="T80" fmla="*/ 1654 w 1728"/>
              <a:gd name="T81" fmla="*/ 742 h 1526"/>
              <a:gd name="T82" fmla="*/ 1687 w 1728"/>
              <a:gd name="T83" fmla="*/ 808 h 1526"/>
              <a:gd name="T84" fmla="*/ 1728 w 1728"/>
              <a:gd name="T85" fmla="*/ 865 h 1526"/>
              <a:gd name="T86" fmla="*/ 1662 w 1728"/>
              <a:gd name="T87" fmla="*/ 1159 h 1526"/>
              <a:gd name="T88" fmla="*/ 1621 w 1728"/>
              <a:gd name="T89" fmla="*/ 1469 h 1526"/>
              <a:gd name="T90" fmla="*/ 1483 w 1728"/>
              <a:gd name="T91" fmla="*/ 1477 h 1526"/>
              <a:gd name="T92" fmla="*/ 1385 w 1728"/>
              <a:gd name="T93" fmla="*/ 1469 h 1526"/>
              <a:gd name="T94" fmla="*/ 1279 w 1728"/>
              <a:gd name="T95" fmla="*/ 1485 h 1526"/>
              <a:gd name="T96" fmla="*/ 1091 w 1728"/>
              <a:gd name="T97" fmla="*/ 1518 h 1526"/>
              <a:gd name="T98" fmla="*/ 862 w 1728"/>
              <a:gd name="T99" fmla="*/ 1518 h 1526"/>
              <a:gd name="T100" fmla="*/ 1001 w 1728"/>
              <a:gd name="T101" fmla="*/ 1518 h 1526"/>
              <a:gd name="T102" fmla="*/ 1058 w 1728"/>
              <a:gd name="T103" fmla="*/ 1526 h 1526"/>
              <a:gd name="T104" fmla="*/ 1173 w 1728"/>
              <a:gd name="T105" fmla="*/ 1493 h 1526"/>
              <a:gd name="T106" fmla="*/ 1238 w 1728"/>
              <a:gd name="T107" fmla="*/ 1485 h 1526"/>
              <a:gd name="T108" fmla="*/ 1360 w 1728"/>
              <a:gd name="T109" fmla="*/ 1469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8" h="1526">
                <a:moveTo>
                  <a:pt x="1360" y="1469"/>
                </a:moveTo>
                <a:cubicBezTo>
                  <a:pt x="1281" y="1494"/>
                  <a:pt x="1218" y="1496"/>
                  <a:pt x="1132" y="1502"/>
                </a:cubicBezTo>
                <a:cubicBezTo>
                  <a:pt x="1064" y="1523"/>
                  <a:pt x="1100" y="1515"/>
                  <a:pt x="1026" y="1526"/>
                </a:cubicBezTo>
                <a:cubicBezTo>
                  <a:pt x="929" y="1521"/>
                  <a:pt x="820" y="1526"/>
                  <a:pt x="724" y="1502"/>
                </a:cubicBezTo>
                <a:cubicBezTo>
                  <a:pt x="662" y="1460"/>
                  <a:pt x="693" y="1476"/>
                  <a:pt x="634" y="1453"/>
                </a:cubicBezTo>
                <a:cubicBezTo>
                  <a:pt x="623" y="1442"/>
                  <a:pt x="611" y="1431"/>
                  <a:pt x="601" y="1420"/>
                </a:cubicBezTo>
                <a:cubicBezTo>
                  <a:pt x="592" y="1409"/>
                  <a:pt x="586" y="1397"/>
                  <a:pt x="577" y="1387"/>
                </a:cubicBezTo>
                <a:cubicBezTo>
                  <a:pt x="546" y="1354"/>
                  <a:pt x="498" y="1318"/>
                  <a:pt x="470" y="1281"/>
                </a:cubicBezTo>
                <a:cubicBezTo>
                  <a:pt x="445" y="1248"/>
                  <a:pt x="425" y="1212"/>
                  <a:pt x="397" y="1183"/>
                </a:cubicBezTo>
                <a:cubicBezTo>
                  <a:pt x="378" y="1126"/>
                  <a:pt x="405" y="1191"/>
                  <a:pt x="364" y="1142"/>
                </a:cubicBezTo>
                <a:cubicBezTo>
                  <a:pt x="356" y="1132"/>
                  <a:pt x="354" y="1119"/>
                  <a:pt x="348" y="1110"/>
                </a:cubicBezTo>
                <a:cubicBezTo>
                  <a:pt x="332" y="1086"/>
                  <a:pt x="331" y="1098"/>
                  <a:pt x="315" y="1077"/>
                </a:cubicBezTo>
                <a:cubicBezTo>
                  <a:pt x="297" y="1053"/>
                  <a:pt x="289" y="1022"/>
                  <a:pt x="266" y="1004"/>
                </a:cubicBezTo>
                <a:cubicBezTo>
                  <a:pt x="255" y="995"/>
                  <a:pt x="243" y="988"/>
                  <a:pt x="234" y="979"/>
                </a:cubicBezTo>
                <a:cubicBezTo>
                  <a:pt x="202" y="947"/>
                  <a:pt x="187" y="912"/>
                  <a:pt x="144" y="898"/>
                </a:cubicBezTo>
                <a:cubicBezTo>
                  <a:pt x="58" y="812"/>
                  <a:pt x="172" y="923"/>
                  <a:pt x="95" y="857"/>
                </a:cubicBezTo>
                <a:cubicBezTo>
                  <a:pt x="64" y="830"/>
                  <a:pt x="37" y="790"/>
                  <a:pt x="13" y="759"/>
                </a:cubicBezTo>
                <a:cubicBezTo>
                  <a:pt x="0" y="720"/>
                  <a:pt x="13" y="666"/>
                  <a:pt x="22" y="628"/>
                </a:cubicBezTo>
                <a:cubicBezTo>
                  <a:pt x="32" y="577"/>
                  <a:pt x="61" y="531"/>
                  <a:pt x="71" y="481"/>
                </a:cubicBezTo>
                <a:cubicBezTo>
                  <a:pt x="80" y="431"/>
                  <a:pt x="90" y="398"/>
                  <a:pt x="119" y="359"/>
                </a:cubicBezTo>
                <a:cubicBezTo>
                  <a:pt x="141" y="276"/>
                  <a:pt x="211" y="205"/>
                  <a:pt x="283" y="163"/>
                </a:cubicBezTo>
                <a:cubicBezTo>
                  <a:pt x="299" y="152"/>
                  <a:pt x="313" y="136"/>
                  <a:pt x="332" y="130"/>
                </a:cubicBezTo>
                <a:cubicBezTo>
                  <a:pt x="348" y="124"/>
                  <a:pt x="365" y="121"/>
                  <a:pt x="381" y="114"/>
                </a:cubicBezTo>
                <a:cubicBezTo>
                  <a:pt x="429" y="89"/>
                  <a:pt x="474" y="65"/>
                  <a:pt x="528" y="57"/>
                </a:cubicBezTo>
                <a:cubicBezTo>
                  <a:pt x="554" y="48"/>
                  <a:pt x="574" y="24"/>
                  <a:pt x="601" y="16"/>
                </a:cubicBezTo>
                <a:cubicBezTo>
                  <a:pt x="617" y="10"/>
                  <a:pt x="650" y="0"/>
                  <a:pt x="650" y="0"/>
                </a:cubicBezTo>
                <a:cubicBezTo>
                  <a:pt x="688" y="2"/>
                  <a:pt x="726" y="2"/>
                  <a:pt x="764" y="8"/>
                </a:cubicBezTo>
                <a:cubicBezTo>
                  <a:pt x="780" y="10"/>
                  <a:pt x="813" y="24"/>
                  <a:pt x="813" y="24"/>
                </a:cubicBezTo>
                <a:cubicBezTo>
                  <a:pt x="842" y="53"/>
                  <a:pt x="858" y="48"/>
                  <a:pt x="887" y="73"/>
                </a:cubicBezTo>
                <a:cubicBezTo>
                  <a:pt x="915" y="97"/>
                  <a:pt x="933" y="134"/>
                  <a:pt x="968" y="147"/>
                </a:cubicBezTo>
                <a:cubicBezTo>
                  <a:pt x="997" y="174"/>
                  <a:pt x="1009" y="198"/>
                  <a:pt x="1050" y="212"/>
                </a:cubicBezTo>
                <a:cubicBezTo>
                  <a:pt x="1058" y="220"/>
                  <a:pt x="1065" y="230"/>
                  <a:pt x="1075" y="236"/>
                </a:cubicBezTo>
                <a:cubicBezTo>
                  <a:pt x="1080" y="239"/>
                  <a:pt x="1134" y="251"/>
                  <a:pt x="1140" y="253"/>
                </a:cubicBezTo>
                <a:cubicBezTo>
                  <a:pt x="1168" y="260"/>
                  <a:pt x="1193" y="275"/>
                  <a:pt x="1221" y="285"/>
                </a:cubicBezTo>
                <a:cubicBezTo>
                  <a:pt x="1241" y="305"/>
                  <a:pt x="1258" y="316"/>
                  <a:pt x="1287" y="326"/>
                </a:cubicBezTo>
                <a:cubicBezTo>
                  <a:pt x="1326" y="368"/>
                  <a:pt x="1352" y="424"/>
                  <a:pt x="1393" y="465"/>
                </a:cubicBezTo>
                <a:cubicBezTo>
                  <a:pt x="1415" y="487"/>
                  <a:pt x="1449" y="511"/>
                  <a:pt x="1475" y="530"/>
                </a:cubicBezTo>
                <a:cubicBezTo>
                  <a:pt x="1480" y="541"/>
                  <a:pt x="1482" y="554"/>
                  <a:pt x="1491" y="563"/>
                </a:cubicBezTo>
                <a:cubicBezTo>
                  <a:pt x="1496" y="569"/>
                  <a:pt x="1507" y="566"/>
                  <a:pt x="1515" y="571"/>
                </a:cubicBezTo>
                <a:cubicBezTo>
                  <a:pt x="1519" y="573"/>
                  <a:pt x="1545" y="600"/>
                  <a:pt x="1548" y="604"/>
                </a:cubicBezTo>
                <a:cubicBezTo>
                  <a:pt x="1583" y="652"/>
                  <a:pt x="1611" y="699"/>
                  <a:pt x="1654" y="742"/>
                </a:cubicBezTo>
                <a:cubicBezTo>
                  <a:pt x="1672" y="798"/>
                  <a:pt x="1657" y="778"/>
                  <a:pt x="1687" y="808"/>
                </a:cubicBezTo>
                <a:cubicBezTo>
                  <a:pt x="1696" y="835"/>
                  <a:pt x="1707" y="845"/>
                  <a:pt x="1728" y="865"/>
                </a:cubicBezTo>
                <a:cubicBezTo>
                  <a:pt x="1717" y="968"/>
                  <a:pt x="1693" y="1060"/>
                  <a:pt x="1662" y="1159"/>
                </a:cubicBezTo>
                <a:cubicBezTo>
                  <a:pt x="1647" y="1259"/>
                  <a:pt x="1702" y="1392"/>
                  <a:pt x="1621" y="1469"/>
                </a:cubicBezTo>
                <a:cubicBezTo>
                  <a:pt x="1577" y="1454"/>
                  <a:pt x="1483" y="1477"/>
                  <a:pt x="1483" y="1477"/>
                </a:cubicBezTo>
                <a:cubicBezTo>
                  <a:pt x="1450" y="1474"/>
                  <a:pt x="1417" y="1469"/>
                  <a:pt x="1385" y="1469"/>
                </a:cubicBezTo>
                <a:cubicBezTo>
                  <a:pt x="1343" y="1469"/>
                  <a:pt x="1315" y="1485"/>
                  <a:pt x="1279" y="1485"/>
                </a:cubicBezTo>
                <a:lnTo>
                  <a:pt x="1091" y="1518"/>
                </a:lnTo>
                <a:lnTo>
                  <a:pt x="862" y="1518"/>
                </a:lnTo>
                <a:lnTo>
                  <a:pt x="1001" y="1518"/>
                </a:lnTo>
                <a:lnTo>
                  <a:pt x="1058" y="1526"/>
                </a:lnTo>
                <a:lnTo>
                  <a:pt x="1173" y="1493"/>
                </a:lnTo>
                <a:lnTo>
                  <a:pt x="1238" y="1485"/>
                </a:lnTo>
                <a:cubicBezTo>
                  <a:pt x="1311" y="1473"/>
                  <a:pt x="1270" y="1478"/>
                  <a:pt x="1360" y="146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7847" name="Picture 23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8" name="Picture 2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95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39900"/>
            <a:ext cx="5164138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080125" y="14573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Glucose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410325" y="18399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Substrates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461125" y="2892425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ATP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562725" y="3798888"/>
            <a:ext cx="11557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Substrates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bind to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enzyme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022725" y="4522788"/>
            <a:ext cx="142716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Substrates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are converted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into products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794125" y="3821113"/>
            <a:ext cx="1612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Enzyme-substrate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complex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943225" y="1377950"/>
            <a:ext cx="1492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Enzyme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(hexokinase)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244725" y="2282825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ADP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165225" y="24241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Products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1812925" y="2881313"/>
            <a:ext cx="1050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Glucose-6-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371725" y="3316288"/>
            <a:ext cx="1312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Products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are released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2-4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Figure 2-21 Enzyme Action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3808413" y="3368675"/>
            <a:ext cx="1360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Active site</a:t>
            </a:r>
          </a:p>
        </p:txBody>
      </p:sp>
      <p:pic>
        <p:nvPicPr>
          <p:cNvPr id="78872" name="Picture 2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73" name="Picture 25" descr="close-button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/>
          <a:stretch>
            <a:fillRect/>
          </a:stretch>
        </p:blipFill>
        <p:spPr bwMode="auto">
          <a:xfrm>
            <a:off x="7848600" y="5970588"/>
            <a:ext cx="1209675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20988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838199"/>
          </a:xfrm>
        </p:spPr>
        <p:txBody>
          <a:bodyPr/>
          <a:lstStyle/>
          <a:p>
            <a:r>
              <a:rPr lang="en-US" dirty="0" smtClean="0"/>
              <a:t>How do enzymes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/>
          <a:lstStyle/>
          <a:p>
            <a:pPr marL="45720" indent="0">
              <a:buNone/>
            </a:pPr>
            <a:r>
              <a:rPr lang="en-US" sz="2400" dirty="0"/>
              <a:t>How enzymes work</a:t>
            </a:r>
          </a:p>
          <a:p>
            <a:pPr lvl="0"/>
            <a:r>
              <a:rPr lang="en-US" sz="2400" dirty="0"/>
              <a:t>Active site</a:t>
            </a:r>
          </a:p>
          <a:p>
            <a:pPr lvl="1"/>
            <a:r>
              <a:rPr lang="en-US" sz="2400" dirty="0"/>
              <a:t>Enzyme substrate complex</a:t>
            </a:r>
          </a:p>
          <a:p>
            <a:pPr lvl="1"/>
            <a:r>
              <a:rPr lang="en-US" sz="2400" dirty="0"/>
              <a:t>Physically bring reactants closer together</a:t>
            </a:r>
          </a:p>
          <a:p>
            <a:pPr lvl="1"/>
            <a:r>
              <a:rPr lang="en-US" sz="2400" dirty="0"/>
              <a:t>Lock and key fit</a:t>
            </a:r>
          </a:p>
          <a:p>
            <a:pPr lvl="0"/>
            <a:r>
              <a:rPr lang="en-US" sz="2400" dirty="0"/>
              <a:t>Factors affecting enzyme function</a:t>
            </a:r>
          </a:p>
          <a:p>
            <a:pPr lvl="1"/>
            <a:r>
              <a:rPr lang="en-US" sz="2400" dirty="0"/>
              <a:t>Temperature</a:t>
            </a:r>
          </a:p>
          <a:p>
            <a:pPr lvl="1"/>
            <a:r>
              <a:rPr lang="en-US" sz="2400" dirty="0"/>
              <a:t>pH level</a:t>
            </a:r>
          </a:p>
          <a:p>
            <a:pPr lvl="1"/>
            <a:r>
              <a:rPr lang="en-US" sz="2400" dirty="0"/>
              <a:t>Enzyme concentration</a:t>
            </a:r>
          </a:p>
          <a:p>
            <a:pPr lvl="1"/>
            <a:r>
              <a:rPr lang="en-US" sz="2400" dirty="0"/>
              <a:t>Substrate concentration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1142999"/>
          </a:xfrm>
        </p:spPr>
        <p:txBody>
          <a:bodyPr/>
          <a:lstStyle/>
          <a:p>
            <a:r>
              <a:rPr lang="en-US" dirty="0" smtClean="0"/>
              <a:t>What is a compound?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rmAutofit/>
          </a:bodyPr>
          <a:lstStyle/>
          <a:p>
            <a:r>
              <a:rPr lang="en-US" sz="2800" dirty="0"/>
              <a:t>Compound</a:t>
            </a:r>
          </a:p>
          <a:p>
            <a:pPr lvl="0"/>
            <a:r>
              <a:rPr lang="en-US" sz="2800" dirty="0"/>
              <a:t>Two or more elements in definite proportions</a:t>
            </a:r>
          </a:p>
          <a:p>
            <a:pPr lvl="0"/>
            <a:r>
              <a:rPr lang="en-US" sz="2800" dirty="0"/>
              <a:t>Chemical formula</a:t>
            </a:r>
          </a:p>
          <a:p>
            <a:pPr lvl="1"/>
            <a:r>
              <a:rPr lang="en-US" sz="2800" dirty="0"/>
              <a:t>Ex. 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4</a:t>
            </a:r>
            <a:r>
              <a:rPr lang="en-US" sz="2800" dirty="0"/>
              <a:t>,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  <a:p>
            <a:pPr lvl="0"/>
            <a:r>
              <a:rPr lang="en-US" sz="2800" dirty="0"/>
              <a:t>Chemical properties change when atoms combine</a:t>
            </a:r>
          </a:p>
          <a:p>
            <a:pPr lvl="1"/>
            <a:r>
              <a:rPr lang="en-US" sz="2800" dirty="0" err="1"/>
              <a:t>NaCl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2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name is Bond…Chemical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txBody>
          <a:bodyPr>
            <a:noAutofit/>
          </a:bodyPr>
          <a:lstStyle/>
          <a:p>
            <a:r>
              <a:rPr lang="en-US" sz="2800" dirty="0"/>
              <a:t>Chemical Bonds</a:t>
            </a:r>
          </a:p>
          <a:p>
            <a:pPr lvl="0"/>
            <a:r>
              <a:rPr lang="en-US" sz="2800" dirty="0"/>
              <a:t>Based on valence e- configuration</a:t>
            </a:r>
          </a:p>
          <a:p>
            <a:pPr lvl="0"/>
            <a:r>
              <a:rPr lang="en-US" sz="2800" dirty="0"/>
              <a:t>Ionic Bonds</a:t>
            </a:r>
          </a:p>
          <a:p>
            <a:pPr lvl="1"/>
            <a:r>
              <a:rPr lang="en-US" sz="2800" dirty="0"/>
              <a:t>Created by transfer of e- creating ions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59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70100"/>
            <a:ext cx="8262938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77825" y="171926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Sodium atom (Na)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44763" y="171926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Chlorine atom (Cl)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711700" y="1719263"/>
            <a:ext cx="192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Sodium ion (Na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880225" y="171926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Chloride ion (Cl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2400300" y="30353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774825" y="3473450"/>
            <a:ext cx="12509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Transfer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of electron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93725" y="4048125"/>
            <a:ext cx="1400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Protons   +11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>
                <a:solidFill>
                  <a:srgbClr val="000000"/>
                </a:solidFill>
              </a:rPr>
              <a:t>Electrons -11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Charge       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778125" y="4048125"/>
            <a:ext cx="1400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Protons   +17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>
                <a:solidFill>
                  <a:srgbClr val="000000"/>
                </a:solidFill>
              </a:rPr>
              <a:t>Electrons -17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Charge       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926013" y="4048125"/>
            <a:ext cx="14239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Protons   +11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>
                <a:solidFill>
                  <a:srgbClr val="000000"/>
                </a:solidFill>
              </a:rPr>
              <a:t>Electrons -10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Charge      +1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045325" y="4048125"/>
            <a:ext cx="1400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Protons   +17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>
                <a:solidFill>
                  <a:srgbClr val="000000"/>
                </a:solidFill>
              </a:rPr>
              <a:t>Electrons -18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Charge      -1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2-1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Figure 2-3 Ionic Bonding</a:t>
            </a:r>
          </a:p>
        </p:txBody>
      </p:sp>
      <p:sp>
        <p:nvSpPr>
          <p:cNvPr id="36883" name="Freeform 19"/>
          <p:cNvSpPr>
            <a:spLocks/>
          </p:cNvSpPr>
          <p:nvPr/>
        </p:nvSpPr>
        <p:spPr bwMode="auto">
          <a:xfrm>
            <a:off x="4384675" y="1287463"/>
            <a:ext cx="4608513" cy="4033837"/>
          </a:xfrm>
          <a:custGeom>
            <a:avLst/>
            <a:gdLst>
              <a:gd name="T0" fmla="*/ 103 w 2903"/>
              <a:gd name="T1" fmla="*/ 903 h 2541"/>
              <a:gd name="T2" fmla="*/ 22 w 2903"/>
              <a:gd name="T3" fmla="*/ 1009 h 2541"/>
              <a:gd name="T4" fmla="*/ 79 w 2903"/>
              <a:gd name="T5" fmla="*/ 1279 h 2541"/>
              <a:gd name="T6" fmla="*/ 128 w 2903"/>
              <a:gd name="T7" fmla="*/ 1483 h 2541"/>
              <a:gd name="T8" fmla="*/ 160 w 2903"/>
              <a:gd name="T9" fmla="*/ 1719 h 2541"/>
              <a:gd name="T10" fmla="*/ 193 w 2903"/>
              <a:gd name="T11" fmla="*/ 1866 h 2541"/>
              <a:gd name="T12" fmla="*/ 275 w 2903"/>
              <a:gd name="T13" fmla="*/ 2111 h 2541"/>
              <a:gd name="T14" fmla="*/ 291 w 2903"/>
              <a:gd name="T15" fmla="*/ 2168 h 2541"/>
              <a:gd name="T16" fmla="*/ 340 w 2903"/>
              <a:gd name="T17" fmla="*/ 2217 h 2541"/>
              <a:gd name="T18" fmla="*/ 446 w 2903"/>
              <a:gd name="T19" fmla="*/ 2307 h 2541"/>
              <a:gd name="T20" fmla="*/ 503 w 2903"/>
              <a:gd name="T21" fmla="*/ 2356 h 2541"/>
              <a:gd name="T22" fmla="*/ 544 w 2903"/>
              <a:gd name="T23" fmla="*/ 2372 h 2541"/>
              <a:gd name="T24" fmla="*/ 707 w 2903"/>
              <a:gd name="T25" fmla="*/ 2446 h 2541"/>
              <a:gd name="T26" fmla="*/ 1279 w 2903"/>
              <a:gd name="T27" fmla="*/ 2536 h 2541"/>
              <a:gd name="T28" fmla="*/ 1589 w 2903"/>
              <a:gd name="T29" fmla="*/ 2527 h 2541"/>
              <a:gd name="T30" fmla="*/ 1622 w 2903"/>
              <a:gd name="T31" fmla="*/ 2511 h 2541"/>
              <a:gd name="T32" fmla="*/ 1826 w 2903"/>
              <a:gd name="T33" fmla="*/ 2470 h 2541"/>
              <a:gd name="T34" fmla="*/ 2095 w 2903"/>
              <a:gd name="T35" fmla="*/ 2413 h 2541"/>
              <a:gd name="T36" fmla="*/ 2421 w 2903"/>
              <a:gd name="T37" fmla="*/ 2397 h 2541"/>
              <a:gd name="T38" fmla="*/ 2585 w 2903"/>
              <a:gd name="T39" fmla="*/ 2348 h 2541"/>
              <a:gd name="T40" fmla="*/ 2666 w 2903"/>
              <a:gd name="T41" fmla="*/ 2242 h 2541"/>
              <a:gd name="T42" fmla="*/ 2715 w 2903"/>
              <a:gd name="T43" fmla="*/ 2193 h 2541"/>
              <a:gd name="T44" fmla="*/ 2724 w 2903"/>
              <a:gd name="T45" fmla="*/ 2160 h 2541"/>
              <a:gd name="T46" fmla="*/ 2740 w 2903"/>
              <a:gd name="T47" fmla="*/ 2119 h 2541"/>
              <a:gd name="T48" fmla="*/ 2781 w 2903"/>
              <a:gd name="T49" fmla="*/ 1923 h 2541"/>
              <a:gd name="T50" fmla="*/ 2797 w 2903"/>
              <a:gd name="T51" fmla="*/ 1287 h 2541"/>
              <a:gd name="T52" fmla="*/ 2854 w 2903"/>
              <a:gd name="T53" fmla="*/ 1075 h 2541"/>
              <a:gd name="T54" fmla="*/ 2879 w 2903"/>
              <a:gd name="T55" fmla="*/ 707 h 2541"/>
              <a:gd name="T56" fmla="*/ 2903 w 2903"/>
              <a:gd name="T57" fmla="*/ 307 h 2541"/>
              <a:gd name="T58" fmla="*/ 2887 w 2903"/>
              <a:gd name="T59" fmla="*/ 201 h 2541"/>
              <a:gd name="T60" fmla="*/ 2854 w 2903"/>
              <a:gd name="T61" fmla="*/ 168 h 2541"/>
              <a:gd name="T62" fmla="*/ 2789 w 2903"/>
              <a:gd name="T63" fmla="*/ 87 h 2541"/>
              <a:gd name="T64" fmla="*/ 2405 w 2903"/>
              <a:gd name="T65" fmla="*/ 22 h 2541"/>
              <a:gd name="T66" fmla="*/ 2054 w 2903"/>
              <a:gd name="T67" fmla="*/ 54 h 2541"/>
              <a:gd name="T68" fmla="*/ 1883 w 2903"/>
              <a:gd name="T69" fmla="*/ 79 h 2541"/>
              <a:gd name="T70" fmla="*/ 1670 w 2903"/>
              <a:gd name="T71" fmla="*/ 128 h 2541"/>
              <a:gd name="T72" fmla="*/ 1205 w 2903"/>
              <a:gd name="T73" fmla="*/ 160 h 2541"/>
              <a:gd name="T74" fmla="*/ 1009 w 2903"/>
              <a:gd name="T75" fmla="*/ 152 h 2541"/>
              <a:gd name="T76" fmla="*/ 830 w 2903"/>
              <a:gd name="T77" fmla="*/ 160 h 2541"/>
              <a:gd name="T78" fmla="*/ 773 w 2903"/>
              <a:gd name="T79" fmla="*/ 177 h 2541"/>
              <a:gd name="T80" fmla="*/ 471 w 2903"/>
              <a:gd name="T81" fmla="*/ 217 h 2541"/>
              <a:gd name="T82" fmla="*/ 275 w 2903"/>
              <a:gd name="T83" fmla="*/ 275 h 2541"/>
              <a:gd name="T84" fmla="*/ 209 w 2903"/>
              <a:gd name="T85" fmla="*/ 348 h 2541"/>
              <a:gd name="T86" fmla="*/ 169 w 2903"/>
              <a:gd name="T87" fmla="*/ 519 h 2541"/>
              <a:gd name="T88" fmla="*/ 152 w 2903"/>
              <a:gd name="T89" fmla="*/ 593 h 2541"/>
              <a:gd name="T90" fmla="*/ 111 w 2903"/>
              <a:gd name="T91" fmla="*/ 830 h 2541"/>
              <a:gd name="T92" fmla="*/ 103 w 2903"/>
              <a:gd name="T93" fmla="*/ 903 h 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03" h="2541">
                <a:moveTo>
                  <a:pt x="103" y="903"/>
                </a:moveTo>
                <a:cubicBezTo>
                  <a:pt x="89" y="945"/>
                  <a:pt x="46" y="971"/>
                  <a:pt x="22" y="1009"/>
                </a:cubicBezTo>
                <a:cubicBezTo>
                  <a:pt x="0" y="1108"/>
                  <a:pt x="44" y="1189"/>
                  <a:pt x="79" y="1279"/>
                </a:cubicBezTo>
                <a:cubicBezTo>
                  <a:pt x="103" y="1342"/>
                  <a:pt x="115" y="1416"/>
                  <a:pt x="128" y="1483"/>
                </a:cubicBezTo>
                <a:cubicBezTo>
                  <a:pt x="132" y="1564"/>
                  <a:pt x="134" y="1641"/>
                  <a:pt x="160" y="1719"/>
                </a:cubicBezTo>
                <a:cubicBezTo>
                  <a:pt x="167" y="1769"/>
                  <a:pt x="176" y="1817"/>
                  <a:pt x="193" y="1866"/>
                </a:cubicBezTo>
                <a:cubicBezTo>
                  <a:pt x="204" y="1950"/>
                  <a:pt x="236" y="2035"/>
                  <a:pt x="275" y="2111"/>
                </a:cubicBezTo>
                <a:cubicBezTo>
                  <a:pt x="275" y="2113"/>
                  <a:pt x="286" y="2162"/>
                  <a:pt x="291" y="2168"/>
                </a:cubicBezTo>
                <a:cubicBezTo>
                  <a:pt x="305" y="2186"/>
                  <a:pt x="340" y="2217"/>
                  <a:pt x="340" y="2217"/>
                </a:cubicBezTo>
                <a:cubicBezTo>
                  <a:pt x="353" y="2260"/>
                  <a:pt x="408" y="2283"/>
                  <a:pt x="446" y="2307"/>
                </a:cubicBezTo>
                <a:cubicBezTo>
                  <a:pt x="467" y="2320"/>
                  <a:pt x="481" y="2342"/>
                  <a:pt x="503" y="2356"/>
                </a:cubicBezTo>
                <a:cubicBezTo>
                  <a:pt x="515" y="2363"/>
                  <a:pt x="531" y="2365"/>
                  <a:pt x="544" y="2372"/>
                </a:cubicBezTo>
                <a:cubicBezTo>
                  <a:pt x="609" y="2406"/>
                  <a:pt x="636" y="2432"/>
                  <a:pt x="707" y="2446"/>
                </a:cubicBezTo>
                <a:cubicBezTo>
                  <a:pt x="869" y="2541"/>
                  <a:pt x="1107" y="2531"/>
                  <a:pt x="1279" y="2536"/>
                </a:cubicBezTo>
                <a:cubicBezTo>
                  <a:pt x="1382" y="2533"/>
                  <a:pt x="1485" y="2534"/>
                  <a:pt x="1589" y="2527"/>
                </a:cubicBezTo>
                <a:cubicBezTo>
                  <a:pt x="1601" y="2526"/>
                  <a:pt x="1610" y="2514"/>
                  <a:pt x="1622" y="2511"/>
                </a:cubicBezTo>
                <a:cubicBezTo>
                  <a:pt x="1689" y="2489"/>
                  <a:pt x="1755" y="2476"/>
                  <a:pt x="1826" y="2470"/>
                </a:cubicBezTo>
                <a:cubicBezTo>
                  <a:pt x="1912" y="2452"/>
                  <a:pt x="2007" y="2420"/>
                  <a:pt x="2095" y="2413"/>
                </a:cubicBezTo>
                <a:cubicBezTo>
                  <a:pt x="2268" y="2398"/>
                  <a:pt x="2160" y="2406"/>
                  <a:pt x="2421" y="2397"/>
                </a:cubicBezTo>
                <a:cubicBezTo>
                  <a:pt x="2479" y="2387"/>
                  <a:pt x="2531" y="2374"/>
                  <a:pt x="2585" y="2348"/>
                </a:cubicBezTo>
                <a:cubicBezTo>
                  <a:pt x="2606" y="2311"/>
                  <a:pt x="2635" y="2272"/>
                  <a:pt x="2666" y="2242"/>
                </a:cubicBezTo>
                <a:cubicBezTo>
                  <a:pt x="2726" y="2181"/>
                  <a:pt x="2677" y="2249"/>
                  <a:pt x="2715" y="2193"/>
                </a:cubicBezTo>
                <a:cubicBezTo>
                  <a:pt x="2718" y="2182"/>
                  <a:pt x="2720" y="2170"/>
                  <a:pt x="2724" y="2160"/>
                </a:cubicBezTo>
                <a:cubicBezTo>
                  <a:pt x="2728" y="2146"/>
                  <a:pt x="2735" y="2133"/>
                  <a:pt x="2740" y="2119"/>
                </a:cubicBezTo>
                <a:cubicBezTo>
                  <a:pt x="2759" y="2053"/>
                  <a:pt x="2758" y="1988"/>
                  <a:pt x="2781" y="1923"/>
                </a:cubicBezTo>
                <a:cubicBezTo>
                  <a:pt x="2810" y="1652"/>
                  <a:pt x="2779" y="1958"/>
                  <a:pt x="2797" y="1287"/>
                </a:cubicBezTo>
                <a:cubicBezTo>
                  <a:pt x="2798" y="1243"/>
                  <a:pt x="2839" y="1118"/>
                  <a:pt x="2854" y="1075"/>
                </a:cubicBezTo>
                <a:cubicBezTo>
                  <a:pt x="2861" y="952"/>
                  <a:pt x="2862" y="828"/>
                  <a:pt x="2879" y="707"/>
                </a:cubicBezTo>
                <a:cubicBezTo>
                  <a:pt x="2883" y="543"/>
                  <a:pt x="2891" y="452"/>
                  <a:pt x="2903" y="307"/>
                </a:cubicBezTo>
                <a:cubicBezTo>
                  <a:pt x="2894" y="272"/>
                  <a:pt x="2899" y="234"/>
                  <a:pt x="2887" y="201"/>
                </a:cubicBezTo>
                <a:cubicBezTo>
                  <a:pt x="2881" y="186"/>
                  <a:pt x="2863" y="180"/>
                  <a:pt x="2854" y="168"/>
                </a:cubicBezTo>
                <a:cubicBezTo>
                  <a:pt x="2813" y="118"/>
                  <a:pt x="2833" y="125"/>
                  <a:pt x="2789" y="87"/>
                </a:cubicBezTo>
                <a:cubicBezTo>
                  <a:pt x="2688" y="0"/>
                  <a:pt x="2513" y="25"/>
                  <a:pt x="2405" y="22"/>
                </a:cubicBezTo>
                <a:cubicBezTo>
                  <a:pt x="2286" y="29"/>
                  <a:pt x="2170" y="33"/>
                  <a:pt x="2054" y="54"/>
                </a:cubicBezTo>
                <a:cubicBezTo>
                  <a:pt x="1997" y="63"/>
                  <a:pt x="1883" y="79"/>
                  <a:pt x="1883" y="79"/>
                </a:cubicBezTo>
                <a:cubicBezTo>
                  <a:pt x="1810" y="102"/>
                  <a:pt x="1745" y="120"/>
                  <a:pt x="1670" y="128"/>
                </a:cubicBezTo>
                <a:cubicBezTo>
                  <a:pt x="1551" y="157"/>
                  <a:pt x="1333" y="154"/>
                  <a:pt x="1205" y="160"/>
                </a:cubicBezTo>
                <a:cubicBezTo>
                  <a:pt x="1139" y="172"/>
                  <a:pt x="1074" y="167"/>
                  <a:pt x="1009" y="152"/>
                </a:cubicBezTo>
                <a:cubicBezTo>
                  <a:pt x="949" y="154"/>
                  <a:pt x="889" y="155"/>
                  <a:pt x="830" y="160"/>
                </a:cubicBezTo>
                <a:cubicBezTo>
                  <a:pt x="810" y="161"/>
                  <a:pt x="792" y="173"/>
                  <a:pt x="773" y="177"/>
                </a:cubicBezTo>
                <a:cubicBezTo>
                  <a:pt x="672" y="193"/>
                  <a:pt x="572" y="208"/>
                  <a:pt x="471" y="217"/>
                </a:cubicBezTo>
                <a:cubicBezTo>
                  <a:pt x="406" y="240"/>
                  <a:pt x="338" y="251"/>
                  <a:pt x="275" y="275"/>
                </a:cubicBezTo>
                <a:cubicBezTo>
                  <a:pt x="219" y="330"/>
                  <a:pt x="239" y="305"/>
                  <a:pt x="209" y="348"/>
                </a:cubicBezTo>
                <a:cubicBezTo>
                  <a:pt x="191" y="403"/>
                  <a:pt x="180" y="461"/>
                  <a:pt x="169" y="519"/>
                </a:cubicBezTo>
                <a:cubicBezTo>
                  <a:pt x="163" y="543"/>
                  <a:pt x="152" y="593"/>
                  <a:pt x="152" y="593"/>
                </a:cubicBezTo>
                <a:cubicBezTo>
                  <a:pt x="144" y="666"/>
                  <a:pt x="136" y="760"/>
                  <a:pt x="111" y="830"/>
                </a:cubicBezTo>
                <a:cubicBezTo>
                  <a:pt x="102" y="892"/>
                  <a:pt x="103" y="867"/>
                  <a:pt x="103" y="90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6884" name="Picture 2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728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77</TotalTime>
  <Words>1650</Words>
  <Application>Microsoft Office PowerPoint</Application>
  <PresentationFormat>On-screen Show (4:3)</PresentationFormat>
  <Paragraphs>539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62</vt:i4>
      </vt:variant>
    </vt:vector>
  </HeadingPairs>
  <TitlesOfParts>
    <vt:vector size="78" baseType="lpstr">
      <vt:lpstr>Perspective</vt:lpstr>
      <vt:lpstr>biologytemplatefinal911</vt:lpstr>
      <vt:lpstr>1_biologytemplatefinal911</vt:lpstr>
      <vt:lpstr>2_biologytemplatefinal911</vt:lpstr>
      <vt:lpstr>3_biologytemplatefinal911</vt:lpstr>
      <vt:lpstr>4_biologytemplatefinal911</vt:lpstr>
      <vt:lpstr>5_biologytemplatefinal911</vt:lpstr>
      <vt:lpstr>6_biologytemplatefinal911</vt:lpstr>
      <vt:lpstr>7_biologytemplatefinal911</vt:lpstr>
      <vt:lpstr>8_biologytemplatefinal911</vt:lpstr>
      <vt:lpstr>9_biologytemplatefinal911</vt:lpstr>
      <vt:lpstr>10_biologytemplatefinal911</vt:lpstr>
      <vt:lpstr>11_biologytemplatefinal911</vt:lpstr>
      <vt:lpstr>12_biologytemplatefinal911</vt:lpstr>
      <vt:lpstr>13_biologytemplatefinal911</vt:lpstr>
      <vt:lpstr>14_biologytemplatefinal911</vt:lpstr>
      <vt:lpstr>CHAPTER 2 The Nature of Matter</vt:lpstr>
      <vt:lpstr>What is an atom?</vt:lpstr>
      <vt:lpstr>PowerPoint Presentation</vt:lpstr>
      <vt:lpstr>What is an element?</vt:lpstr>
      <vt:lpstr>PowerPoint Presentation</vt:lpstr>
      <vt:lpstr>What is an element?</vt:lpstr>
      <vt:lpstr>What is a compound?</vt:lpstr>
      <vt:lpstr>My name is Bond…Chemical Bond</vt:lpstr>
      <vt:lpstr>PowerPoint Presentation</vt:lpstr>
      <vt:lpstr>PowerPoint Presentation</vt:lpstr>
      <vt:lpstr>My name is Bond…Chemical Bond</vt:lpstr>
      <vt:lpstr>Chemical Bonds continued…</vt:lpstr>
      <vt:lpstr>Intermolecular Attraction</vt:lpstr>
      <vt:lpstr>PowerPoint Presentation</vt:lpstr>
      <vt:lpstr>The Properties of Water</vt:lpstr>
      <vt:lpstr>Chemistry of Water</vt:lpstr>
      <vt:lpstr>Properties of Water</vt:lpstr>
      <vt:lpstr>PowerPoint Presentation</vt:lpstr>
      <vt:lpstr>PowerPoint Presentation</vt:lpstr>
      <vt:lpstr>Properties of Water</vt:lpstr>
      <vt:lpstr>Acids and Bases</vt:lpstr>
      <vt:lpstr>PowerPoint Presentation</vt:lpstr>
      <vt:lpstr>Acids and Bases</vt:lpstr>
      <vt:lpstr>Organic Compounds</vt:lpstr>
      <vt:lpstr>Carbon Compounds</vt:lpstr>
      <vt:lpstr>PowerPoint Presentation</vt:lpstr>
      <vt:lpstr>Carbon Compounds</vt:lpstr>
      <vt:lpstr>Macromolecules</vt:lpstr>
      <vt:lpstr>Carbohydrates</vt:lpstr>
      <vt:lpstr>PowerPoint Presentation</vt:lpstr>
      <vt:lpstr>Lipids</vt:lpstr>
      <vt:lpstr>2 Major Types of Lipids</vt:lpstr>
      <vt:lpstr>Nucleic Acids</vt:lpstr>
      <vt:lpstr>DNA-Deoxyribonucleic Acid</vt:lpstr>
      <vt:lpstr>PowerPoint Presentation</vt:lpstr>
      <vt:lpstr>RNA-Ribonucleic Acid</vt:lpstr>
      <vt:lpstr>PowerPoint Presentation</vt:lpstr>
      <vt:lpstr>RNA-Ribonucleic Acid</vt:lpstr>
      <vt:lpstr>ATP</vt:lpstr>
      <vt:lpstr>Proteins</vt:lpstr>
      <vt:lpstr>PowerPoint Presentation</vt:lpstr>
      <vt:lpstr>PowerPoint Presentation</vt:lpstr>
      <vt:lpstr>PowerPoint Presentation</vt:lpstr>
      <vt:lpstr>Proteins</vt:lpstr>
      <vt:lpstr>Protein Structure- 4 Levels</vt:lpstr>
      <vt:lpstr>PowerPoint Presentation</vt:lpstr>
      <vt:lpstr>Chemical Reaction and Enzymes</vt:lpstr>
      <vt:lpstr>Chemical Reaction Overview</vt:lpstr>
      <vt:lpstr>How energy is used determines the type of chemical reaction.</vt:lpstr>
      <vt:lpstr>PowerPoint Presentation</vt:lpstr>
      <vt:lpstr>How energy is used determines the type of chemical reaction.</vt:lpstr>
      <vt:lpstr>PowerPoint Presentation</vt:lpstr>
      <vt:lpstr>How energy is used determines the type of chemical reaction.</vt:lpstr>
      <vt:lpstr>Enzymes</vt:lpstr>
      <vt:lpstr>PowerPoint Presentation</vt:lpstr>
      <vt:lpstr>Enzymes</vt:lpstr>
      <vt:lpstr>How do enzymes work?</vt:lpstr>
      <vt:lpstr>PowerPoint Presentation</vt:lpstr>
      <vt:lpstr>PowerPoint Presentation</vt:lpstr>
      <vt:lpstr>PowerPoint Presentation</vt:lpstr>
      <vt:lpstr>PowerPoint Presentation</vt:lpstr>
      <vt:lpstr>How do enzymes work?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Willoughby-Eastlake Schools</dc:creator>
  <cp:lastModifiedBy>Willoughby-Eastlake Schools</cp:lastModifiedBy>
  <cp:revision>12</cp:revision>
  <dcterms:created xsi:type="dcterms:W3CDTF">2013-09-11T15:14:39Z</dcterms:created>
  <dcterms:modified xsi:type="dcterms:W3CDTF">2013-09-12T15:36:22Z</dcterms:modified>
</cp:coreProperties>
</file>