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60" r:id="rId8"/>
    <p:sldId id="261" r:id="rId9"/>
    <p:sldId id="263" r:id="rId10"/>
    <p:sldId id="262" r:id="rId11"/>
    <p:sldId id="264" r:id="rId12"/>
    <p:sldId id="258" r:id="rId13"/>
    <p:sldId id="267" r:id="rId14"/>
    <p:sldId id="266" r:id="rId15"/>
    <p:sldId id="259" r:id="rId16"/>
    <p:sldId id="265" r:id="rId17"/>
    <p:sldId id="269" r:id="rId18"/>
    <p:sldId id="270" r:id="rId19"/>
    <p:sldId id="272" r:id="rId20"/>
    <p:sldId id="271" r:id="rId21"/>
    <p:sldId id="268" r:id="rId22"/>
    <p:sldId id="274" r:id="rId23"/>
    <p:sldId id="273" r:id="rId24"/>
    <p:sldId id="275" r:id="rId25"/>
    <p:sldId id="276" r:id="rId26"/>
    <p:sldId id="277" r:id="rId27"/>
    <p:sldId id="279" r:id="rId28"/>
    <p:sldId id="278" r:id="rId29"/>
    <p:sldId id="280" r:id="rId30"/>
    <p:sldId id="283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9A9E4-3022-4438-8077-983BD5E60C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830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95B99-B412-4B51-82D4-93B4B15CB6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332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A90E0-4C5B-4CF7-A237-F9E20CAC8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2208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9DEB0-25B5-4EF2-80E8-8F05596095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988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EB70F6-0F5B-4683-86D8-E25B4A859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0656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85376-5E8B-43BA-B2F5-66DFFAD5B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65314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B6F0B-4BE4-402F-87F1-F37B8C89D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193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1668D-681F-4C00-93AC-81F5B91AB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5444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E67ED-E5ED-4E2D-9A10-C99484218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57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38C17-2261-43AF-84C6-3A4299E12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8519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1775"/>
            <a:ext cx="1943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567690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11911-72FE-450B-91D9-F76E434387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688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9A9E4-3022-4438-8077-983BD5E60C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3474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95B99-B412-4B51-82D4-93B4B15CB6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00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A90E0-4C5B-4CF7-A237-F9E20CAC8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4444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9DEB0-25B5-4EF2-80E8-8F05596095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7915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EB70F6-0F5B-4683-86D8-E25B4A859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6885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85376-5E8B-43BA-B2F5-66DFFAD5B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9234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B6F0B-4BE4-402F-87F1-F37B8C89D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4858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1668D-681F-4C00-93AC-81F5B91AB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943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E67ED-E5ED-4E2D-9A10-C99484218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5569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38C17-2261-43AF-84C6-3A4299E12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988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1775"/>
            <a:ext cx="1943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567690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11911-72FE-450B-91D9-F76E434387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28646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9A9E4-3022-4438-8077-983BD5E60C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6002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95B99-B412-4B51-82D4-93B4B15CB6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4103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A90E0-4C5B-4CF7-A237-F9E20CAC8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4241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9DEB0-25B5-4EF2-80E8-8F05596095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034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EB70F6-0F5B-4683-86D8-E25B4A859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70122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85376-5E8B-43BA-B2F5-66DFFAD5B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6263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B6F0B-4BE4-402F-87F1-F37B8C89D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368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1668D-681F-4C00-93AC-81F5B91AB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560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E67ED-E5ED-4E2D-9A10-C99484218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935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38C17-2261-43AF-84C6-3A4299E12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1171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1775"/>
            <a:ext cx="1943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567690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11911-72FE-450B-91D9-F76E434387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700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3535A-6EC4-4330-B7B6-AE39C0D8E0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3905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560C36-2BC7-4FC0-82D9-B6AF9776E3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74701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88E2DE-291B-4A55-80EE-E66C5BA3FF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78898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24F5AD-C3ED-4C49-8D45-35F21E374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86443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EA9E94-7DC0-45C2-8FCA-812824CCCD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093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F719DB-DB67-4A46-98FE-7E2F6CE4A0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8760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AAB68-BEC7-4CBC-893B-417789DFA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7538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A12C-48C2-40C4-A169-E721F897C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25580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DEE89-7D96-4889-9B34-7E79D5F32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01390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0C211-C79A-4404-951E-C68C9C64A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272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1775"/>
            <a:ext cx="1943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1775"/>
            <a:ext cx="5676900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8FAC7-A14D-4CCF-9C95-79E6021ED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078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slide" Target="../slides/slide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slide" Target="../slides/slide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slide" Target="../slides/slide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8" Type="http://schemas.openxmlformats.org/officeDocument/2006/relationships/slide" Target="../slides/slid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6572F8-8B18-473C-BE47-22641DA5DD6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270CB4-8C7B-4FD5-8B93-A1D540975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66EB41-BC42-4412-A375-3E67FBDB2438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5728" name="Picture 16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9" name="Picture 17" descr="button_2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button_3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1" name="Text Box 19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5733" name="Picture 21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6362700" y="6191250"/>
            <a:ext cx="7493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0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66EB41-BC42-4412-A375-3E67FBDB2438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5728" name="Picture 16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9" name="Picture 17" descr="button_2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button_3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1" name="Text Box 19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5733" name="Picture 21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6362700" y="6191250"/>
            <a:ext cx="7493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66EB41-BC42-4412-A375-3E67FBDB2438}" type="slidenum">
              <a:rPr lang="en-US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5728" name="Picture 16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9" name="Picture 17" descr="button_2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button_3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1" name="Text Box 19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5733" name="Picture 21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6362700" y="6191250"/>
            <a:ext cx="7493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3699226-C99A-420D-B0D0-6B4290B7C7B9}" type="slidenum">
              <a:rPr lang="en-US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15727" name="Picture 15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5728" name="Picture 16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9" name="Picture 17" descr="button_2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button_3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1" name="Text Box 19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15733" name="Picture 21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6362700" y="6191250"/>
            <a:ext cx="7493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James </a:t>
            </a:r>
            <a:r>
              <a:rPr lang="en-US" dirty="0"/>
              <a:t>Hutton- </a:t>
            </a:r>
            <a:r>
              <a:rPr lang="en-US" dirty="0" smtClean="0"/>
              <a:t>Geologist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4876800"/>
          </a:xfrm>
        </p:spPr>
        <p:txBody>
          <a:bodyPr/>
          <a:lstStyle/>
          <a:p>
            <a:r>
              <a:rPr lang="en-US" dirty="0" smtClean="0"/>
              <a:t>Described </a:t>
            </a:r>
            <a:r>
              <a:rPr lang="en-US" dirty="0"/>
              <a:t>the geologic forces the shape the Earth</a:t>
            </a:r>
          </a:p>
          <a:p>
            <a:pPr lvl="1"/>
            <a:r>
              <a:rPr lang="en-US" sz="2600" dirty="0"/>
              <a:t>Mountain building</a:t>
            </a:r>
            <a:endParaRPr lang="en-US" dirty="0"/>
          </a:p>
          <a:p>
            <a:r>
              <a:rPr lang="en-US" dirty="0"/>
              <a:t>Processes are very slow</a:t>
            </a:r>
          </a:p>
          <a:p>
            <a:r>
              <a:rPr lang="en-US" dirty="0"/>
              <a:t>Earth had to be much older than the few thousand years old that was currently believed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Charles Lyell- </a:t>
            </a:r>
            <a:r>
              <a:rPr lang="en-US" dirty="0" smtClean="0">
                <a:effectLst/>
              </a:rPr>
              <a:t>Geologist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4876800"/>
          </a:xfrm>
        </p:spPr>
        <p:txBody>
          <a:bodyPr/>
          <a:lstStyle/>
          <a:p>
            <a:r>
              <a:rPr lang="en-US" i="1" dirty="0"/>
              <a:t>The principles of Geology</a:t>
            </a:r>
            <a:endParaRPr lang="en-US" dirty="0"/>
          </a:p>
          <a:p>
            <a:r>
              <a:rPr lang="en-US" dirty="0"/>
              <a:t>Published many ideas, but one was of particular importance</a:t>
            </a:r>
          </a:p>
          <a:p>
            <a:pPr lvl="1"/>
            <a:r>
              <a:rPr lang="en-US" sz="2600" dirty="0"/>
              <a:t>The principle of </a:t>
            </a:r>
            <a:r>
              <a:rPr lang="en-US" sz="2600" dirty="0" smtClean="0">
                <a:solidFill>
                  <a:srgbClr val="FF0000"/>
                </a:solidFill>
              </a:rPr>
              <a:t>uniformitarianism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sz="2300" dirty="0"/>
              <a:t>Idea the geologic events that shape the Earth today, must have been operating in the past</a:t>
            </a:r>
            <a:endParaRPr lang="en-US" sz="2100" dirty="0"/>
          </a:p>
          <a:p>
            <a:r>
              <a:rPr lang="en-US" dirty="0"/>
              <a:t>Earth was extremely old and had changed slowly</a:t>
            </a:r>
          </a:p>
          <a:p>
            <a:pPr lvl="1"/>
            <a:r>
              <a:rPr lang="en-US" sz="2600" dirty="0"/>
              <a:t>Darwin wondered if you could say the same about life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Jean Baptist Lamarck- 1809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5334000"/>
          </a:xfrm>
        </p:spPr>
        <p:txBody>
          <a:bodyPr>
            <a:noAutofit/>
          </a:bodyPr>
          <a:lstStyle/>
          <a:p>
            <a:r>
              <a:rPr lang="en-US" sz="2400" dirty="0"/>
              <a:t>Realized that living things changed over time</a:t>
            </a:r>
          </a:p>
          <a:p>
            <a:r>
              <a:rPr lang="en-US" sz="2400" dirty="0"/>
              <a:t>Organisms of today were descended from past</a:t>
            </a:r>
          </a:p>
          <a:p>
            <a:r>
              <a:rPr lang="en-US" sz="2400" dirty="0"/>
              <a:t>However, the mechanism he described was wrong</a:t>
            </a:r>
          </a:p>
          <a:p>
            <a:pPr lvl="1"/>
            <a:r>
              <a:rPr lang="en-US" dirty="0"/>
              <a:t>Three principles</a:t>
            </a:r>
          </a:p>
          <a:p>
            <a:pPr lvl="2"/>
            <a:r>
              <a:rPr lang="en-US" sz="2400" dirty="0"/>
              <a:t>Organisms move toward a perfect state</a:t>
            </a:r>
          </a:p>
          <a:p>
            <a:pPr lvl="2"/>
            <a:r>
              <a:rPr lang="en-US" sz="2400" dirty="0"/>
              <a:t>Law of use and disuse</a:t>
            </a:r>
          </a:p>
          <a:p>
            <a:pPr lvl="3"/>
            <a:r>
              <a:rPr lang="en-US" sz="2400" dirty="0"/>
              <a:t>The more a particular part of an individual is used, the stronger it </a:t>
            </a:r>
            <a:r>
              <a:rPr lang="en-US" sz="2400" dirty="0" smtClean="0"/>
              <a:t>becomes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7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io_ch15_4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43063"/>
            <a:ext cx="7105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553200" cy="396875"/>
          </a:xfrm>
        </p:spPr>
        <p:txBody>
          <a:bodyPr/>
          <a:lstStyle/>
          <a:p>
            <a:r>
              <a:rPr lang="en-US"/>
              <a:t>Figure 15–7 Lamarck’s Theory of Evolution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15-2</a:t>
            </a:r>
          </a:p>
        </p:txBody>
      </p:sp>
    </p:spTree>
    <p:extLst>
      <p:ext uri="{BB962C8B-B14F-4D97-AF65-F5344CB8AC3E}">
        <p14:creationId xmlns:p14="http://schemas.microsoft.com/office/powerpoint/2010/main" val="41569152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Jean Baptist Lamarck- 1809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5334000"/>
          </a:xfrm>
        </p:spPr>
        <p:txBody>
          <a:bodyPr>
            <a:noAutofit/>
          </a:bodyPr>
          <a:lstStyle/>
          <a:p>
            <a:r>
              <a:rPr lang="en-US" sz="2400" dirty="0"/>
              <a:t>Realized that living things changed over time</a:t>
            </a:r>
          </a:p>
          <a:p>
            <a:r>
              <a:rPr lang="en-US" sz="2400" dirty="0"/>
              <a:t>Organisms of today were descended from past</a:t>
            </a:r>
          </a:p>
          <a:p>
            <a:r>
              <a:rPr lang="en-US" sz="2400" dirty="0"/>
              <a:t>However, the mechanism he described was wrong</a:t>
            </a:r>
          </a:p>
          <a:p>
            <a:pPr lvl="1"/>
            <a:r>
              <a:rPr lang="en-US" dirty="0"/>
              <a:t>Three principles</a:t>
            </a:r>
          </a:p>
          <a:p>
            <a:pPr lvl="2"/>
            <a:r>
              <a:rPr lang="en-US" sz="2400" dirty="0"/>
              <a:t>Organisms move toward a perfect state</a:t>
            </a:r>
          </a:p>
          <a:p>
            <a:pPr lvl="2"/>
            <a:r>
              <a:rPr lang="en-US" sz="2400" dirty="0"/>
              <a:t>Law of use and disuse</a:t>
            </a:r>
          </a:p>
          <a:p>
            <a:pPr lvl="3"/>
            <a:r>
              <a:rPr lang="en-US" sz="2400" dirty="0"/>
              <a:t>The more a particular part of an individual is used, the stronger it becomes</a:t>
            </a:r>
          </a:p>
          <a:p>
            <a:pPr lvl="2"/>
            <a:r>
              <a:rPr lang="en-US" sz="2400" dirty="0"/>
              <a:t>Inheritance of acquired characteristics</a:t>
            </a:r>
          </a:p>
          <a:p>
            <a:pPr lvl="3"/>
            <a:r>
              <a:rPr lang="en-US" sz="2400" dirty="0"/>
              <a:t>Characteristics acquired during life are passed to </a:t>
            </a:r>
            <a:r>
              <a:rPr lang="en-US" sz="2400" dirty="0" smtClean="0"/>
              <a:t>offspring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8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io_ch15_4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43063"/>
            <a:ext cx="7105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553200" cy="396875"/>
          </a:xfrm>
        </p:spPr>
        <p:txBody>
          <a:bodyPr/>
          <a:lstStyle/>
          <a:p>
            <a:r>
              <a:rPr lang="en-US"/>
              <a:t>Figure 15–7 Lamarck’s Theory of Evolution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15-2</a:t>
            </a:r>
          </a:p>
        </p:txBody>
      </p:sp>
    </p:spTree>
    <p:extLst>
      <p:ext uri="{BB962C8B-B14F-4D97-AF65-F5344CB8AC3E}">
        <p14:creationId xmlns:p14="http://schemas.microsoft.com/office/powerpoint/2010/main" val="34482927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Jean Baptist Lamarck- 1809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5334000"/>
          </a:xfrm>
        </p:spPr>
        <p:txBody>
          <a:bodyPr>
            <a:noAutofit/>
          </a:bodyPr>
          <a:lstStyle/>
          <a:p>
            <a:r>
              <a:rPr lang="en-US" sz="2400" dirty="0"/>
              <a:t>Realized that living things changed over time</a:t>
            </a:r>
          </a:p>
          <a:p>
            <a:r>
              <a:rPr lang="en-US" sz="2400" dirty="0"/>
              <a:t>Organisms of today were descended from past</a:t>
            </a:r>
          </a:p>
          <a:p>
            <a:r>
              <a:rPr lang="en-US" sz="2400" dirty="0"/>
              <a:t>However, the mechanism he described was wrong</a:t>
            </a:r>
          </a:p>
          <a:p>
            <a:pPr lvl="1"/>
            <a:r>
              <a:rPr lang="en-US" dirty="0"/>
              <a:t>Three principles</a:t>
            </a:r>
          </a:p>
          <a:p>
            <a:pPr lvl="2"/>
            <a:r>
              <a:rPr lang="en-US" sz="2400" dirty="0"/>
              <a:t>Organisms move toward a perfect state</a:t>
            </a:r>
          </a:p>
          <a:p>
            <a:pPr lvl="2"/>
            <a:r>
              <a:rPr lang="en-US" sz="2400" dirty="0"/>
              <a:t>Law of use and disuse</a:t>
            </a:r>
          </a:p>
          <a:p>
            <a:pPr lvl="3"/>
            <a:r>
              <a:rPr lang="en-US" sz="2400" dirty="0"/>
              <a:t>The more a particular part of an individual is used, the stronger it becomes</a:t>
            </a:r>
          </a:p>
          <a:p>
            <a:pPr lvl="2"/>
            <a:r>
              <a:rPr lang="en-US" sz="2400" dirty="0"/>
              <a:t>Inheritance of acquired characteristics</a:t>
            </a:r>
          </a:p>
          <a:p>
            <a:pPr lvl="3"/>
            <a:r>
              <a:rPr lang="en-US" sz="2400" dirty="0"/>
              <a:t>Characteristics acquired during life are passed to offspring</a:t>
            </a:r>
          </a:p>
          <a:p>
            <a:r>
              <a:rPr lang="en-US" sz="2400" dirty="0"/>
              <a:t>Ex. Giraffes</a:t>
            </a:r>
          </a:p>
        </p:txBody>
      </p:sp>
    </p:spTree>
    <p:extLst>
      <p:ext uri="{BB962C8B-B14F-4D97-AF65-F5344CB8AC3E}">
        <p14:creationId xmlns:p14="http://schemas.microsoft.com/office/powerpoint/2010/main" val="6276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Thomas </a:t>
            </a:r>
            <a:r>
              <a:rPr lang="en-US" dirty="0" smtClean="0">
                <a:effectLst/>
              </a:rPr>
              <a:t>Malthus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4953000"/>
          </a:xfrm>
        </p:spPr>
        <p:txBody>
          <a:bodyPr/>
          <a:lstStyle/>
          <a:p>
            <a:r>
              <a:rPr lang="en-US" sz="2400" dirty="0"/>
              <a:t>Realized that populations grow quicker than their food source</a:t>
            </a:r>
          </a:p>
          <a:p>
            <a:r>
              <a:rPr lang="en-US" sz="2400" dirty="0"/>
              <a:t>What prevents this?</a:t>
            </a:r>
          </a:p>
          <a:p>
            <a:pPr lvl="1"/>
            <a:r>
              <a:rPr lang="en-US" dirty="0"/>
              <a:t>War, famine and disease.</a:t>
            </a:r>
          </a:p>
          <a:p>
            <a:r>
              <a:rPr lang="en-US" sz="2400" dirty="0"/>
              <a:t>Darwin realized that natural populations reproduce at even higher rates than humans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3:Natural Selection </a:t>
            </a:r>
            <a:r>
              <a:rPr lang="en-US" smtClean="0"/>
              <a:t>and Evidence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990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Darwin’s Mechanism of Evolution</a:t>
            </a:r>
            <a:br>
              <a:rPr lang="en-US" sz="3200" dirty="0" smtClean="0">
                <a:solidFill>
                  <a:schemeClr val="accent1"/>
                </a:solidFill>
                <a:latin typeface="+mj-lt"/>
              </a:rPr>
            </a:b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Natural Selection</a:t>
            </a:r>
          </a:p>
          <a:p>
            <a:pPr lvl="0"/>
            <a:r>
              <a:rPr lang="en-US" i="1" dirty="0"/>
              <a:t>On the Origin of Species by Means of Natural Selection</a:t>
            </a:r>
            <a:endParaRPr lang="en-US" sz="2400" i="1" dirty="0"/>
          </a:p>
          <a:p>
            <a:pPr lvl="0"/>
            <a:r>
              <a:rPr lang="en-US" dirty="0"/>
              <a:t>Major points of Darwin’s theory</a:t>
            </a:r>
            <a:endParaRPr lang="en-US" sz="2400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Overproduction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Variation</a:t>
            </a:r>
            <a:endParaRPr lang="en-US" sz="2000" dirty="0">
              <a:solidFill>
                <a:schemeClr val="accent1"/>
              </a:solidFill>
            </a:endParaRPr>
          </a:p>
          <a:p>
            <a:pPr lvl="2"/>
            <a:r>
              <a:rPr lang="en-US" sz="2400" dirty="0"/>
              <a:t>Differences between organisms of the same species</a:t>
            </a:r>
            <a:endParaRPr lang="en-US" sz="2000" dirty="0"/>
          </a:p>
          <a:p>
            <a:pPr lvl="2"/>
            <a:r>
              <a:rPr lang="en-US" sz="2400" dirty="0"/>
              <a:t>Must be able to inherit</a:t>
            </a:r>
            <a:endParaRPr lang="en-US" sz="2000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Competition</a:t>
            </a:r>
            <a:endParaRPr lang="en-US" sz="2000" dirty="0">
              <a:solidFill>
                <a:schemeClr val="accent1"/>
              </a:solidFill>
            </a:endParaRPr>
          </a:p>
          <a:p>
            <a:pPr lvl="2"/>
            <a:r>
              <a:rPr lang="en-US" sz="2400" dirty="0"/>
              <a:t>Limited resources</a:t>
            </a:r>
            <a:endParaRPr lang="en-US" sz="2000" dirty="0"/>
          </a:p>
          <a:p>
            <a:pPr lvl="2"/>
            <a:r>
              <a:rPr lang="en-US" sz="2400" dirty="0"/>
              <a:t>Those who are more fit, get more resources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1832 HMS Beagle</a:t>
            </a:r>
          </a:p>
          <a:p>
            <a:pPr lvl="1"/>
            <a:r>
              <a:rPr lang="en-US" dirty="0" smtClean="0"/>
              <a:t>5 year voyage</a:t>
            </a:r>
          </a:p>
          <a:p>
            <a:pPr lvl="1"/>
            <a:r>
              <a:rPr lang="en-US" dirty="0" smtClean="0"/>
              <a:t>Charted coastlines of S. America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Darwin’s Mechanism of Evolution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accent1"/>
                </a:solidFill>
              </a:rPr>
              <a:t>Survival of the fittest</a:t>
            </a:r>
          </a:p>
          <a:p>
            <a:pPr lvl="2"/>
            <a:r>
              <a:rPr lang="en-US" sz="2400" dirty="0"/>
              <a:t>Organisms who are more fit live longer and reproduce more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Natural selection</a:t>
            </a:r>
          </a:p>
          <a:p>
            <a:pPr lvl="3"/>
            <a:r>
              <a:rPr lang="en-US" sz="2400" dirty="0"/>
              <a:t>Environment selects for those traits that make an organism a better fit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Adaptation</a:t>
            </a:r>
          </a:p>
          <a:p>
            <a:pPr lvl="2"/>
            <a:r>
              <a:rPr lang="en-US" sz="2400" dirty="0"/>
              <a:t>Population acquires those traits that make it better fit to live a particular environment</a:t>
            </a:r>
          </a:p>
          <a:p>
            <a:pPr lvl="2"/>
            <a:r>
              <a:rPr lang="en-US" sz="2400" dirty="0"/>
              <a:t>Descent with modification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Evolution/speciation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Evidence of </a:t>
            </a:r>
            <a:r>
              <a:rPr lang="en-US" dirty="0" smtClean="0">
                <a:effectLst/>
              </a:rPr>
              <a:t>Evolution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4876800"/>
          </a:xfrm>
        </p:spPr>
        <p:txBody>
          <a:bodyPr>
            <a:normAutofit/>
          </a:bodyPr>
          <a:lstStyle/>
          <a:p>
            <a:r>
              <a:rPr lang="en-US" u="sng" dirty="0"/>
              <a:t>Fossils</a:t>
            </a:r>
          </a:p>
          <a:p>
            <a:pPr lvl="1"/>
            <a:r>
              <a:rPr lang="en-US" sz="2600" dirty="0"/>
              <a:t>Any object that provides evidence of organisms that once inhabited the Earth</a:t>
            </a:r>
            <a:endParaRPr lang="en-US" dirty="0"/>
          </a:p>
          <a:p>
            <a:pPr lvl="1"/>
            <a:r>
              <a:rPr lang="en-US" sz="2600" dirty="0"/>
              <a:t>Many different types</a:t>
            </a:r>
            <a:endParaRPr lang="en-US" dirty="0"/>
          </a:p>
          <a:p>
            <a:r>
              <a:rPr lang="en-US" u="sng" dirty="0"/>
              <a:t>Comparative Anatomy</a:t>
            </a:r>
          </a:p>
          <a:p>
            <a:pPr lvl="1"/>
            <a:r>
              <a:rPr lang="en-US" sz="2600" dirty="0"/>
              <a:t>Study of structural similarities and differences</a:t>
            </a:r>
            <a:endParaRPr lang="en-US" dirty="0"/>
          </a:p>
          <a:p>
            <a:pPr lvl="1"/>
            <a:r>
              <a:rPr lang="en-US" sz="2600" dirty="0"/>
              <a:t>Some similarities offer evidence of evolution relationships</a:t>
            </a:r>
            <a:endParaRPr lang="en-US" dirty="0"/>
          </a:p>
          <a:p>
            <a:pPr lvl="2"/>
            <a:r>
              <a:rPr lang="en-US" sz="2300" dirty="0"/>
              <a:t>Common </a:t>
            </a:r>
            <a:r>
              <a:rPr lang="en-US" sz="2300" dirty="0" smtClean="0"/>
              <a:t>ancestry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282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/>
          </a:bodyPr>
          <a:lstStyle/>
          <a:p>
            <a:pPr lvl="1"/>
            <a:r>
              <a:rPr lang="en-US" u="sng" dirty="0"/>
              <a:t>Homologous structures</a:t>
            </a:r>
          </a:p>
          <a:p>
            <a:pPr lvl="2"/>
            <a:r>
              <a:rPr lang="en-US" sz="2400" dirty="0"/>
              <a:t>Similar internal structure and embryonic development, but different function</a:t>
            </a:r>
          </a:p>
          <a:p>
            <a:pPr lvl="3"/>
            <a:r>
              <a:rPr lang="en-US" sz="2400" dirty="0"/>
              <a:t>Ex.  Bones in forelimbs of modern vertebrates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bio_ch15_4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73238"/>
            <a:ext cx="766921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19125" y="2982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Turtle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914650" y="29829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Alligator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140325" y="298291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Bird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7358063" y="298291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Mammal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049463" y="5176838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Ancient lobe-finned fish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>
          <a:xfrm>
            <a:off x="2603500" y="266700"/>
            <a:ext cx="5141913" cy="550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15–15 Homologous Body Structures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Section 15-3</a:t>
            </a:r>
          </a:p>
        </p:txBody>
      </p:sp>
      <p:pic>
        <p:nvPicPr>
          <p:cNvPr id="114701" name="Picture 13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2" name="Picture 14" descr="close-button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/>
          <a:stretch>
            <a:fillRect/>
          </a:stretch>
        </p:blipFill>
        <p:spPr bwMode="auto">
          <a:xfrm>
            <a:off x="7848600" y="5970588"/>
            <a:ext cx="1209675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44774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u="sng" dirty="0"/>
              <a:t>Homologous structures</a:t>
            </a:r>
          </a:p>
          <a:p>
            <a:pPr lvl="2"/>
            <a:r>
              <a:rPr lang="en-US" sz="2400" dirty="0"/>
              <a:t>Similar internal structure and embryonic development, but different function</a:t>
            </a:r>
          </a:p>
          <a:p>
            <a:pPr lvl="3"/>
            <a:r>
              <a:rPr lang="en-US" sz="2400" dirty="0"/>
              <a:t>Ex.  Bones in forelimbs of modern vertebrates</a:t>
            </a:r>
          </a:p>
          <a:p>
            <a:pPr lvl="1"/>
            <a:r>
              <a:rPr lang="en-US" u="sng" dirty="0"/>
              <a:t>Vestigial structures</a:t>
            </a:r>
          </a:p>
          <a:p>
            <a:pPr lvl="2"/>
            <a:r>
              <a:rPr lang="en-US" sz="2400" dirty="0"/>
              <a:t>Remnants of structures that were once purposeful</a:t>
            </a:r>
          </a:p>
          <a:p>
            <a:pPr lvl="2"/>
            <a:r>
              <a:rPr lang="en-US" sz="2400" dirty="0"/>
              <a:t>Present day- have lost function</a:t>
            </a:r>
          </a:p>
          <a:p>
            <a:pPr lvl="3"/>
            <a:r>
              <a:rPr lang="en-US" sz="2400" dirty="0"/>
              <a:t>Ex.  In humans</a:t>
            </a:r>
          </a:p>
          <a:p>
            <a:pPr lvl="4"/>
            <a:r>
              <a:rPr lang="en-US" sz="2400" dirty="0"/>
              <a:t>Ex. Snakes and whales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/>
          </a:bodyPr>
          <a:lstStyle/>
          <a:p>
            <a:pPr lvl="1"/>
            <a:r>
              <a:rPr lang="en-US" sz="2500" u="sng" dirty="0"/>
              <a:t>Embryological </a:t>
            </a:r>
            <a:r>
              <a:rPr lang="en-US" sz="2500" u="sng" dirty="0" smtClean="0"/>
              <a:t>Development</a:t>
            </a:r>
            <a:endParaRPr lang="en-US" sz="2300" u="sng" dirty="0"/>
          </a:p>
          <a:p>
            <a:pPr lvl="2"/>
            <a:r>
              <a:rPr lang="en-US" dirty="0"/>
              <a:t>The more closely related two organisms are, the longer they look like one another</a:t>
            </a:r>
            <a:endParaRPr lang="en-US" sz="2000" dirty="0"/>
          </a:p>
          <a:p>
            <a:pPr lvl="3"/>
            <a:r>
              <a:rPr lang="en-US" sz="2000" dirty="0"/>
              <a:t>Common ancestor more recent</a:t>
            </a:r>
            <a:endParaRPr lang="en-US" dirty="0"/>
          </a:p>
          <a:p>
            <a:pPr lvl="2"/>
            <a:r>
              <a:rPr lang="en-US" dirty="0"/>
              <a:t>Vertebrate embryos</a:t>
            </a:r>
            <a:endParaRPr lang="en-US" sz="2000" dirty="0"/>
          </a:p>
          <a:p>
            <a:pPr lvl="3"/>
            <a:r>
              <a:rPr lang="en-US" sz="2000" dirty="0"/>
              <a:t>Pharyngeal gill slits, tail, 2 chambered heart</a:t>
            </a:r>
            <a:endParaRPr lang="en-US" dirty="0"/>
          </a:p>
          <a:p>
            <a:pPr lvl="3"/>
            <a:r>
              <a:rPr lang="en-US" sz="2000" dirty="0"/>
              <a:t>As development proceeds certain traits are reduced or disappear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5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Biochemical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Universal genetic code</a:t>
            </a:r>
          </a:p>
          <a:p>
            <a:pPr lvl="1"/>
            <a:r>
              <a:rPr lang="en-US" dirty="0"/>
              <a:t>Similarities in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18271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Analogous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343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Similar external form and function, but different internal structure</a:t>
            </a:r>
          </a:p>
          <a:p>
            <a:pPr lvl="2"/>
            <a:r>
              <a:rPr lang="en-US" sz="2800" dirty="0"/>
              <a:t>Convergent evolution</a:t>
            </a:r>
          </a:p>
          <a:p>
            <a:pPr lvl="3"/>
            <a:r>
              <a:rPr lang="en-US" sz="2800" dirty="0">
                <a:solidFill>
                  <a:schemeClr val="accent1"/>
                </a:solidFill>
              </a:rPr>
              <a:t>Organisms are </a:t>
            </a:r>
            <a:r>
              <a:rPr lang="en-US" sz="2800" b="1" u="sng" dirty="0">
                <a:solidFill>
                  <a:schemeClr val="accent1"/>
                </a:solidFill>
              </a:rPr>
              <a:t>not</a:t>
            </a:r>
            <a:r>
              <a:rPr lang="en-US" sz="2800" dirty="0">
                <a:solidFill>
                  <a:schemeClr val="accent1"/>
                </a:solidFill>
              </a:rPr>
              <a:t> related </a:t>
            </a:r>
          </a:p>
          <a:p>
            <a:pPr lvl="3"/>
            <a:r>
              <a:rPr lang="en-US" sz="2800" dirty="0"/>
              <a:t>Ex. Wings of birds and insects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1832 HMS Beagle</a:t>
            </a:r>
          </a:p>
          <a:p>
            <a:pPr lvl="1"/>
            <a:r>
              <a:rPr lang="en-US" dirty="0" smtClean="0"/>
              <a:t>5 year voyage</a:t>
            </a:r>
          </a:p>
          <a:p>
            <a:pPr lvl="1"/>
            <a:r>
              <a:rPr lang="en-US" dirty="0" smtClean="0"/>
              <a:t>Charted coastlines of S. America</a:t>
            </a:r>
          </a:p>
          <a:p>
            <a:pPr lvl="1"/>
            <a:r>
              <a:rPr lang="en-US" dirty="0" smtClean="0"/>
              <a:t>Galapagos Islands</a:t>
            </a:r>
          </a:p>
          <a:p>
            <a:pPr lvl="2"/>
            <a:r>
              <a:rPr lang="en-US" sz="2400" dirty="0" smtClean="0"/>
              <a:t>Volcanic island chain</a:t>
            </a:r>
          </a:p>
          <a:p>
            <a:pPr lvl="2"/>
            <a:r>
              <a:rPr lang="en-US" sz="2400" dirty="0" smtClean="0"/>
              <a:t>Noticed that organisms varied from island to island</a:t>
            </a:r>
          </a:p>
          <a:p>
            <a:pPr lvl="2"/>
            <a:r>
              <a:rPr lang="en-US" sz="2400" dirty="0" smtClean="0"/>
              <a:t>Did not match mainland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bio_ch15_6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524000"/>
            <a:ext cx="6718300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79588" y="2786063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Pinta Island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Intermediate shell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179888" y="2362200"/>
            <a:ext cx="71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Pinta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409700" y="5540375"/>
            <a:ext cx="207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Isabela Island</a:t>
            </a:r>
            <a:endParaRPr lang="en-US" sz="1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Dome-shaped shell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249988" y="4525963"/>
            <a:ext cx="157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Hood Island</a:t>
            </a:r>
            <a:endParaRPr lang="en-US" sz="1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Saddle-backed shell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026025" y="4778375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Hood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52888" y="4778375"/>
            <a:ext cx="844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Floreana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4568825" y="4194175"/>
            <a:ext cx="912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Santa Fe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832350" y="3732213"/>
            <a:ext cx="842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4854575" y="3738563"/>
            <a:ext cx="97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Santa Cruz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4362450" y="3271838"/>
            <a:ext cx="116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James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451225" y="2757488"/>
            <a:ext cx="1103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Marchena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2430463" y="3349625"/>
            <a:ext cx="973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Fernandina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503488" y="4054475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Isabela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5156200" y="2635250"/>
            <a:ext cx="714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Tower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419850" cy="396875"/>
          </a:xfrm>
        </p:spPr>
        <p:txBody>
          <a:bodyPr/>
          <a:lstStyle/>
          <a:p>
            <a:r>
              <a:rPr lang="en-US"/>
              <a:t>Giant Tortoises of the Galápagos Islands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15-1</a:t>
            </a:r>
          </a:p>
        </p:txBody>
      </p:sp>
      <p:pic>
        <p:nvPicPr>
          <p:cNvPr id="103445" name="Picture 2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6" name="Picture 2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389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8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4500" dirty="0" smtClean="0"/>
              <a:t>1832 HMS Beagle</a:t>
            </a:r>
          </a:p>
          <a:p>
            <a:pPr lvl="1"/>
            <a:r>
              <a:rPr lang="en-US" sz="4500" dirty="0" smtClean="0"/>
              <a:t>5 year voyage</a:t>
            </a:r>
          </a:p>
          <a:p>
            <a:pPr lvl="1"/>
            <a:r>
              <a:rPr lang="en-US" sz="4500" dirty="0" smtClean="0"/>
              <a:t>Charted coastlines of S. America</a:t>
            </a:r>
          </a:p>
          <a:p>
            <a:pPr lvl="1"/>
            <a:r>
              <a:rPr lang="en-US" sz="4500" dirty="0" smtClean="0"/>
              <a:t>Galapagos Islands</a:t>
            </a:r>
          </a:p>
          <a:p>
            <a:pPr lvl="2"/>
            <a:r>
              <a:rPr lang="en-US" sz="4500" dirty="0" smtClean="0"/>
              <a:t>Volcanic island chain</a:t>
            </a:r>
          </a:p>
          <a:p>
            <a:pPr lvl="2"/>
            <a:r>
              <a:rPr lang="en-US" sz="4500" dirty="0" smtClean="0"/>
              <a:t>Noticed that organisms varied from island to island</a:t>
            </a:r>
          </a:p>
          <a:p>
            <a:pPr lvl="2"/>
            <a:r>
              <a:rPr lang="en-US" sz="4500" dirty="0" smtClean="0"/>
              <a:t>Did not match mainland</a:t>
            </a:r>
          </a:p>
          <a:p>
            <a:pPr lvl="1"/>
            <a:r>
              <a:rPr lang="en-US" sz="4500" dirty="0" smtClean="0"/>
              <a:t>Darwin’s finches</a:t>
            </a:r>
          </a:p>
          <a:p>
            <a:pPr lvl="0"/>
            <a:r>
              <a:rPr lang="en-US" sz="4500" dirty="0" smtClean="0"/>
              <a:t>Due to isolation, species appeared to develop changes that made them better fit for their environment</a:t>
            </a:r>
          </a:p>
          <a:p>
            <a:pPr lvl="1"/>
            <a:r>
              <a:rPr lang="en-US" sz="4500" dirty="0" smtClean="0"/>
              <a:t>Descent with modification</a:t>
            </a:r>
          </a:p>
          <a:p>
            <a:pPr lvl="0"/>
            <a:r>
              <a:rPr lang="en-US" sz="4500" dirty="0" smtClean="0"/>
              <a:t>Also noted how continental crust changed during earthquake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2: Scientists that influenced Darwin’s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James </a:t>
            </a:r>
            <a:r>
              <a:rPr lang="en-US" dirty="0"/>
              <a:t>Hutton- </a:t>
            </a:r>
            <a:r>
              <a:rPr lang="en-US" dirty="0" smtClean="0"/>
              <a:t>Geologist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4876800"/>
          </a:xfrm>
        </p:spPr>
        <p:txBody>
          <a:bodyPr/>
          <a:lstStyle/>
          <a:p>
            <a:r>
              <a:rPr lang="en-US" dirty="0" smtClean="0"/>
              <a:t>Described </a:t>
            </a:r>
            <a:r>
              <a:rPr lang="en-US" dirty="0"/>
              <a:t>the geologic forces the shape the Earth</a:t>
            </a:r>
          </a:p>
          <a:p>
            <a:pPr lvl="1"/>
            <a:r>
              <a:rPr lang="en-US" sz="2600" dirty="0"/>
              <a:t>Mountain building</a:t>
            </a:r>
            <a:endParaRPr lang="en-US" dirty="0"/>
          </a:p>
          <a:p>
            <a:r>
              <a:rPr lang="en-US" dirty="0"/>
              <a:t>Processes are very slow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io_ch15_6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590675"/>
            <a:ext cx="70612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04850" y="2157413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Sea level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201738" y="4503738"/>
            <a:ext cx="13890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Sedimentary rocks form in horizontal layers.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024188" y="4503738"/>
            <a:ext cx="16081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When part of Earth’s crust is compressed, a bend in a rock forms, tilting the rock layers.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852988" y="4503738"/>
            <a:ext cx="1644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As the surface erodes due to water, wind, waves, or glaciers, the older rock surface is exposed.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659563" y="4503738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New sediment is then deposited above the exposed older rock surface.</a:t>
            </a: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 of Earth’s Crust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15-2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015038" y="12350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Sea level</a:t>
            </a:r>
          </a:p>
        </p:txBody>
      </p:sp>
      <p:pic>
        <p:nvPicPr>
          <p:cNvPr id="107533" name="Picture 1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258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5" grpId="0" build="p" autoUpdateAnimBg="0"/>
      <p:bldP spid="107526" grpId="0" build="p" autoUpdateAnimBg="0"/>
      <p:bldP spid="10752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templatemadolyn911">
  <a:themeElements>
    <a:clrScheme name="biologytemplatemadolyn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templatemadolyn911">
  <a:themeElements>
    <a:clrScheme name="biologytemplatemadolyn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templatemadolyn911">
  <a:themeElements>
    <a:clrScheme name="biologytemplatemadolyn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templatemadolyn911">
  <a:themeElements>
    <a:clrScheme name="biologytemplatemadolyn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848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Aspect</vt:lpstr>
      <vt:lpstr>biologytemplatemadolyn911</vt:lpstr>
      <vt:lpstr>1_biologytemplatemadolyn911</vt:lpstr>
      <vt:lpstr>2_biologytemplatemadolyn911</vt:lpstr>
      <vt:lpstr>3_biologytemplatemadolyn911</vt:lpstr>
      <vt:lpstr>Chapter 15</vt:lpstr>
      <vt:lpstr>Charles Darwin</vt:lpstr>
      <vt:lpstr>PowerPoint Presentation</vt:lpstr>
      <vt:lpstr>Charles Darwin</vt:lpstr>
      <vt:lpstr>Giant Tortoises of the Galápagos Islands</vt:lpstr>
      <vt:lpstr>Charles Darwin</vt:lpstr>
      <vt:lpstr>Chapter 15</vt:lpstr>
      <vt:lpstr>       James Hutton- Geologist </vt:lpstr>
      <vt:lpstr>Movement of Earth’s Crust</vt:lpstr>
      <vt:lpstr>       James Hutton- Geologist </vt:lpstr>
      <vt:lpstr>Charles Lyell- Geologist </vt:lpstr>
      <vt:lpstr>Jean Baptist Lamarck- 1809 </vt:lpstr>
      <vt:lpstr>Figure 15–7 Lamarck’s Theory of Evolution</vt:lpstr>
      <vt:lpstr>Jean Baptist Lamarck- 1809 </vt:lpstr>
      <vt:lpstr>Figure 15–7 Lamarck’s Theory of Evolution</vt:lpstr>
      <vt:lpstr>Jean Baptist Lamarck- 1809 </vt:lpstr>
      <vt:lpstr>Thomas Malthus </vt:lpstr>
      <vt:lpstr>Chapter 15</vt:lpstr>
      <vt:lpstr>Darwin’s Mechanism of Evolution </vt:lpstr>
      <vt:lpstr>Darwin’s Mechanism of Evolution </vt:lpstr>
      <vt:lpstr>Evidence of Evolution </vt:lpstr>
      <vt:lpstr>Comparative Anatomy</vt:lpstr>
      <vt:lpstr>Figure 15–15 Homologous Body Structures</vt:lpstr>
      <vt:lpstr>Comparative Anatomy</vt:lpstr>
      <vt:lpstr>Comparative Anatomy</vt:lpstr>
      <vt:lpstr>PowerPoint Presentation</vt:lpstr>
      <vt:lpstr>Biochemical Evidence</vt:lpstr>
      <vt:lpstr>Analogous Structures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Willoughby-Eastlake Schools</dc:creator>
  <cp:lastModifiedBy>Willoughby-Eastlake Schools</cp:lastModifiedBy>
  <cp:revision>5</cp:revision>
  <dcterms:created xsi:type="dcterms:W3CDTF">2014-03-19T15:25:33Z</dcterms:created>
  <dcterms:modified xsi:type="dcterms:W3CDTF">2015-03-31T11:48:11Z</dcterms:modified>
</cp:coreProperties>
</file>