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6" r:id="rId16"/>
    <p:sldId id="265" r:id="rId17"/>
    <p:sldId id="269" r:id="rId18"/>
    <p:sldId id="268" r:id="rId19"/>
    <p:sldId id="267" r:id="rId20"/>
    <p:sldId id="270" r:id="rId21"/>
    <p:sldId id="303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2" r:id="rId43"/>
    <p:sldId id="293" r:id="rId44"/>
    <p:sldId id="294" r:id="rId45"/>
    <p:sldId id="296" r:id="rId46"/>
    <p:sldId id="297" r:id="rId47"/>
    <p:sldId id="304" r:id="rId48"/>
    <p:sldId id="298" r:id="rId49"/>
    <p:sldId id="300" r:id="rId50"/>
    <p:sldId id="299" r:id="rId51"/>
    <p:sldId id="30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22E82-4CF3-47B4-B32D-A46A9E68CA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914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9F9F-8FD6-42AA-AC2F-76297D539B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361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E418-1F8D-4BA6-9B89-E800CC72A2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1261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988D4-969B-4B48-881D-3A29FBFEC6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5274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8A58F-48EF-42C9-870D-E74DE179B6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5669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47B1D-356B-44B0-9357-E96CF3C95B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9135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2EA7-2F1F-4706-A569-F4FDC3EFEC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01759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EA5E-8C6E-4813-B9EB-EBE012DB1B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8692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2D4D-2227-4505-A062-78C52A63AB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93515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0B15-5288-4C56-96A8-3CB640398E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6052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43125"/>
            <a:ext cx="1943100" cy="208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43125"/>
            <a:ext cx="5676900" cy="208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630D-58B9-46F4-A99D-D93FEF1027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44172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22E82-4CF3-47B4-B32D-A46A9E68CA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6135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9F9F-8FD6-42AA-AC2F-76297D539B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1362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E418-1F8D-4BA6-9B89-E800CC72A2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87589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988D4-969B-4B48-881D-3A29FBFEC6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2140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8A58F-48EF-42C9-870D-E74DE179B6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3775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47B1D-356B-44B0-9357-E96CF3C95B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16171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2EA7-2F1F-4706-A569-F4FDC3EFEC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5372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EA5E-8C6E-4813-B9EB-EBE012DB1B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29972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2D4D-2227-4505-A062-78C52A63AB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60014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0B15-5288-4C56-96A8-3CB640398E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73578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43125"/>
            <a:ext cx="1943100" cy="208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43125"/>
            <a:ext cx="5676900" cy="208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630D-58B9-46F4-A99D-D93FEF1027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56819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CD36-5831-4A09-8587-3ACFF1360D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4206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DA6F-3C58-4855-93DD-8C572C05E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3102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8C9A7-BD51-4817-970B-B6483B553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15609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CBADB-6601-4358-A3E7-D976A5BACC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3893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4157-AAEA-427E-B374-DEDA076AEE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60040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8FA65-F645-4B97-B864-18C42D53F0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019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44EE-488F-4693-B8D5-182188D317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16144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DCBE-61BC-47A3-8F58-C94F1EC17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98902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5654-BDEA-4AF6-A783-F9F342E74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61639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C034-A562-42C2-86DE-C208D79825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8016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43125"/>
            <a:ext cx="1943100" cy="208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43125"/>
            <a:ext cx="5676900" cy="208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894C9-580B-4696-B406-A802D3D6DB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3859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CD36-5831-4A09-8587-3ACFF1360D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50599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DA6F-3C58-4855-93DD-8C572C05E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8984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8C9A7-BD51-4817-970B-B6483B553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69185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CBADB-6601-4358-A3E7-D976A5BACC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4125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4157-AAEA-427E-B374-DEDA076AEE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235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8FA65-F645-4B97-B864-18C42D53F0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5231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44EE-488F-4693-B8D5-182188D317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43971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DCBE-61BC-47A3-8F58-C94F1EC17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02793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5654-BDEA-4AF6-A783-F9F342E74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55000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C034-A562-42C2-86DE-C208D79825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2902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43125"/>
            <a:ext cx="1943100" cy="208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43125"/>
            <a:ext cx="5676900" cy="208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894C9-580B-4696-B406-A802D3D6DB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29334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CD36-5831-4A09-8587-3ACFF1360D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33928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DA6F-3C58-4855-93DD-8C572C05E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01086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8C9A7-BD51-4817-970B-B6483B553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19846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CBADB-6601-4358-A3E7-D976A5BACC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9845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4157-AAEA-427E-B374-DEDA076AEE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25628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8FA65-F645-4B97-B864-18C42D53F0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956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44EE-488F-4693-B8D5-182188D317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8522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DCBE-61BC-47A3-8F58-C94F1EC17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8373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5654-BDEA-4AF6-A783-F9F342E74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9827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C034-A562-42C2-86DE-C208D79825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92986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43125"/>
            <a:ext cx="1943100" cy="208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43125"/>
            <a:ext cx="5676900" cy="208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894C9-580B-4696-B406-A802D3D6DB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2078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CD36-5831-4A09-8587-3ACFF1360D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1944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DA6F-3C58-4855-93DD-8C572C05E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33936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8C9A7-BD51-4817-970B-B6483B553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0649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4138"/>
            <a:ext cx="3810000" cy="160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CBADB-6601-4358-A3E7-D976A5BACC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4594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4157-AAEA-427E-B374-DEDA076AEE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7444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8FA65-F645-4B97-B864-18C42D53F0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3838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44EE-488F-4693-B8D5-182188D317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69154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DCBE-61BC-47A3-8F58-C94F1EC17A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74965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5654-BDEA-4AF6-A783-F9F342E745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86171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C034-A562-42C2-86DE-C208D79825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61319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43125"/>
            <a:ext cx="1943100" cy="208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43125"/>
            <a:ext cx="5676900" cy="208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894C9-580B-4696-B406-A802D3D6DB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805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22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16.xml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22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9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16.xml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slide" Target="../slides/slide22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9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16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slide" Target="../slides/slide22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9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16.xml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slide" Target="../slides/slide22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16.xml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slide" Target="../slides/slide22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16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A8CBE0B-48D5-47EA-B32A-A7670E5B50D6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E2D5452-D2A7-4D69-B195-EB7C3574CD2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io Nav - B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C7B83B-443D-489D-B48E-A50A9BEE3494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1750" name="Picture 6" descr="Bio Nav -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6384925"/>
            <a:ext cx="7191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Bio Nav -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Bio Nav -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3125"/>
            <a:ext cx="7772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24138"/>
            <a:ext cx="77724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</a:t>
            </a:r>
          </a:p>
        </p:txBody>
      </p:sp>
      <p:pic>
        <p:nvPicPr>
          <p:cNvPr id="31762" name="Picture 18" descr="Biology Interface copy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5" name="Picture 21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button_2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button_3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8" name="Text Box 24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io Nav - B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C7B83B-443D-489D-B48E-A50A9BEE3494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1750" name="Picture 6" descr="Bio Nav -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6384925"/>
            <a:ext cx="7191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Bio Nav -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Bio Nav -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3125"/>
            <a:ext cx="7772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24138"/>
            <a:ext cx="77724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</a:t>
            </a:r>
          </a:p>
        </p:txBody>
      </p:sp>
      <p:pic>
        <p:nvPicPr>
          <p:cNvPr id="31762" name="Picture 18" descr="Biology Interface copy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5" name="Picture 21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button_2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button_3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8" name="Text Box 24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io Nav - B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A3B36E-AB0D-42B8-90E0-E8735314C19F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1750" name="Picture 6" descr="Bio Nav -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6384925"/>
            <a:ext cx="7191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Bio Nav -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Bio Nav -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3125"/>
            <a:ext cx="7772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24138"/>
            <a:ext cx="77724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</a:t>
            </a:r>
          </a:p>
        </p:txBody>
      </p:sp>
      <p:pic>
        <p:nvPicPr>
          <p:cNvPr id="31762" name="Picture 18" descr="Biology Interface copy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5" name="Picture 21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button_2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button_3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8" name="Text Box 24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io Nav - B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A3B36E-AB0D-42B8-90E0-E8735314C19F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1750" name="Picture 6" descr="Bio Nav -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6384925"/>
            <a:ext cx="7191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Bio Nav -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Bio Nav -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3125"/>
            <a:ext cx="7772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24138"/>
            <a:ext cx="77724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</a:t>
            </a:r>
          </a:p>
        </p:txBody>
      </p:sp>
      <p:pic>
        <p:nvPicPr>
          <p:cNvPr id="31762" name="Picture 18" descr="Biology Interface copy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5" name="Picture 21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button_2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button_3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8" name="Text Box 24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io Nav - B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A3B36E-AB0D-42B8-90E0-E8735314C19F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1750" name="Picture 6" descr="Bio Nav -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6384925"/>
            <a:ext cx="7191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Bio Nav -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Bio Nav -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3125"/>
            <a:ext cx="7772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24138"/>
            <a:ext cx="77724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</a:t>
            </a:r>
          </a:p>
        </p:txBody>
      </p:sp>
      <p:pic>
        <p:nvPicPr>
          <p:cNvPr id="31762" name="Picture 18" descr="Biology Interface copy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5" name="Picture 21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button_2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button_3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8" name="Text Box 24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io Nav - B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AA3B36E-AB0D-42B8-90E0-E8735314C19F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1750" name="Picture 6" descr="Bio Nav -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6384925"/>
            <a:ext cx="7191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Bio Nav -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Bio Nav -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Bio Nav -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6443663"/>
            <a:ext cx="719138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3125"/>
            <a:ext cx="7772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24138"/>
            <a:ext cx="77724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</a:t>
            </a:r>
          </a:p>
        </p:txBody>
      </p:sp>
      <p:pic>
        <p:nvPicPr>
          <p:cNvPr id="31762" name="Picture 18" descr="Biology Interface copy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5" name="Picture 21" descr="button_1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button_2">
            <a:hlinkClick r:id="rId1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button_3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8" name="Text Box 24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Go to Section: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8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 Human Heredity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72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Recessive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PKU </a:t>
            </a:r>
            <a:r>
              <a:rPr lang="en-US" sz="2000" dirty="0" err="1"/>
              <a:t>phenylketoneuria</a:t>
            </a:r>
            <a:endParaRPr lang="en-US" sz="2000" dirty="0"/>
          </a:p>
          <a:p>
            <a:pPr lvl="1"/>
            <a:r>
              <a:rPr lang="en-US" sz="2000" dirty="0"/>
              <a:t>Individuals lack an enzyme needed to breakdown phenylalanine</a:t>
            </a:r>
          </a:p>
          <a:p>
            <a:pPr lvl="1"/>
            <a:r>
              <a:rPr lang="en-US" sz="2000" dirty="0"/>
              <a:t>If have amino acid build up in brain tissue</a:t>
            </a:r>
          </a:p>
          <a:p>
            <a:pPr lvl="2"/>
            <a:r>
              <a:rPr lang="en-US" sz="2000" dirty="0"/>
              <a:t>Mental retardation</a:t>
            </a:r>
          </a:p>
          <a:p>
            <a:pPr lvl="1"/>
            <a:r>
              <a:rPr lang="en-US" sz="2000" dirty="0"/>
              <a:t>All babies in US are tested for defect on chromosome </a:t>
            </a:r>
            <a:r>
              <a:rPr lang="en-US" sz="2000" dirty="0" smtClean="0"/>
              <a:t>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50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6962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Recessive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PKU </a:t>
            </a:r>
            <a:r>
              <a:rPr lang="en-US" sz="2000" dirty="0" err="1"/>
              <a:t>phenylketoneuria</a:t>
            </a:r>
            <a:endParaRPr lang="en-US" sz="2000" dirty="0"/>
          </a:p>
          <a:p>
            <a:pPr lvl="1"/>
            <a:r>
              <a:rPr lang="en-US" sz="2000" dirty="0"/>
              <a:t>Individuals lack an enzyme needed to breakdown phenylalanine</a:t>
            </a:r>
          </a:p>
          <a:p>
            <a:pPr lvl="1"/>
            <a:r>
              <a:rPr lang="en-US" sz="2000" dirty="0"/>
              <a:t>If have amino acid build up in brain tissue</a:t>
            </a:r>
          </a:p>
          <a:p>
            <a:pPr lvl="2"/>
            <a:r>
              <a:rPr lang="en-US" sz="2000" dirty="0"/>
              <a:t>Mental retardation</a:t>
            </a:r>
          </a:p>
          <a:p>
            <a:pPr lvl="1"/>
            <a:r>
              <a:rPr lang="en-US" sz="2000" dirty="0"/>
              <a:t>All babies in US are tested for defect on chromosome 12</a:t>
            </a:r>
          </a:p>
          <a:p>
            <a:pPr lvl="1"/>
            <a:r>
              <a:rPr lang="en-US" sz="2000" dirty="0"/>
              <a:t>Treatment-</a:t>
            </a:r>
          </a:p>
          <a:p>
            <a:r>
              <a:rPr lang="en-US" sz="2000" dirty="0" err="1"/>
              <a:t>Tay</a:t>
            </a:r>
            <a:r>
              <a:rPr lang="en-US" sz="2000" dirty="0"/>
              <a:t> Sachs</a:t>
            </a:r>
          </a:p>
          <a:p>
            <a:pPr lvl="1"/>
            <a:r>
              <a:rPr lang="en-US" sz="2000" dirty="0"/>
              <a:t>Common in Jewish families of European descent</a:t>
            </a:r>
          </a:p>
          <a:p>
            <a:pPr lvl="1"/>
            <a:r>
              <a:rPr lang="en-US" sz="2000" dirty="0"/>
              <a:t>Causes nervous system to breakdown</a:t>
            </a:r>
          </a:p>
          <a:p>
            <a:pPr lvl="2"/>
            <a:r>
              <a:rPr lang="en-US" sz="2000" dirty="0"/>
              <a:t>Causes death in first few years of life</a:t>
            </a:r>
          </a:p>
          <a:p>
            <a:pPr lvl="1"/>
            <a:r>
              <a:rPr lang="en-US" sz="2000" dirty="0"/>
              <a:t>No treatment</a:t>
            </a:r>
          </a:p>
          <a:p>
            <a:pPr lvl="1"/>
            <a:r>
              <a:rPr lang="en-US" sz="2000" dirty="0"/>
              <a:t>Can be tested for presence of allele</a:t>
            </a:r>
          </a:p>
        </p:txBody>
      </p:sp>
    </p:spTree>
    <p:extLst>
      <p:ext uri="{BB962C8B-B14F-4D97-AF65-F5344CB8AC3E}">
        <p14:creationId xmlns:p14="http://schemas.microsoft.com/office/powerpoint/2010/main" val="4208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Recessive Genetic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Cystic Fibrosis</a:t>
            </a:r>
            <a:endParaRPr lang="en-US" dirty="0"/>
          </a:p>
          <a:p>
            <a:pPr lvl="1"/>
            <a:r>
              <a:rPr lang="en-US" sz="2700" dirty="0"/>
              <a:t>Common among people of Northern Europe descent</a:t>
            </a:r>
            <a:endParaRPr lang="en-US" sz="2100" dirty="0"/>
          </a:p>
          <a:p>
            <a:pPr lvl="2"/>
            <a:r>
              <a:rPr lang="en-US" dirty="0"/>
              <a:t>Chromosome 7</a:t>
            </a:r>
            <a:endParaRPr lang="en-US" sz="1900" dirty="0"/>
          </a:p>
          <a:p>
            <a:pPr lvl="1"/>
            <a:r>
              <a:rPr lang="en-US" sz="2700" dirty="0"/>
              <a:t>Defect in </a:t>
            </a:r>
            <a:r>
              <a:rPr lang="en-US" sz="2700" dirty="0" err="1"/>
              <a:t>Cl</a:t>
            </a:r>
            <a:r>
              <a:rPr lang="en-US" sz="2700" dirty="0"/>
              <a:t>- protein channels causes mucus to become very thick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iving-With-Cystic-Fibrosis-M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3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io_ch14_6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987550"/>
            <a:ext cx="630713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43000" y="17811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Chromosome # 7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62100" y="38766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CFTR gene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74800" y="4435475"/>
            <a:ext cx="19050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most common allele that causes cystic fibrosis is missing 3 DNA bases.  As a result, the amino acid phenylalanine is missing from the CFTR protein.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733800" y="4435475"/>
            <a:ext cx="1978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Normal CFTR is a chloride ion channel in cell membranes.  Abnormal CFTR cannot be transported to the cell membrane.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905500" y="4435475"/>
            <a:ext cx="2209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</a:rPr>
              <a:t>The cells in the person’s airways are unable to transport chloride ions. As a result, the airways become clogged with a thick mucus.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14-1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590800" y="231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14-8 The Cause of Cystic Fibrosis</a:t>
            </a:r>
          </a:p>
        </p:txBody>
      </p:sp>
      <p:pic>
        <p:nvPicPr>
          <p:cNvPr id="7186" name="Picture 18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662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Recessive Genetic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Cystic Fibrosis</a:t>
            </a:r>
            <a:endParaRPr lang="en-US" dirty="0"/>
          </a:p>
          <a:p>
            <a:pPr lvl="1"/>
            <a:r>
              <a:rPr lang="en-US" sz="2700" dirty="0"/>
              <a:t>Common among people of Northern Europe descent</a:t>
            </a:r>
            <a:endParaRPr lang="en-US" sz="2100" dirty="0"/>
          </a:p>
          <a:p>
            <a:pPr lvl="2"/>
            <a:r>
              <a:rPr lang="en-US" dirty="0"/>
              <a:t>Chromosome 7</a:t>
            </a:r>
            <a:endParaRPr lang="en-US" sz="1900" dirty="0"/>
          </a:p>
          <a:p>
            <a:pPr lvl="1"/>
            <a:r>
              <a:rPr lang="en-US" sz="2700" dirty="0"/>
              <a:t>Defect in </a:t>
            </a:r>
            <a:r>
              <a:rPr lang="en-US" sz="2700" dirty="0" err="1"/>
              <a:t>Cl</a:t>
            </a:r>
            <a:r>
              <a:rPr lang="en-US" sz="2700" dirty="0"/>
              <a:t>- protein channels causes mucus to become very thick</a:t>
            </a:r>
            <a:endParaRPr lang="en-US" sz="2100" dirty="0"/>
          </a:p>
          <a:p>
            <a:pPr lvl="2"/>
            <a:r>
              <a:rPr lang="en-US" dirty="0"/>
              <a:t>Lungs and digestive tract effected</a:t>
            </a:r>
            <a:endParaRPr lang="en-US" sz="1900" dirty="0"/>
          </a:p>
          <a:p>
            <a:pPr lvl="1"/>
            <a:r>
              <a:rPr lang="en-US" sz="2700" dirty="0" err="1"/>
              <a:t>Treament</a:t>
            </a:r>
            <a:r>
              <a:rPr lang="en-US" sz="2700" dirty="0"/>
              <a:t>-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Recessive Genetic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/>
              <a:t>Sickle Cell disease</a:t>
            </a:r>
            <a:endParaRPr lang="en-US" dirty="0"/>
          </a:p>
          <a:p>
            <a:pPr lvl="1"/>
            <a:r>
              <a:rPr lang="en-US" sz="2700" dirty="0"/>
              <a:t>Prevalent among African Americans</a:t>
            </a:r>
            <a:endParaRPr lang="en-US" sz="2100" dirty="0"/>
          </a:p>
          <a:p>
            <a:pPr lvl="1"/>
            <a:r>
              <a:rPr lang="en-US" sz="2700" dirty="0"/>
              <a:t>Affects hemoglobin chain</a:t>
            </a:r>
            <a:endParaRPr lang="en-US" sz="2100" dirty="0"/>
          </a:p>
          <a:p>
            <a:pPr lvl="2"/>
            <a:r>
              <a:rPr lang="en-US" dirty="0"/>
              <a:t>Carries oxygen</a:t>
            </a:r>
            <a:endParaRPr lang="en-US" sz="1900" dirty="0"/>
          </a:p>
          <a:p>
            <a:pPr lvl="2"/>
            <a:r>
              <a:rPr lang="en-US" dirty="0"/>
              <a:t>Causes cell shape to </a:t>
            </a:r>
            <a:r>
              <a:rPr lang="en-US" dirty="0" smtClean="0"/>
              <a:t>change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475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943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2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Human chromosomes</a:t>
            </a:r>
          </a:p>
          <a:p>
            <a:pPr lvl="1"/>
            <a:r>
              <a:rPr lang="en-US" sz="2800" dirty="0"/>
              <a:t>46 total, 23 pairs</a:t>
            </a:r>
          </a:p>
          <a:p>
            <a:pPr lvl="2"/>
            <a:r>
              <a:rPr lang="en-US" sz="2800" dirty="0"/>
              <a:t>22 pairs of autosomes</a:t>
            </a:r>
          </a:p>
          <a:p>
            <a:pPr lvl="2"/>
            <a:r>
              <a:rPr lang="en-US" sz="2800" dirty="0"/>
              <a:t>1 pair of sex chromosomes</a:t>
            </a:r>
          </a:p>
          <a:p>
            <a:pPr lvl="3"/>
            <a:r>
              <a:rPr lang="en-US" sz="2800" dirty="0"/>
              <a:t>Male vs. female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Recessive Genetic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/>
              <a:t>Sickle Cell disease</a:t>
            </a:r>
            <a:endParaRPr lang="en-US" dirty="0"/>
          </a:p>
          <a:p>
            <a:pPr lvl="1"/>
            <a:r>
              <a:rPr lang="en-US" sz="2700" dirty="0"/>
              <a:t>Prevalent among African Americans</a:t>
            </a:r>
            <a:endParaRPr lang="en-US" sz="2100" dirty="0"/>
          </a:p>
          <a:p>
            <a:pPr lvl="1"/>
            <a:r>
              <a:rPr lang="en-US" sz="2700" dirty="0"/>
              <a:t>Affects hemoglobin chain</a:t>
            </a:r>
            <a:endParaRPr lang="en-US" sz="2100" dirty="0"/>
          </a:p>
          <a:p>
            <a:pPr lvl="2"/>
            <a:r>
              <a:rPr lang="en-US" dirty="0"/>
              <a:t>Carries oxygen</a:t>
            </a:r>
            <a:endParaRPr lang="en-US" sz="1900" dirty="0"/>
          </a:p>
          <a:p>
            <a:pPr lvl="2"/>
            <a:r>
              <a:rPr lang="en-US" dirty="0"/>
              <a:t>Causes cell shape to change</a:t>
            </a:r>
            <a:endParaRPr lang="en-US" sz="1900" dirty="0"/>
          </a:p>
          <a:p>
            <a:pPr lvl="3"/>
            <a:r>
              <a:rPr lang="en-US" sz="2100" dirty="0"/>
              <a:t>Causes damage due to blockage of capillaries</a:t>
            </a:r>
            <a:endParaRPr lang="en-US" sz="1700" dirty="0"/>
          </a:p>
          <a:p>
            <a:pPr lvl="3"/>
            <a:r>
              <a:rPr lang="en-US" dirty="0"/>
              <a:t>Brain, heart, spleen</a:t>
            </a:r>
            <a:endParaRPr lang="en-US" sz="1600" dirty="0"/>
          </a:p>
          <a:p>
            <a:pPr lvl="1"/>
            <a:r>
              <a:rPr lang="en-US" sz="2700" dirty="0"/>
              <a:t>Caused by single point mutation</a:t>
            </a:r>
            <a:endParaRPr lang="en-US" sz="2100" dirty="0"/>
          </a:p>
          <a:p>
            <a:pPr lvl="1"/>
            <a:r>
              <a:rPr lang="en-US" dirty="0"/>
              <a:t>Heterozygous advantage</a:t>
            </a:r>
          </a:p>
        </p:txBody>
      </p:sp>
    </p:spTree>
    <p:extLst>
      <p:ext uri="{BB962C8B-B14F-4D97-AF65-F5344CB8AC3E}">
        <p14:creationId xmlns:p14="http://schemas.microsoft.com/office/powerpoint/2010/main" val="7088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851992" cy="6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/>
              <a:t>Huntington’s Disease</a:t>
            </a:r>
            <a:endParaRPr lang="en-US" dirty="0"/>
          </a:p>
          <a:p>
            <a:pPr lvl="1"/>
            <a:r>
              <a:rPr lang="en-US" sz="2700" dirty="0"/>
              <a:t>Causes loss of muscle control and mental disease</a:t>
            </a:r>
            <a:endParaRPr lang="en-US" sz="2100" dirty="0"/>
          </a:p>
          <a:p>
            <a:pPr lvl="1"/>
            <a:r>
              <a:rPr lang="en-US" sz="2700" dirty="0"/>
              <a:t>Death</a:t>
            </a:r>
            <a:endParaRPr lang="en-US" sz="2100" dirty="0"/>
          </a:p>
          <a:p>
            <a:pPr lvl="1"/>
            <a:r>
              <a:rPr lang="en-US" sz="2700" dirty="0"/>
              <a:t>Symptoms do not occur until in 30’s</a:t>
            </a:r>
            <a:endParaRPr lang="en-US" sz="2100" dirty="0"/>
          </a:p>
          <a:p>
            <a:r>
              <a:rPr lang="en-US" sz="3400" dirty="0" err="1"/>
              <a:t>Achondroplasia</a:t>
            </a:r>
            <a:r>
              <a:rPr lang="en-US" sz="3400" dirty="0"/>
              <a:t> dwarfism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22996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12954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</a:rPr>
              <a:t>Jason Shannon </a:t>
            </a:r>
            <a:r>
              <a:rPr lang="en-US" sz="4800" dirty="0" err="1" smtClean="0">
                <a:solidFill>
                  <a:srgbClr val="92D050"/>
                </a:solidFill>
              </a:rPr>
              <a:t>Acuna</a:t>
            </a:r>
            <a:r>
              <a:rPr lang="en-US" sz="4800" dirty="0" smtClean="0">
                <a:solidFill>
                  <a:srgbClr val="92D050"/>
                </a:solidFill>
              </a:rPr>
              <a:t>  </a:t>
            </a:r>
          </a:p>
          <a:p>
            <a:r>
              <a:rPr lang="en-US" sz="4800" dirty="0" smtClean="0">
                <a:solidFill>
                  <a:srgbClr val="92D050"/>
                </a:solidFill>
              </a:rPr>
              <a:t>AKA </a:t>
            </a:r>
          </a:p>
          <a:p>
            <a:r>
              <a:rPr lang="en-US" sz="4800" dirty="0" smtClean="0">
                <a:solidFill>
                  <a:srgbClr val="92D050"/>
                </a:solidFill>
              </a:rPr>
              <a:t> “WEE MAN”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 Human Sex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Linked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Sex-linked genes</a:t>
            </a:r>
          </a:p>
          <a:p>
            <a:pPr lvl="1"/>
            <a:r>
              <a:rPr lang="en-US" sz="2400" dirty="0"/>
              <a:t>Genes that are located on the X or Y chromosome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47700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09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Comparison of X and Y chromosome in Humans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Linked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Sex-linked genes</a:t>
            </a:r>
          </a:p>
          <a:p>
            <a:pPr lvl="1"/>
            <a:r>
              <a:rPr lang="en-US" sz="2400" dirty="0"/>
              <a:t>Genes that are located on the X or Y chromosome </a:t>
            </a:r>
          </a:p>
          <a:p>
            <a:pPr lvl="2"/>
            <a:r>
              <a:rPr lang="en-US" sz="2400" dirty="0"/>
              <a:t>Y-few genes including hairy ears</a:t>
            </a:r>
          </a:p>
          <a:p>
            <a:pPr lvl="2"/>
            <a:r>
              <a:rPr lang="en-US" sz="2400" dirty="0"/>
              <a:t>X- 100 genes</a:t>
            </a:r>
          </a:p>
          <a:p>
            <a:pPr lvl="1"/>
            <a:r>
              <a:rPr lang="en-US" sz="2400" dirty="0"/>
              <a:t>Problem for males</a:t>
            </a:r>
          </a:p>
          <a:p>
            <a:pPr lvl="2"/>
            <a:r>
              <a:rPr lang="en-US" sz="2400" dirty="0"/>
              <a:t>Only carry one copy of X chromosome and it’s genes</a:t>
            </a:r>
          </a:p>
          <a:p>
            <a:pPr lvl="3"/>
            <a:r>
              <a:rPr lang="en-US" sz="2400" dirty="0" err="1"/>
              <a:t>Hemizygous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Sex-linked disorders</a:t>
            </a:r>
            <a:endParaRPr lang="en-US" dirty="0"/>
          </a:p>
          <a:p>
            <a:pPr lvl="1"/>
            <a:r>
              <a:rPr lang="en-US" sz="2700" b="1" dirty="0"/>
              <a:t>Colorblindness</a:t>
            </a:r>
            <a:endParaRPr lang="en-US" sz="2100" b="1" dirty="0"/>
          </a:p>
          <a:p>
            <a:pPr lvl="2"/>
            <a:r>
              <a:rPr lang="en-US" dirty="0" err="1"/>
              <a:t>Punnet</a:t>
            </a:r>
            <a:r>
              <a:rPr lang="en-US" dirty="0"/>
              <a:t> square ex. 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 descr="bio_ch14_62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500188"/>
            <a:ext cx="5640388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6223000" y="15128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Father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(normal vision)</a:t>
            </a:r>
          </a:p>
        </p:txBody>
      </p:sp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2095500" y="211455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Colorblind</a:t>
            </a:r>
          </a:p>
        </p:txBody>
      </p:sp>
      <p:sp>
        <p:nvSpPr>
          <p:cNvPr id="35845" name="Text Box 1029"/>
          <p:cNvSpPr txBox="1">
            <a:spLocks noChangeArrowheads="1"/>
          </p:cNvSpPr>
          <p:nvPr/>
        </p:nvSpPr>
        <p:spPr bwMode="auto">
          <a:xfrm>
            <a:off x="2997200" y="193198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Normal vision</a:t>
            </a:r>
          </a:p>
        </p:txBody>
      </p:sp>
      <p:sp>
        <p:nvSpPr>
          <p:cNvPr id="35846" name="Text Box 1030"/>
          <p:cNvSpPr txBox="1">
            <a:spLocks noChangeArrowheads="1"/>
          </p:cNvSpPr>
          <p:nvPr/>
        </p:nvSpPr>
        <p:spPr bwMode="auto">
          <a:xfrm>
            <a:off x="2717800" y="37988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Mother (carrier)</a:t>
            </a:r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4737100" y="33670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Daughter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(normal vision)</a:t>
            </a:r>
          </a:p>
        </p:txBody>
      </p:sp>
      <p:sp>
        <p:nvSpPr>
          <p:cNvPr id="35848" name="Text Box 1032"/>
          <p:cNvSpPr txBox="1">
            <a:spLocks noChangeArrowheads="1"/>
          </p:cNvSpPr>
          <p:nvPr/>
        </p:nvSpPr>
        <p:spPr bwMode="auto">
          <a:xfrm>
            <a:off x="6045200" y="33670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Son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(normal vision)</a:t>
            </a:r>
          </a:p>
        </p:txBody>
      </p:sp>
      <p:sp>
        <p:nvSpPr>
          <p:cNvPr id="35849" name="Text Box 1033"/>
          <p:cNvSpPr txBox="1">
            <a:spLocks noChangeArrowheads="1"/>
          </p:cNvSpPr>
          <p:nvPr/>
        </p:nvSpPr>
        <p:spPr bwMode="auto">
          <a:xfrm>
            <a:off x="4851400" y="470058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Daughter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(carrier)</a:t>
            </a:r>
          </a:p>
        </p:txBody>
      </p:sp>
      <p:sp>
        <p:nvSpPr>
          <p:cNvPr id="35850" name="Text Box 1034"/>
          <p:cNvSpPr txBox="1">
            <a:spLocks noChangeArrowheads="1"/>
          </p:cNvSpPr>
          <p:nvPr/>
        </p:nvSpPr>
        <p:spPr bwMode="auto">
          <a:xfrm>
            <a:off x="6121400" y="47005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Son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(colorblind)</a:t>
            </a:r>
          </a:p>
        </p:txBody>
      </p:sp>
      <p:sp>
        <p:nvSpPr>
          <p:cNvPr id="35851" name="Text Box 1035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 14-2</a:t>
            </a:r>
          </a:p>
        </p:txBody>
      </p:sp>
      <p:sp>
        <p:nvSpPr>
          <p:cNvPr id="35852" name="Text Box 1036"/>
          <p:cNvSpPr txBox="1">
            <a:spLocks noChangeArrowheads="1"/>
          </p:cNvSpPr>
          <p:nvPr/>
        </p:nvSpPr>
        <p:spPr bwMode="auto">
          <a:xfrm>
            <a:off x="1701800" y="2287588"/>
            <a:ext cx="8001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Male</a:t>
            </a:r>
          </a:p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Female</a:t>
            </a:r>
          </a:p>
        </p:txBody>
      </p:sp>
      <p:sp>
        <p:nvSpPr>
          <p:cNvPr id="35853" name="Text Box 1037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Arial Black" pitchFamily="34" charset="0"/>
              </a:rPr>
              <a:t>Figure 14-13 Colorblindness</a:t>
            </a:r>
          </a:p>
        </p:txBody>
      </p:sp>
      <p:pic>
        <p:nvPicPr>
          <p:cNvPr id="35858" name="Picture 1042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9" name="Picture 1043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959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4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Linked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400" dirty="0"/>
              <a:t>Sex-linked disorders</a:t>
            </a:r>
            <a:endParaRPr lang="en-US" dirty="0"/>
          </a:p>
          <a:p>
            <a:pPr lvl="1"/>
            <a:r>
              <a:rPr lang="en-US" sz="2700" b="1" dirty="0"/>
              <a:t>Colorblindness</a:t>
            </a:r>
            <a:endParaRPr lang="en-US" sz="2100" b="1" dirty="0"/>
          </a:p>
          <a:p>
            <a:pPr lvl="2"/>
            <a:r>
              <a:rPr lang="en-US" dirty="0" err="1"/>
              <a:t>Punnet</a:t>
            </a:r>
            <a:r>
              <a:rPr lang="en-US" dirty="0"/>
              <a:t> square ex. </a:t>
            </a:r>
            <a:endParaRPr lang="en-US" sz="1900" dirty="0"/>
          </a:p>
          <a:p>
            <a:pPr lvl="1"/>
            <a:r>
              <a:rPr lang="en-US" sz="2700" b="1" dirty="0"/>
              <a:t>Hemophilia</a:t>
            </a:r>
            <a:endParaRPr lang="en-US" sz="2100" b="1" dirty="0"/>
          </a:p>
          <a:p>
            <a:pPr lvl="2"/>
            <a:r>
              <a:rPr lang="en-US" dirty="0"/>
              <a:t>2 genes on X chromosome for blood clotting</a:t>
            </a:r>
            <a:endParaRPr lang="en-US" sz="1900" dirty="0"/>
          </a:p>
          <a:p>
            <a:pPr lvl="2"/>
            <a:r>
              <a:rPr lang="en-US" dirty="0"/>
              <a:t>Can bleed to death</a:t>
            </a:r>
            <a:endParaRPr lang="en-US" sz="1900" dirty="0"/>
          </a:p>
          <a:p>
            <a:pPr lvl="3"/>
            <a:r>
              <a:rPr lang="en-US" sz="2100" dirty="0"/>
              <a:t>Suffer internal bleeding, bruising</a:t>
            </a:r>
            <a:endParaRPr lang="en-US" sz="1700" dirty="0"/>
          </a:p>
          <a:p>
            <a:pPr lvl="3"/>
            <a:r>
              <a:rPr lang="en-US" dirty="0"/>
              <a:t>Treatment</a:t>
            </a:r>
            <a:endParaRPr lang="en-US" sz="1600" dirty="0"/>
          </a:p>
          <a:p>
            <a:pPr lvl="4"/>
            <a:r>
              <a:rPr lang="en-US" sz="2000" dirty="0"/>
              <a:t>Prior to 1980’s</a:t>
            </a:r>
            <a:endParaRPr lang="en-US" sz="1600" dirty="0"/>
          </a:p>
          <a:p>
            <a:pPr lvl="4"/>
            <a:r>
              <a:rPr lang="en-US" sz="2000" dirty="0"/>
              <a:t>Now</a:t>
            </a:r>
            <a:endParaRPr lang="en-US" sz="1600" dirty="0"/>
          </a:p>
          <a:p>
            <a:pPr lvl="1"/>
            <a:r>
              <a:rPr lang="en-US" sz="2700" b="1" dirty="0" err="1"/>
              <a:t>Duchenne</a:t>
            </a:r>
            <a:r>
              <a:rPr lang="en-US" sz="2700" b="1" dirty="0"/>
              <a:t> Muscular Dystrophy</a:t>
            </a:r>
            <a:endParaRPr lang="en-US" sz="2100" b="1" dirty="0"/>
          </a:p>
          <a:p>
            <a:pPr lvl="2"/>
            <a:r>
              <a:rPr lang="en-US" dirty="0"/>
              <a:t>Progressive weakening and loss of skeletal muscle</a:t>
            </a:r>
            <a:endParaRPr lang="en-US" sz="1900" dirty="0"/>
          </a:p>
          <a:p>
            <a:pPr lvl="2"/>
            <a:r>
              <a:rPr lang="en-US" dirty="0"/>
              <a:t>Treatment with gene therapy someday?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X- chromosome inactivation</a:t>
            </a:r>
            <a:endParaRPr lang="en-US" sz="2400" dirty="0"/>
          </a:p>
          <a:p>
            <a:pPr lvl="1"/>
            <a:r>
              <a:rPr lang="en-US" sz="2800" dirty="0"/>
              <a:t>Females do not need both X chromosomes</a:t>
            </a:r>
            <a:endParaRPr lang="en-US" sz="2000" dirty="0"/>
          </a:p>
          <a:p>
            <a:pPr lvl="2"/>
            <a:r>
              <a:rPr lang="en-US" sz="2400" dirty="0"/>
              <a:t>One is switched off</a:t>
            </a:r>
            <a:endParaRPr lang="en-US" sz="1800" dirty="0"/>
          </a:p>
          <a:p>
            <a:pPr lvl="3"/>
            <a:r>
              <a:rPr lang="en-US" dirty="0"/>
              <a:t>Barr body</a:t>
            </a:r>
            <a:endParaRPr lang="en-US" sz="1600" dirty="0"/>
          </a:p>
          <a:p>
            <a:pPr lvl="2"/>
            <a:r>
              <a:rPr lang="en-US" sz="2400" dirty="0"/>
              <a:t>The same X chromosome is </a:t>
            </a:r>
            <a:r>
              <a:rPr lang="en-US" sz="2400" b="1" dirty="0"/>
              <a:t>NOT </a:t>
            </a:r>
            <a:r>
              <a:rPr lang="en-US" sz="2400" dirty="0"/>
              <a:t>turned off in every cell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Chromosomal disorder</a:t>
            </a:r>
            <a:endParaRPr lang="en-US" sz="2400" dirty="0"/>
          </a:p>
          <a:p>
            <a:pPr lvl="1"/>
            <a:r>
              <a:rPr lang="en-US" sz="2800" dirty="0"/>
              <a:t>Caused by </a:t>
            </a:r>
            <a:r>
              <a:rPr lang="en-US" sz="2800" b="1" dirty="0"/>
              <a:t>nondisjunction</a:t>
            </a:r>
            <a:r>
              <a:rPr lang="en-US" sz="2800" dirty="0"/>
              <a:t> during </a:t>
            </a:r>
            <a:r>
              <a:rPr lang="en-US" sz="2800" dirty="0" smtClean="0"/>
              <a:t>meiosis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92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io_ch14_6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4700"/>
            <a:ext cx="765968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23875" y="2087563"/>
            <a:ext cx="1397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Homologous chromosomes fail to separate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968625" y="3178175"/>
            <a:ext cx="1347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Meiosis I: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Nondisjunction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408613" y="3227388"/>
            <a:ext cx="100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Meiosis II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 14-2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Arial Black" pitchFamily="34" charset="0"/>
              </a:rPr>
              <a:t>Nondisjunction</a:t>
            </a:r>
          </a:p>
        </p:txBody>
      </p:sp>
      <p:pic>
        <p:nvPicPr>
          <p:cNvPr id="34829" name="Picture 13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662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Chromosomal disorder</a:t>
            </a:r>
            <a:endParaRPr lang="en-US" sz="2400" dirty="0"/>
          </a:p>
          <a:p>
            <a:pPr lvl="1"/>
            <a:r>
              <a:rPr lang="en-US" sz="2800" dirty="0"/>
              <a:t>Caused by </a:t>
            </a:r>
            <a:r>
              <a:rPr lang="en-US" sz="2800" b="1" dirty="0"/>
              <a:t>nondisjunction</a:t>
            </a:r>
            <a:r>
              <a:rPr lang="en-US" sz="2800" dirty="0"/>
              <a:t> during meiosis</a:t>
            </a:r>
            <a:endParaRPr lang="en-US" sz="2000" dirty="0"/>
          </a:p>
          <a:p>
            <a:pPr lvl="2"/>
            <a:r>
              <a:rPr lang="en-US" sz="2400" dirty="0" err="1" smtClean="0"/>
              <a:t>Monsomy</a:t>
            </a:r>
            <a:r>
              <a:rPr lang="en-US" sz="2400" dirty="0" smtClean="0"/>
              <a:t> = short </a:t>
            </a:r>
            <a:r>
              <a:rPr lang="en-US" sz="2400" dirty="0"/>
              <a:t>one </a:t>
            </a:r>
            <a:r>
              <a:rPr lang="en-US" sz="2400" dirty="0" smtClean="0"/>
              <a:t>chromosome</a:t>
            </a:r>
            <a:endParaRPr lang="en-US" sz="1800" dirty="0"/>
          </a:p>
          <a:p>
            <a:pPr lvl="2"/>
            <a:r>
              <a:rPr lang="en-US" sz="2400" dirty="0" smtClean="0"/>
              <a:t>Trisomy = one </a:t>
            </a:r>
            <a:r>
              <a:rPr lang="en-US" sz="2400" dirty="0"/>
              <a:t>chromosome too many</a:t>
            </a:r>
            <a:endParaRPr lang="en-US" sz="1800" dirty="0"/>
          </a:p>
          <a:p>
            <a:pPr lvl="1"/>
            <a:r>
              <a:rPr lang="en-US" sz="2800" dirty="0" smtClean="0"/>
              <a:t>Down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syndrome</a:t>
            </a:r>
            <a:endParaRPr lang="en-US" sz="2000" dirty="0"/>
          </a:p>
          <a:p>
            <a:pPr lvl="2"/>
            <a:r>
              <a:rPr lang="en-US" sz="2400" dirty="0"/>
              <a:t>Trisomy </a:t>
            </a:r>
            <a:r>
              <a:rPr lang="en-US" sz="2400" dirty="0" smtClean="0"/>
              <a:t>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0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565"/>
            <a:ext cx="8001000" cy="62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Chromosomal disorder</a:t>
            </a:r>
            <a:endParaRPr lang="en-US" sz="2400" dirty="0"/>
          </a:p>
          <a:p>
            <a:pPr lvl="1"/>
            <a:r>
              <a:rPr lang="en-US" sz="2800" dirty="0"/>
              <a:t>Caused by </a:t>
            </a:r>
            <a:r>
              <a:rPr lang="en-US" sz="2800" b="1" dirty="0"/>
              <a:t>nondisjunction</a:t>
            </a:r>
            <a:r>
              <a:rPr lang="en-US" sz="2800" dirty="0"/>
              <a:t> during meiosis</a:t>
            </a:r>
            <a:endParaRPr lang="en-US" sz="2000" dirty="0"/>
          </a:p>
          <a:p>
            <a:pPr lvl="2"/>
            <a:r>
              <a:rPr lang="en-US" sz="2400" dirty="0" err="1" smtClean="0"/>
              <a:t>Monsomy</a:t>
            </a:r>
            <a:r>
              <a:rPr lang="en-US" sz="2400" dirty="0"/>
              <a:t> </a:t>
            </a:r>
            <a:r>
              <a:rPr lang="en-US" sz="2400" dirty="0" smtClean="0"/>
              <a:t>= short </a:t>
            </a:r>
            <a:r>
              <a:rPr lang="en-US" sz="2400" dirty="0"/>
              <a:t>one chromosome</a:t>
            </a:r>
            <a:endParaRPr lang="en-US" sz="1800" dirty="0"/>
          </a:p>
          <a:p>
            <a:pPr lvl="2"/>
            <a:r>
              <a:rPr lang="en-US" sz="2400" dirty="0" smtClean="0"/>
              <a:t>Trisomy = one </a:t>
            </a:r>
            <a:r>
              <a:rPr lang="en-US" sz="2400" dirty="0"/>
              <a:t>chromosome too many</a:t>
            </a:r>
            <a:endParaRPr lang="en-US" sz="1800" dirty="0"/>
          </a:p>
          <a:p>
            <a:pPr lvl="1"/>
            <a:r>
              <a:rPr lang="en-US" sz="2800" dirty="0" smtClean="0"/>
              <a:t>Down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syndrome</a:t>
            </a:r>
            <a:endParaRPr lang="en-US" sz="2000" dirty="0"/>
          </a:p>
          <a:p>
            <a:pPr lvl="2"/>
            <a:r>
              <a:rPr lang="en-US" sz="2400" dirty="0"/>
              <a:t>Trisomy 21</a:t>
            </a:r>
            <a:endParaRPr lang="en-US" sz="1800" dirty="0"/>
          </a:p>
          <a:p>
            <a:pPr lvl="2"/>
            <a:r>
              <a:rPr lang="en-US" sz="2400" dirty="0"/>
              <a:t>1 in </a:t>
            </a:r>
            <a:r>
              <a:rPr lang="en-US" sz="2400" dirty="0" smtClean="0"/>
              <a:t>700 </a:t>
            </a:r>
            <a:r>
              <a:rPr lang="en-US" sz="2400" dirty="0"/>
              <a:t>births </a:t>
            </a:r>
            <a:endParaRPr lang="en-US" sz="1800" dirty="0"/>
          </a:p>
          <a:p>
            <a:pPr lvl="2"/>
            <a:r>
              <a:rPr lang="en-US" sz="2400" dirty="0"/>
              <a:t>Facial characteristics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06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Chromosomal disorder</a:t>
            </a:r>
            <a:endParaRPr lang="en-US" sz="2400" dirty="0"/>
          </a:p>
          <a:p>
            <a:pPr lvl="1"/>
            <a:r>
              <a:rPr lang="en-US" sz="2800" dirty="0"/>
              <a:t>Caused by </a:t>
            </a:r>
            <a:r>
              <a:rPr lang="en-US" sz="2800" b="1" dirty="0"/>
              <a:t>nondisjunction</a:t>
            </a:r>
            <a:r>
              <a:rPr lang="en-US" sz="2800" dirty="0"/>
              <a:t> during meiosis</a:t>
            </a:r>
            <a:endParaRPr lang="en-US" sz="2000" dirty="0"/>
          </a:p>
          <a:p>
            <a:pPr lvl="2"/>
            <a:r>
              <a:rPr lang="en-US" sz="2400" dirty="0" err="1" smtClean="0"/>
              <a:t>Monsomy</a:t>
            </a:r>
            <a:r>
              <a:rPr lang="en-US" sz="2400" dirty="0"/>
              <a:t> </a:t>
            </a:r>
            <a:r>
              <a:rPr lang="en-US" sz="2400" dirty="0" smtClean="0"/>
              <a:t>= short </a:t>
            </a:r>
            <a:r>
              <a:rPr lang="en-US" sz="2400" dirty="0"/>
              <a:t>one chromosome</a:t>
            </a:r>
            <a:endParaRPr lang="en-US" sz="1800" dirty="0"/>
          </a:p>
          <a:p>
            <a:pPr lvl="2"/>
            <a:r>
              <a:rPr lang="en-US" sz="2400" dirty="0" smtClean="0"/>
              <a:t>Trisomy = one </a:t>
            </a:r>
            <a:r>
              <a:rPr lang="en-US" sz="2400" dirty="0"/>
              <a:t>chromosome too many</a:t>
            </a:r>
            <a:endParaRPr lang="en-US" sz="1800" dirty="0"/>
          </a:p>
          <a:p>
            <a:pPr lvl="1"/>
            <a:r>
              <a:rPr lang="en-US" sz="2800" dirty="0" smtClean="0"/>
              <a:t>Down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syndrome</a:t>
            </a:r>
            <a:endParaRPr lang="en-US" sz="2000" dirty="0"/>
          </a:p>
          <a:p>
            <a:pPr lvl="2"/>
            <a:r>
              <a:rPr lang="en-US" sz="2400" dirty="0"/>
              <a:t>Trisomy 21</a:t>
            </a:r>
            <a:endParaRPr lang="en-US" sz="1800" dirty="0"/>
          </a:p>
          <a:p>
            <a:pPr lvl="2"/>
            <a:r>
              <a:rPr lang="en-US" sz="2400" dirty="0"/>
              <a:t>1 in </a:t>
            </a:r>
            <a:r>
              <a:rPr lang="en-US" sz="2400" dirty="0" smtClean="0"/>
              <a:t>700 </a:t>
            </a:r>
            <a:r>
              <a:rPr lang="en-US" sz="2400" dirty="0"/>
              <a:t>births </a:t>
            </a:r>
            <a:endParaRPr lang="en-US" sz="1800" dirty="0"/>
          </a:p>
          <a:p>
            <a:pPr lvl="2"/>
            <a:r>
              <a:rPr lang="en-US" sz="2400" dirty="0"/>
              <a:t>Facial characteristics	</a:t>
            </a:r>
            <a:endParaRPr lang="en-US" sz="1800" dirty="0"/>
          </a:p>
          <a:p>
            <a:pPr lvl="2"/>
            <a:r>
              <a:rPr lang="en-US" dirty="0"/>
              <a:t>Mental retardation</a:t>
            </a:r>
          </a:p>
        </p:txBody>
      </p:sp>
    </p:spTree>
    <p:extLst>
      <p:ext uri="{BB962C8B-B14F-4D97-AF65-F5344CB8AC3E}">
        <p14:creationId xmlns:p14="http://schemas.microsoft.com/office/powerpoint/2010/main" val="5492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Chromosome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/>
              <a:t>Turner’s syndrome</a:t>
            </a:r>
            <a:endParaRPr lang="en-US" dirty="0"/>
          </a:p>
          <a:p>
            <a:pPr lvl="1"/>
            <a:r>
              <a:rPr lang="en-US" sz="2700" dirty="0"/>
              <a:t>X_</a:t>
            </a:r>
            <a:endParaRPr lang="en-US" sz="2100" dirty="0"/>
          </a:p>
          <a:p>
            <a:pPr lvl="1"/>
            <a:r>
              <a:rPr lang="en-US" sz="2700" dirty="0"/>
              <a:t>Female who is sterile</a:t>
            </a:r>
            <a:endParaRPr lang="en-US" sz="2100" dirty="0"/>
          </a:p>
          <a:p>
            <a:r>
              <a:rPr lang="en-US" sz="3400" dirty="0" err="1"/>
              <a:t>Klinefelter’s</a:t>
            </a:r>
            <a:endParaRPr lang="en-US" dirty="0"/>
          </a:p>
          <a:p>
            <a:pPr lvl="1"/>
            <a:r>
              <a:rPr lang="en-US" sz="2700" dirty="0"/>
              <a:t>XXY</a:t>
            </a:r>
            <a:endParaRPr lang="en-US" sz="2100" dirty="0"/>
          </a:p>
          <a:p>
            <a:pPr lvl="1"/>
            <a:r>
              <a:rPr lang="en-US" sz="2700" dirty="0"/>
              <a:t>Male </a:t>
            </a:r>
            <a:endParaRPr lang="en-US" sz="2100" dirty="0"/>
          </a:p>
          <a:p>
            <a:pPr lvl="1"/>
            <a:r>
              <a:rPr lang="en-US" sz="2700" dirty="0"/>
              <a:t>Usually has reproductive problems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 Biotechnology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Human chromosomes</a:t>
            </a:r>
          </a:p>
          <a:p>
            <a:pPr lvl="1"/>
            <a:r>
              <a:rPr lang="en-US" sz="2800" dirty="0"/>
              <a:t>46 total, 23 pairs</a:t>
            </a:r>
          </a:p>
          <a:p>
            <a:pPr lvl="2"/>
            <a:r>
              <a:rPr lang="en-US" sz="2800" dirty="0"/>
              <a:t>22 pairs of autosomes</a:t>
            </a:r>
          </a:p>
          <a:p>
            <a:pPr lvl="2"/>
            <a:r>
              <a:rPr lang="en-US" sz="2800" dirty="0"/>
              <a:t>1 pair of sex chromosomes</a:t>
            </a:r>
          </a:p>
          <a:p>
            <a:pPr lvl="3"/>
            <a:r>
              <a:rPr lang="en-US" sz="2800" dirty="0"/>
              <a:t>Male vs. female</a:t>
            </a:r>
          </a:p>
          <a:p>
            <a:pPr lvl="1"/>
            <a:r>
              <a:rPr lang="en-US" sz="2800" dirty="0"/>
              <a:t>Karyotype</a:t>
            </a:r>
          </a:p>
          <a:p>
            <a:pPr lvl="2"/>
            <a:r>
              <a:rPr lang="en-US" sz="2800" dirty="0"/>
              <a:t>Picture taken of chromosomes while they are condensed</a:t>
            </a:r>
          </a:p>
          <a:p>
            <a:pPr lvl="2"/>
            <a:r>
              <a:rPr lang="en-US" sz="2800" dirty="0"/>
              <a:t>Used to look for genetic problems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DNA Fingerprinting</a:t>
            </a:r>
            <a:endParaRPr lang="en-US" sz="2400" dirty="0"/>
          </a:p>
          <a:p>
            <a:pPr lvl="1"/>
            <a:r>
              <a:rPr lang="en-US" sz="2800" dirty="0"/>
              <a:t>Gel electrophoresis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7974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578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io_ch14_6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897063"/>
            <a:ext cx="6718300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1828800"/>
            <a:ext cx="1905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smtClean="0">
                <a:solidFill>
                  <a:srgbClr val="000000"/>
                </a:solidFill>
              </a:rPr>
              <a:t>Restriction enzyme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73200" y="3433763"/>
            <a:ext cx="2133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smtClean="0">
                <a:solidFill>
                  <a:srgbClr val="000000"/>
                </a:solidFill>
              </a:rPr>
              <a:t>Chromosomes contain large amounts of DNA called repeats that do not code for proteins.  This DNA varies from person to person. Here, one sample has 12 repeats between genes A and B, while the second sample has 9 repeats.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632200" y="3433763"/>
            <a:ext cx="20828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smtClean="0">
                <a:solidFill>
                  <a:srgbClr val="000000"/>
                </a:solidFill>
              </a:rPr>
              <a:t>Restriction enzymes are used to cut the DNA into fragments containing genes and repeats. Note that the repeat fragments from these two samples are of different lengths.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70600" y="3433763"/>
            <a:ext cx="230028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smtClean="0">
                <a:solidFill>
                  <a:srgbClr val="000000"/>
                </a:solidFill>
              </a:rPr>
              <a:t>The DNA fragments are separated according to size using gel electrophoresis.  The fragments containing repeats are then labeled using radioactive probes. This produces a series of bands—the DNA fingerprint.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 14-3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Arial Black" pitchFamily="34" charset="0"/>
              </a:rPr>
              <a:t>Figure 14-18 DNA Fingerprinting</a:t>
            </a:r>
          </a:p>
        </p:txBody>
      </p:sp>
      <p:pic>
        <p:nvPicPr>
          <p:cNvPr id="8209" name="Picture 17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722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0" grpId="0" autoUpdateAnimBg="0"/>
      <p:bldP spid="820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DNA Fingerprinting</a:t>
            </a:r>
            <a:endParaRPr lang="en-US" sz="2400" dirty="0"/>
          </a:p>
          <a:p>
            <a:pPr lvl="1"/>
            <a:r>
              <a:rPr lang="en-US" sz="2800" dirty="0"/>
              <a:t>Gel electrophoresis</a:t>
            </a:r>
            <a:endParaRPr lang="en-US" sz="2000" dirty="0"/>
          </a:p>
          <a:p>
            <a:pPr lvl="0"/>
            <a:r>
              <a:rPr lang="en-US" dirty="0"/>
              <a:t>Gene Therapy</a:t>
            </a:r>
            <a:endParaRPr lang="en-US" sz="2400" dirty="0"/>
          </a:p>
          <a:p>
            <a:pPr lvl="1"/>
            <a:r>
              <a:rPr lang="en-US" sz="2800" dirty="0"/>
              <a:t>Absent or faulty gene is replace by working gene</a:t>
            </a:r>
            <a:endParaRPr lang="en-US" sz="2000" dirty="0"/>
          </a:p>
          <a:p>
            <a:pPr lvl="1"/>
            <a:r>
              <a:rPr lang="en-US" sz="2800" dirty="0"/>
              <a:t>Viral delivery mechanism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io_ch14_6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320925"/>
            <a:ext cx="6754812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92200" y="25828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Normal hemoglobin gene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00400" y="2298700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Bone marrow cell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21000" y="28575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Chromosomes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92200" y="4267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Genetically engineered virus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359400" y="25654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493000" y="40767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Bone marrow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 14-3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Arial Black" pitchFamily="34" charset="0"/>
              </a:rPr>
              <a:t>Figure 14-21 Gene Therapy</a:t>
            </a:r>
          </a:p>
        </p:txBody>
      </p:sp>
      <p:pic>
        <p:nvPicPr>
          <p:cNvPr id="9236" name="Picture 20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close-button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/>
          <a:stretch>
            <a:fillRect/>
          </a:stretch>
        </p:blipFill>
        <p:spPr bwMode="auto">
          <a:xfrm>
            <a:off x="7848600" y="5970588"/>
            <a:ext cx="1209675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62353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DNA Fingerprinting</a:t>
            </a:r>
            <a:endParaRPr lang="en-US" sz="2400" dirty="0"/>
          </a:p>
          <a:p>
            <a:pPr lvl="1"/>
            <a:r>
              <a:rPr lang="en-US" sz="2800" dirty="0"/>
              <a:t>Gel electrophoresis</a:t>
            </a:r>
            <a:endParaRPr lang="en-US" sz="2000" dirty="0"/>
          </a:p>
          <a:p>
            <a:pPr lvl="0"/>
            <a:r>
              <a:rPr lang="en-US" dirty="0"/>
              <a:t>Gene Therapy</a:t>
            </a:r>
            <a:endParaRPr lang="en-US" sz="2400" dirty="0"/>
          </a:p>
          <a:p>
            <a:pPr lvl="1"/>
            <a:r>
              <a:rPr lang="en-US" sz="2800" dirty="0"/>
              <a:t>Absent or faulty gene is replace by working gene</a:t>
            </a:r>
            <a:endParaRPr lang="en-US" sz="2000" dirty="0"/>
          </a:p>
          <a:p>
            <a:pPr lvl="1"/>
            <a:r>
              <a:rPr lang="en-US" sz="2800" dirty="0"/>
              <a:t>Viral delivery mechanism</a:t>
            </a:r>
            <a:endParaRPr lang="en-US" sz="2000" dirty="0"/>
          </a:p>
          <a:p>
            <a:pPr lvl="0"/>
            <a:r>
              <a:rPr lang="en-US" dirty="0"/>
              <a:t>Ethical issues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Tracking traits</a:t>
            </a:r>
          </a:p>
          <a:p>
            <a:pPr lvl="1"/>
            <a:r>
              <a:rPr lang="en-US" sz="3200" dirty="0"/>
              <a:t>Pedigree</a:t>
            </a:r>
          </a:p>
          <a:p>
            <a:pPr lvl="2"/>
            <a:r>
              <a:rPr lang="en-US" sz="3200" dirty="0"/>
              <a:t>Family tree that follows one particular trait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o_ch14_4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916113"/>
            <a:ext cx="52482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A circle represents a female.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21300" y="17526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A square represents a male.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36563" y="2386013"/>
            <a:ext cx="2057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A horizontal line connecting a male and female represents a marriage.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553200" y="2374900"/>
            <a:ext cx="1892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A vertical line and a bracket connect the parents to their children.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14400" y="3162300"/>
            <a:ext cx="153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A half-shaded circle or square indicates that a person is a carrier of the trait.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50900" y="4267200"/>
            <a:ext cx="134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A completely shaded circle or square indicates that a person expresses the trait.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315200" y="3683000"/>
            <a:ext cx="1524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A circle or square that is not shaded indicates that a person neither expresses the trait nor is a carrier of the trait.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 14-1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Arial Black" pitchFamily="34" charset="0"/>
              </a:rPr>
              <a:t>Figure 14-3 A Pedigree</a:t>
            </a:r>
          </a:p>
        </p:txBody>
      </p:sp>
    </p:spTree>
    <p:extLst>
      <p:ext uri="{BB962C8B-B14F-4D97-AF65-F5344CB8AC3E}">
        <p14:creationId xmlns:p14="http://schemas.microsoft.com/office/powerpoint/2010/main" val="17665661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55" grpId="0" autoUpdateAnimBg="0"/>
      <p:bldP spid="2057" grpId="0" autoUpdateAnimBg="0"/>
      <p:bldP spid="2058" grpId="0" autoUpdateAnimBg="0"/>
      <p:bldP spid="2059" grpId="0" autoUpdateAnimBg="0"/>
      <p:bldP spid="206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Tracking traits</a:t>
            </a:r>
          </a:p>
          <a:p>
            <a:pPr lvl="1"/>
            <a:r>
              <a:rPr lang="en-US" sz="3200" dirty="0"/>
              <a:t>Pedigree</a:t>
            </a:r>
          </a:p>
          <a:p>
            <a:pPr lvl="2"/>
            <a:r>
              <a:rPr lang="en-US" sz="3200" dirty="0"/>
              <a:t>Family tree that follows one particular trait</a:t>
            </a:r>
          </a:p>
          <a:p>
            <a:pPr lvl="2"/>
            <a:r>
              <a:rPr lang="en-US" sz="3200" dirty="0"/>
              <a:t>Circle=female, square=male</a:t>
            </a:r>
          </a:p>
          <a:p>
            <a:pPr lvl="2"/>
            <a:r>
              <a:rPr lang="en-US" sz="3200" dirty="0"/>
              <a:t>Shading significance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Human genome</a:t>
            </a:r>
            <a:endParaRPr lang="en-US" sz="2400" dirty="0"/>
          </a:p>
          <a:p>
            <a:pPr lvl="1"/>
            <a:r>
              <a:rPr lang="en-US" sz="2800" dirty="0"/>
              <a:t>Our complete set of genetic information</a:t>
            </a:r>
            <a:endParaRPr lang="en-US" sz="2000" dirty="0"/>
          </a:p>
          <a:p>
            <a:pPr lvl="1"/>
            <a:r>
              <a:rPr lang="en-US" sz="2800" dirty="0"/>
              <a:t>Maps out the genes on each chromosome</a:t>
            </a:r>
            <a:endParaRPr lang="en-US" sz="2000" dirty="0"/>
          </a:p>
          <a:p>
            <a:pPr lvl="1"/>
            <a:r>
              <a:rPr lang="en-US" dirty="0"/>
              <a:t>Established in 2003</a:t>
            </a:r>
          </a:p>
        </p:txBody>
      </p:sp>
    </p:spTree>
    <p:extLst>
      <p:ext uri="{BB962C8B-B14F-4D97-AF65-F5344CB8AC3E}">
        <p14:creationId xmlns:p14="http://schemas.microsoft.com/office/powerpoint/2010/main" val="29053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772400" cy="612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template911">
  <a:themeElements>
    <a:clrScheme name="newtemplate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newtemplate91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template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wtemplate911">
  <a:themeElements>
    <a:clrScheme name="newtemplate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newtemplate91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template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ewtemplate911">
  <a:themeElements>
    <a:clrScheme name="newtemplate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newtemplate91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template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ewtemplate911">
  <a:themeElements>
    <a:clrScheme name="newtemplate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newtemplate91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template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ewtemplate911">
  <a:themeElements>
    <a:clrScheme name="newtemplate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newtemplate91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template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ewtemplate911">
  <a:themeElements>
    <a:clrScheme name="newtemplate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newtemplate91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template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emplate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403</TotalTime>
  <Words>1039</Words>
  <Application>Microsoft Office PowerPoint</Application>
  <PresentationFormat>On-screen Show (4:3)</PresentationFormat>
  <Paragraphs>226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Foundry</vt:lpstr>
      <vt:lpstr>newtemplate911</vt:lpstr>
      <vt:lpstr>1_newtemplate911</vt:lpstr>
      <vt:lpstr>2_newtemplate911</vt:lpstr>
      <vt:lpstr>3_newtemplate911</vt:lpstr>
      <vt:lpstr>4_newtemplate911</vt:lpstr>
      <vt:lpstr>5_newtemplate911</vt:lpstr>
      <vt:lpstr>Chapter 14</vt:lpstr>
      <vt:lpstr>Human Chromosomes</vt:lpstr>
      <vt:lpstr>PowerPoint Presentation</vt:lpstr>
      <vt:lpstr>Human 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Recessive Genetic Disorders</vt:lpstr>
      <vt:lpstr>PowerPoint Presentation</vt:lpstr>
      <vt:lpstr>Recessive Genetic Disorders</vt:lpstr>
      <vt:lpstr>Recessive Genetic Disorders</vt:lpstr>
      <vt:lpstr>PowerPoint Presentation</vt:lpstr>
      <vt:lpstr>PowerPoint Presentation</vt:lpstr>
      <vt:lpstr>Recessive Genetic Disorders</vt:lpstr>
      <vt:lpstr>Recessive Genetic Disorders</vt:lpstr>
      <vt:lpstr>PowerPoint Presentation</vt:lpstr>
      <vt:lpstr>Recessive Genetic Disorders</vt:lpstr>
      <vt:lpstr>PowerPoint Presentation</vt:lpstr>
      <vt:lpstr>Dominant Genetic Disorders</vt:lpstr>
      <vt:lpstr>PowerPoint Presentation</vt:lpstr>
      <vt:lpstr>Chapter 14</vt:lpstr>
      <vt:lpstr>Sex Linked Genes</vt:lpstr>
      <vt:lpstr>PowerPoint Presentation</vt:lpstr>
      <vt:lpstr>Sex Linked Genes</vt:lpstr>
      <vt:lpstr>PowerPoint Presentation</vt:lpstr>
      <vt:lpstr>PowerPoint Presentation</vt:lpstr>
      <vt:lpstr>Sex Linked Disorders</vt:lpstr>
      <vt:lpstr>PowerPoint Presentation</vt:lpstr>
      <vt:lpstr>Human Chromosomal Disorders</vt:lpstr>
      <vt:lpstr>PowerPoint Presentation</vt:lpstr>
      <vt:lpstr>Human Chromosomal Disorders</vt:lpstr>
      <vt:lpstr>PowerPoint Presentation</vt:lpstr>
      <vt:lpstr>Human Chromosomal Disorders</vt:lpstr>
      <vt:lpstr>Human Chromosomal Disorders</vt:lpstr>
      <vt:lpstr>Sex Chromosome Disorders</vt:lpstr>
      <vt:lpstr>Chapter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Willoughby-Eastlake Schools</dc:creator>
  <cp:lastModifiedBy>Willoughby-Eastlake Schools</cp:lastModifiedBy>
  <cp:revision>13</cp:revision>
  <dcterms:created xsi:type="dcterms:W3CDTF">2014-02-04T15:26:50Z</dcterms:created>
  <dcterms:modified xsi:type="dcterms:W3CDTF">2016-02-04T16:42:16Z</dcterms:modified>
</cp:coreProperties>
</file>