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57" r:id="rId8"/>
    <p:sldId id="259" r:id="rId9"/>
    <p:sldId id="321" r:id="rId10"/>
    <p:sldId id="258" r:id="rId11"/>
    <p:sldId id="260" r:id="rId12"/>
    <p:sldId id="261" r:id="rId13"/>
    <p:sldId id="263" r:id="rId14"/>
    <p:sldId id="264" r:id="rId15"/>
    <p:sldId id="265" r:id="rId16"/>
    <p:sldId id="262" r:id="rId17"/>
    <p:sldId id="267" r:id="rId18"/>
    <p:sldId id="266" r:id="rId19"/>
    <p:sldId id="268" r:id="rId20"/>
    <p:sldId id="269" r:id="rId21"/>
    <p:sldId id="273" r:id="rId22"/>
    <p:sldId id="270" r:id="rId23"/>
    <p:sldId id="271" r:id="rId24"/>
    <p:sldId id="274" r:id="rId25"/>
    <p:sldId id="275" r:id="rId26"/>
    <p:sldId id="277" r:id="rId27"/>
    <p:sldId id="276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1" r:id="rId39"/>
    <p:sldId id="320" r:id="rId40"/>
    <p:sldId id="289" r:id="rId41"/>
    <p:sldId id="292" r:id="rId42"/>
    <p:sldId id="295" r:id="rId43"/>
    <p:sldId id="293" r:id="rId44"/>
    <p:sldId id="294" r:id="rId45"/>
    <p:sldId id="296" r:id="rId46"/>
    <p:sldId id="297" r:id="rId47"/>
    <p:sldId id="298" r:id="rId48"/>
    <p:sldId id="299" r:id="rId49"/>
    <p:sldId id="300" r:id="rId50"/>
    <p:sldId id="301" r:id="rId51"/>
    <p:sldId id="303" r:id="rId52"/>
    <p:sldId id="302" r:id="rId53"/>
    <p:sldId id="304" r:id="rId54"/>
    <p:sldId id="305" r:id="rId55"/>
    <p:sldId id="306" r:id="rId56"/>
    <p:sldId id="308" r:id="rId57"/>
    <p:sldId id="309" r:id="rId58"/>
    <p:sldId id="310" r:id="rId59"/>
    <p:sldId id="311" r:id="rId60"/>
    <p:sldId id="312" r:id="rId61"/>
    <p:sldId id="313" r:id="rId62"/>
    <p:sldId id="322" r:id="rId63"/>
    <p:sldId id="316" r:id="rId64"/>
    <p:sldId id="317" r:id="rId65"/>
    <p:sldId id="318" r:id="rId66"/>
    <p:sldId id="319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434-34C5-46AD-9218-A4C86B03472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BC9D-6957-4BC9-9981-855A185E9E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434-34C5-46AD-9218-A4C86B03472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BC9D-6957-4BC9-9981-855A185E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434-34C5-46AD-9218-A4C86B03472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BC9D-6957-4BC9-9981-855A185E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3CD89-AA99-42AE-9544-A0379B77B9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2780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DC25E-34A0-41AA-97E4-F9E0EDAFEC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09908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FF054-96AB-4252-89BD-BE4224C80D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88900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711EE-6222-4745-A88D-4EA749021F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444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6F6A6-7F18-4F1E-B265-86F7FB297A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70431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154B4-AE4F-4D30-89F5-1AA9CC64AE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78249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3729E-523A-4704-B435-48575C89CF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8706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5BA14-70CB-4035-9643-10DB6EA85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372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434-34C5-46AD-9218-A4C86B03472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BC9D-6957-4BC9-9981-855A185E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BB6F9-9FD5-4EA9-844C-98A0509E2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16758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9A430-B640-4800-BB21-3FBBAD0D3B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43649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1775"/>
            <a:ext cx="2114550" cy="5381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1775"/>
            <a:ext cx="6191250" cy="5381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2D17-6AC2-4586-AD43-7DD0093DFD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9296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3CD89-AA99-42AE-9544-A0379B77B9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37954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DC25E-34A0-41AA-97E4-F9E0EDAFEC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200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FF054-96AB-4252-89BD-BE4224C80D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8881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711EE-6222-4745-A88D-4EA749021F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3992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6F6A6-7F18-4F1E-B265-86F7FB297A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56372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154B4-AE4F-4D30-89F5-1AA9CC64AE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5545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3729E-523A-4704-B435-48575C89CF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0005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434-34C5-46AD-9218-A4C86B03472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BC9D-6957-4BC9-9981-855A185E9E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5BA14-70CB-4035-9643-10DB6EA85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49859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BB6F9-9FD5-4EA9-844C-98A0509E2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36652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9A430-B640-4800-BB21-3FBBAD0D3B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42111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1775"/>
            <a:ext cx="2114550" cy="5381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1775"/>
            <a:ext cx="6191250" cy="5381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2D17-6AC2-4586-AD43-7DD0093DFD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11326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3CD89-AA99-42AE-9544-A0379B77B9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68267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DC25E-34A0-41AA-97E4-F9E0EDAFEC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98813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FF054-96AB-4252-89BD-BE4224C80D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59364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711EE-6222-4745-A88D-4EA749021F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40021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6F6A6-7F18-4F1E-B265-86F7FB297A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60529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154B4-AE4F-4D30-89F5-1AA9CC64AE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9635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434-34C5-46AD-9218-A4C86B03472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BC9D-6957-4BC9-9981-855A185E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3729E-523A-4704-B435-48575C89CF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30878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5BA14-70CB-4035-9643-10DB6EA85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8790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BB6F9-9FD5-4EA9-844C-98A0509E2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44377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9A430-B640-4800-BB21-3FBBAD0D3B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54300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1775"/>
            <a:ext cx="2114550" cy="5381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1775"/>
            <a:ext cx="6191250" cy="5381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2D17-6AC2-4586-AD43-7DD0093DFD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18464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863FB-C929-4BF0-8504-007C80170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42637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EF214-8114-425D-B687-E6CE1BC18D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45395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FFA73-6482-4C2C-96A7-E3E373E7A5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05665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95652-7E57-4EDD-8372-D8F98970A4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41870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9ED90-607E-456B-AE53-1C978E0D10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1586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434-34C5-46AD-9218-A4C86B03472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BC9D-6957-4BC9-9981-855A185E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AD81E-9579-4CC8-A466-7C7D80BA44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10378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C8CEE-9D40-4D43-827A-B449C06E28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0320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EBF43-9294-4073-BE19-8D60351283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7901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299C-FEF8-40A6-9130-A3E5BA35E6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34612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C2FDF-C5E6-4CF6-9256-A963630479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07643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1775"/>
            <a:ext cx="2114550" cy="5381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1775"/>
            <a:ext cx="6191250" cy="5381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3888C-BD24-479E-A923-4CADC2FDE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16951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863FB-C929-4BF0-8504-007C80170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6757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EF214-8114-425D-B687-E6CE1BC18D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76767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FFA73-6482-4C2C-96A7-E3E373E7A5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91955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95652-7E57-4EDD-8372-D8F98970A4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9905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434-34C5-46AD-9218-A4C86B03472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BC9D-6957-4BC9-9981-855A185E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9ED90-607E-456B-AE53-1C978E0D10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49679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AD81E-9579-4CC8-A466-7C7D80BA44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89441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C8CEE-9D40-4D43-827A-B449C06E28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92238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EBF43-9294-4073-BE19-8D60351283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1987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299C-FEF8-40A6-9130-A3E5BA35E6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3530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C2FDF-C5E6-4CF6-9256-A963630479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07867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1775"/>
            <a:ext cx="2114550" cy="5381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1775"/>
            <a:ext cx="6191250" cy="5381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3888C-BD24-479E-A923-4CADC2FDE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850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434-34C5-46AD-9218-A4C86B03472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BC9D-6957-4BC9-9981-855A185E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434-34C5-46AD-9218-A4C86B03472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BC9D-6957-4BC9-9981-855A185E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434-34C5-46AD-9218-A4C86B03472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21BC9D-6957-4BC9-9981-855A185E9E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8" Type="http://schemas.openxmlformats.org/officeDocument/2006/relationships/slide" Target="../slides/slide8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1.xml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" Target="../slides/slide25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slide" Target="../slides/slide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slide" Target="../slides/slide8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6" Type="http://schemas.openxmlformats.org/officeDocument/2006/relationships/slide" Target="../slides/slide1.xml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" Target="../slides/slide25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Relationship Id="rId22" Type="http://schemas.openxmlformats.org/officeDocument/2006/relationships/slide" Target="../slides/slide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slide" Target="../slides/slide8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35.xml"/><Relationship Id="rId16" Type="http://schemas.openxmlformats.org/officeDocument/2006/relationships/slide" Target="../slides/slide1.xml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" Target="../slides/slide25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Relationship Id="rId22" Type="http://schemas.openxmlformats.org/officeDocument/2006/relationships/slide" Target="../slides/slide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18" Type="http://schemas.openxmlformats.org/officeDocument/2006/relationships/slide" Target="../slides/slide8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46.xml"/><Relationship Id="rId16" Type="http://schemas.openxmlformats.org/officeDocument/2006/relationships/slide" Target="../slides/slide1.xml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" Target="../slides/slide2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Relationship Id="rId22" Type="http://schemas.openxmlformats.org/officeDocument/2006/relationships/slide" Target="../slides/slide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18" Type="http://schemas.openxmlformats.org/officeDocument/2006/relationships/slide" Target="../slides/slide8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57.xml"/><Relationship Id="rId16" Type="http://schemas.openxmlformats.org/officeDocument/2006/relationships/slide" Target="../slides/slide1.xml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" Target="../slides/slide25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Relationship Id="rId22" Type="http://schemas.openxmlformats.org/officeDocument/2006/relationships/slide" Target="../slides/slide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86000">
              <a:schemeClr val="accent6">
                <a:lumMod val="60000"/>
                <a:lumOff val="4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FD4434-34C5-46AD-9218-A4C86B03472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21BC9D-6957-4BC9-9981-855A185E9EE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charset="0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7FC9429-0F37-4492-AC5F-4181A110982E}" type="slidenum">
              <a:rPr lang="en-US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108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31775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8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1087" name="Picture 15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8" name="Picture 16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9" name="Picture 17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0" name="Picture 18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1" name="Picture 19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2" name="Picture 20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3" name="Picture 21" descr="button_4">
            <a:hlinkClick r:id="rId2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4" name="Picture 22" descr="button_5">
            <a:hlinkClick r:id="rId2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95" name="Text Box 23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6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charset="0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7FC9429-0F37-4492-AC5F-4181A110982E}" type="slidenum">
              <a:rPr lang="en-US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108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31775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8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1087" name="Picture 15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8" name="Picture 16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9" name="Picture 17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0" name="Picture 18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1" name="Picture 19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2" name="Picture 20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3" name="Picture 21" descr="button_4">
            <a:hlinkClick r:id="rId2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4" name="Picture 22" descr="button_5">
            <a:hlinkClick r:id="rId2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95" name="Text Box 23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2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charset="0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7FC9429-0F37-4492-AC5F-4181A110982E}" type="slidenum">
              <a:rPr lang="en-US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108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31775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8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1087" name="Picture 15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8" name="Picture 16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9" name="Picture 17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0" name="Picture 18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1" name="Picture 19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2" name="Picture 20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3" name="Picture 21" descr="button_4">
            <a:hlinkClick r:id="rId2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4" name="Picture 22" descr="button_5">
            <a:hlinkClick r:id="rId2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95" name="Text Box 23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5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charset="0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287FE43-B190-4314-A678-F3F84673F1CC}" type="slidenum">
              <a:rPr lang="en-US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08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31775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8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1087" name="Picture 15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8" name="Picture 16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9" name="Picture 17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0" name="Picture 18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1" name="Picture 19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2" name="Picture 20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3" name="Picture 21" descr="button_4">
            <a:hlinkClick r:id="rId2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4" name="Picture 22" descr="button_5">
            <a:hlinkClick r:id="rId2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95" name="Text Box 23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charset="0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287FE43-B190-4314-A678-F3F84673F1CC}" type="slidenum">
              <a:rPr lang="en-US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08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31775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8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1087" name="Picture 15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8" name="Picture 16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9" name="Picture 17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0" name="Picture 18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1" name="Picture 19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2" name="Picture 20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3" name="Picture 21" descr="button_4">
            <a:hlinkClick r:id="rId2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94" name="Picture 22" descr="button_5">
            <a:hlinkClick r:id="rId2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95" name="Text Box 23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0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youtu.be/oBwtxdI1zv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1:  Is the Genetic Material Protein or DNA?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io_ch12_41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587500"/>
            <a:ext cx="5630862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455738" y="2882900"/>
            <a:ext cx="17065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Bacteriophage with phosphorus-32 in DNA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724275" y="2882900"/>
            <a:ext cx="1520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Phage infects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bacterium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5799138" y="2882900"/>
            <a:ext cx="236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Radioactivity inside bacterium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1455738" y="5016500"/>
            <a:ext cx="17446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Bacteriophage with sulfur-35 in protein coat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724275" y="5016500"/>
            <a:ext cx="1520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Phage infects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bacterium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5799138" y="5016500"/>
            <a:ext cx="236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No radioactivity inside bacterium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Section 12-1</a:t>
            </a:r>
          </a:p>
        </p:txBody>
      </p:sp>
      <p:sp>
        <p:nvSpPr>
          <p:cNvPr id="137233" name="Rectangle 17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6386513" cy="285750"/>
          </a:xfrm>
          <a:noFill/>
          <a:ln/>
        </p:spPr>
        <p:txBody>
          <a:bodyPr/>
          <a:lstStyle/>
          <a:p>
            <a:r>
              <a:rPr lang="en-US"/>
              <a:t>Figure 12–4 Hershey-Chase Experiment</a:t>
            </a:r>
          </a:p>
        </p:txBody>
      </p:sp>
      <p:pic>
        <p:nvPicPr>
          <p:cNvPr id="137234" name="Picture 18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5" name="Picture 19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73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2688"/>
          </a:xfrm>
        </p:spPr>
        <p:txBody>
          <a:bodyPr>
            <a:normAutofit/>
          </a:bodyPr>
          <a:lstStyle/>
          <a:p>
            <a:r>
              <a:rPr lang="en-US" sz="3600" dirty="0"/>
              <a:t>Alfred Hershey and Martha Chase -1952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Used T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b="1" dirty="0"/>
              <a:t>Bacteriophage</a:t>
            </a:r>
            <a:r>
              <a:rPr lang="en-US" sz="2800" dirty="0"/>
              <a:t> and </a:t>
            </a:r>
            <a:r>
              <a:rPr lang="en-US" sz="2800" i="1" u="sng" dirty="0"/>
              <a:t>E. coli</a:t>
            </a:r>
            <a:endParaRPr lang="en-US" sz="2800" u="sng" dirty="0"/>
          </a:p>
          <a:p>
            <a:pPr lvl="1"/>
            <a:r>
              <a:rPr lang="en-US" sz="2800" b="1" dirty="0"/>
              <a:t>Virus</a:t>
            </a:r>
            <a:r>
              <a:rPr lang="en-US" sz="2800" dirty="0"/>
              <a:t> that infects </a:t>
            </a:r>
            <a:r>
              <a:rPr lang="en-US" sz="2800" u="sng" dirty="0"/>
              <a:t>bacteria</a:t>
            </a:r>
          </a:p>
          <a:p>
            <a:pPr lvl="0"/>
            <a:r>
              <a:rPr lang="en-US" sz="2800" dirty="0"/>
              <a:t>Used radioactively labeled parts</a:t>
            </a:r>
          </a:p>
          <a:p>
            <a:pPr lvl="1"/>
            <a:r>
              <a:rPr lang="en-US" sz="2800" dirty="0"/>
              <a:t>Protein was labeled with sulfur</a:t>
            </a:r>
          </a:p>
          <a:p>
            <a:pPr lvl="1"/>
            <a:r>
              <a:rPr lang="en-US" sz="2800" dirty="0"/>
              <a:t>DNA was labeled with phosphorous</a:t>
            </a:r>
          </a:p>
          <a:p>
            <a:pPr lvl="0"/>
            <a:r>
              <a:rPr lang="en-US" sz="2800" dirty="0"/>
              <a:t>Found DNA inside </a:t>
            </a:r>
            <a:r>
              <a:rPr lang="en-US" sz="2800" i="1" dirty="0"/>
              <a:t>E. coli</a:t>
            </a:r>
            <a:endParaRPr lang="en-US" sz="2800" dirty="0"/>
          </a:p>
          <a:p>
            <a:pPr lvl="0"/>
            <a:r>
              <a:rPr lang="en-US" sz="2800" dirty="0"/>
              <a:t>Genetic material had to be DNA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34312"/>
          </a:xfrm>
        </p:spPr>
        <p:txBody>
          <a:bodyPr>
            <a:normAutofit/>
          </a:bodyPr>
          <a:lstStyle/>
          <a:p>
            <a:r>
              <a:rPr lang="en-US" dirty="0"/>
              <a:t>Rosalind Franklin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X- Ray diffraction </a:t>
            </a:r>
          </a:p>
          <a:p>
            <a:pPr lvl="0"/>
            <a:r>
              <a:rPr lang="en-US" dirty="0"/>
              <a:t>Discovered basic structure of DNA was a helix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>Erwin </a:t>
            </a:r>
            <a:r>
              <a:rPr lang="en-US" dirty="0" err="1"/>
              <a:t>Chargraff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err="1"/>
              <a:t>Chargraff’s</a:t>
            </a:r>
            <a:r>
              <a:rPr lang="en-US" sz="2800" dirty="0"/>
              <a:t> base pairing rules</a:t>
            </a:r>
            <a:endParaRPr lang="en-US" sz="2000" dirty="0"/>
          </a:p>
          <a:p>
            <a:pPr lvl="1"/>
            <a:r>
              <a:rPr lang="en-US" dirty="0"/>
              <a:t>Adenine = Thymine</a:t>
            </a:r>
            <a:endParaRPr lang="en-US" sz="1800" dirty="0"/>
          </a:p>
          <a:p>
            <a:pPr lvl="1"/>
            <a:r>
              <a:rPr lang="en-US" dirty="0"/>
              <a:t>Cytosine= Guanine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0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/>
          </a:bodyPr>
          <a:lstStyle/>
          <a:p>
            <a:r>
              <a:rPr lang="en-US" sz="4000" dirty="0"/>
              <a:t>Francis Crick and James Watson-1953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Built three dimensional model of DNA</a:t>
            </a:r>
          </a:p>
          <a:p>
            <a:pPr lvl="0"/>
            <a:r>
              <a:rPr lang="en-US" dirty="0"/>
              <a:t>Sides are alternating sugar and phosphate molecules</a:t>
            </a:r>
          </a:p>
          <a:p>
            <a:pPr lvl="0"/>
            <a:r>
              <a:rPr lang="en-US" dirty="0"/>
              <a:t>Rungs are nitrogen bases held together by hydrogen bonds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Subunits= nucleotides</a:t>
            </a:r>
          </a:p>
          <a:p>
            <a:pPr lvl="1"/>
            <a:r>
              <a:rPr lang="en-US" sz="2800" dirty="0" err="1"/>
              <a:t>Deoxyribose</a:t>
            </a:r>
            <a:r>
              <a:rPr lang="en-US" sz="2800" dirty="0"/>
              <a:t> sugar</a:t>
            </a:r>
          </a:p>
          <a:p>
            <a:pPr lvl="1"/>
            <a:r>
              <a:rPr lang="en-US" sz="2800" dirty="0"/>
              <a:t>Phosphate group which has a negative charge</a:t>
            </a:r>
          </a:p>
          <a:p>
            <a:pPr lvl="1"/>
            <a:r>
              <a:rPr lang="en-US" sz="2800" dirty="0"/>
              <a:t>Nitrogenous bases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bio_ch12_4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074863"/>
            <a:ext cx="5237162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247900" y="1560513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Purines</a:t>
            </a:r>
            <a:endParaRPr lang="en-US" sz="1400" b="0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722813" y="1560513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Pyrimidines</a:t>
            </a:r>
            <a:endParaRPr lang="en-US" sz="1400" b="0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265363" y="206216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0"/>
              <a:t>Adenine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3332163" y="206216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0"/>
              <a:t>Guanine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4570413" y="207645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0"/>
              <a:t>Cytosine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5865813" y="207645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0"/>
              <a:t>Thymine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565400" y="5291138"/>
            <a:ext cx="1524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Phosphate group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5411788" y="5497513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Deoxyribose</a:t>
            </a:r>
          </a:p>
        </p:txBody>
      </p:sp>
      <p:sp>
        <p:nvSpPr>
          <p:cNvPr id="106507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7239000" cy="1328738"/>
          </a:xfrm>
        </p:spPr>
        <p:txBody>
          <a:bodyPr>
            <a:normAutofit/>
          </a:bodyPr>
          <a:lstStyle/>
          <a:p>
            <a:r>
              <a:rPr lang="en-US" dirty="0" smtClean="0"/>
              <a:t>DNA </a:t>
            </a:r>
            <a:r>
              <a:rPr lang="en-US" dirty="0"/>
              <a:t>Nucleotides</a:t>
            </a:r>
          </a:p>
        </p:txBody>
      </p:sp>
    </p:spTree>
    <p:extLst>
      <p:ext uri="{BB962C8B-B14F-4D97-AF65-F5344CB8AC3E}">
        <p14:creationId xmlns:p14="http://schemas.microsoft.com/office/powerpoint/2010/main" val="7540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/>
              <a:t>Subunits= nucleotides</a:t>
            </a:r>
          </a:p>
          <a:p>
            <a:pPr lvl="1"/>
            <a:r>
              <a:rPr lang="en-US" sz="2800" dirty="0" err="1"/>
              <a:t>Deoxyribose</a:t>
            </a:r>
            <a:r>
              <a:rPr lang="en-US" sz="2800" dirty="0"/>
              <a:t> sugar</a:t>
            </a:r>
          </a:p>
          <a:p>
            <a:pPr lvl="1"/>
            <a:r>
              <a:rPr lang="en-US" sz="2800" dirty="0"/>
              <a:t>Phosphate group which has a negative charge</a:t>
            </a:r>
          </a:p>
          <a:p>
            <a:pPr lvl="1"/>
            <a:r>
              <a:rPr lang="en-US" sz="2800" dirty="0"/>
              <a:t>Nitrogenous bases</a:t>
            </a:r>
          </a:p>
          <a:p>
            <a:pPr lvl="2"/>
            <a:r>
              <a:rPr lang="en-US" sz="2800" dirty="0" err="1"/>
              <a:t>Pyrimidines</a:t>
            </a:r>
            <a:endParaRPr lang="en-US" sz="2800" dirty="0"/>
          </a:p>
          <a:p>
            <a:pPr lvl="3"/>
            <a:r>
              <a:rPr lang="en-US" sz="2800" dirty="0"/>
              <a:t>Thymine and cytosine</a:t>
            </a:r>
          </a:p>
          <a:p>
            <a:pPr lvl="2"/>
            <a:r>
              <a:rPr lang="en-US" sz="2800" dirty="0"/>
              <a:t>Purines</a:t>
            </a:r>
          </a:p>
          <a:p>
            <a:pPr lvl="3"/>
            <a:r>
              <a:rPr lang="en-US" sz="2800" dirty="0"/>
              <a:t>Adenine and guanine</a:t>
            </a:r>
          </a:p>
          <a:p>
            <a:pPr lvl="0"/>
            <a:r>
              <a:rPr lang="en-US" sz="2800" dirty="0"/>
              <a:t>Looks like a twisted ladder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bio_ch12_6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41463"/>
            <a:ext cx="6546850" cy="41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6523038" y="218598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/>
              <a:t>Hydrogen bonds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2244725" y="1662113"/>
            <a:ext cx="147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Nucleotide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873125" y="3776663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Sugar-phosphate backbone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6249988" y="4341813"/>
            <a:ext cx="990600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Key</a:t>
            </a:r>
            <a:endParaRPr lang="en-US" sz="1100" b="0"/>
          </a:p>
          <a:p>
            <a:pPr algn="l">
              <a:spcBef>
                <a:spcPct val="50000"/>
              </a:spcBef>
            </a:pPr>
            <a:r>
              <a:rPr lang="en-US" sz="1100" b="0"/>
              <a:t>Adenine (A)</a:t>
            </a:r>
          </a:p>
          <a:p>
            <a:pPr algn="l">
              <a:spcBef>
                <a:spcPct val="50000"/>
              </a:spcBef>
            </a:pPr>
            <a:r>
              <a:rPr lang="en-US" sz="1100" b="0"/>
              <a:t>Thymine (T)</a:t>
            </a:r>
          </a:p>
          <a:p>
            <a:pPr algn="l">
              <a:spcBef>
                <a:spcPct val="50000"/>
              </a:spcBef>
            </a:pPr>
            <a:r>
              <a:rPr lang="en-US" sz="1100" b="0"/>
              <a:t>Cytosine (C)</a:t>
            </a:r>
          </a:p>
          <a:p>
            <a:pPr algn="l">
              <a:spcBef>
                <a:spcPct val="50000"/>
              </a:spcBef>
            </a:pPr>
            <a:r>
              <a:rPr lang="en-US" sz="1100" b="0"/>
              <a:t>Guanine (G)</a:t>
            </a:r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31775"/>
            <a:ext cx="7010400" cy="1139825"/>
          </a:xfrm>
        </p:spPr>
        <p:txBody>
          <a:bodyPr>
            <a:normAutofit/>
          </a:bodyPr>
          <a:lstStyle/>
          <a:p>
            <a:r>
              <a:rPr lang="en-US" dirty="0"/>
              <a:t> Structure of DNA</a:t>
            </a:r>
          </a:p>
        </p:txBody>
      </p:sp>
    </p:spTree>
    <p:extLst>
      <p:ext uri="{BB962C8B-B14F-4D97-AF65-F5344CB8AC3E}">
        <p14:creationId xmlns:p14="http://schemas.microsoft.com/office/powerpoint/2010/main" val="26312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2: Chromosomes and DNA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Frederick Griffith- 1928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en-US" sz="2800" dirty="0"/>
              <a:t>Vaccine for pneumonia</a:t>
            </a:r>
          </a:p>
          <a:p>
            <a:pPr lvl="0"/>
            <a:r>
              <a:rPr lang="en-US" sz="2800" dirty="0"/>
              <a:t>Caused by bacteria</a:t>
            </a:r>
          </a:p>
          <a:p>
            <a:pPr lvl="0"/>
            <a:r>
              <a:rPr lang="en-US" sz="2800" dirty="0"/>
              <a:t>Discovered that two strains exist</a:t>
            </a:r>
          </a:p>
          <a:p>
            <a:pPr lvl="1"/>
            <a:r>
              <a:rPr lang="en-US" sz="2800" dirty="0"/>
              <a:t>S strain</a:t>
            </a:r>
          </a:p>
          <a:p>
            <a:pPr lvl="1"/>
            <a:r>
              <a:rPr lang="en-US" sz="2800" dirty="0"/>
              <a:t>R strain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9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 vs. Eukaryotic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Prokaryotic </a:t>
            </a:r>
            <a:endParaRPr lang="en-US" sz="2800" dirty="0" smtClean="0"/>
          </a:p>
          <a:p>
            <a:pPr lvl="1"/>
            <a:r>
              <a:rPr lang="en-US" dirty="0" smtClean="0"/>
              <a:t>Circular </a:t>
            </a:r>
            <a:r>
              <a:rPr lang="en-US" dirty="0"/>
              <a:t>strands or pieces</a:t>
            </a:r>
            <a:endParaRPr lang="en-US" sz="1600" dirty="0"/>
          </a:p>
          <a:p>
            <a:pPr lvl="1"/>
            <a:r>
              <a:rPr lang="en-US" dirty="0" smtClean="0"/>
              <a:t>Plasmids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351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bio_ch12_6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003425"/>
            <a:ext cx="7940675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250950" y="401478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Chromosome</a:t>
            </a:r>
            <a:endParaRPr lang="en-US" sz="1200" b="0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949325" y="473075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i="1"/>
              <a:t>E.</a:t>
            </a:r>
            <a:r>
              <a:rPr lang="en-US" sz="1400"/>
              <a:t> </a:t>
            </a:r>
            <a:r>
              <a:rPr lang="en-US" sz="1400" i="1"/>
              <a:t>coli </a:t>
            </a:r>
            <a:r>
              <a:rPr lang="en-US" sz="1400"/>
              <a:t>bacterium</a:t>
            </a:r>
            <a:endParaRPr lang="en-US" sz="1400" b="0"/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5732463" y="5014913"/>
            <a:ext cx="2805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Bases on the chromosome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Prokaryotic Chromosome Structure</a:t>
            </a:r>
          </a:p>
        </p:txBody>
      </p:sp>
    </p:spTree>
    <p:extLst>
      <p:ext uri="{BB962C8B-B14F-4D97-AF65-F5344CB8AC3E}">
        <p14:creationId xmlns:p14="http://schemas.microsoft.com/office/powerpoint/2010/main" val="37028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 vs. Eukaryotic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Prokaryotic </a:t>
            </a:r>
            <a:endParaRPr lang="en-US" sz="2800" dirty="0" smtClean="0"/>
          </a:p>
          <a:p>
            <a:pPr lvl="1"/>
            <a:r>
              <a:rPr lang="en-US" dirty="0" smtClean="0"/>
              <a:t>Circular </a:t>
            </a:r>
            <a:r>
              <a:rPr lang="en-US" dirty="0"/>
              <a:t>strands or pieces</a:t>
            </a:r>
            <a:endParaRPr lang="en-US" sz="1600" dirty="0"/>
          </a:p>
          <a:p>
            <a:pPr lvl="1"/>
            <a:r>
              <a:rPr lang="en-US" dirty="0"/>
              <a:t>Plasmids</a:t>
            </a:r>
            <a:endParaRPr lang="en-US" sz="1800" dirty="0"/>
          </a:p>
          <a:p>
            <a:pPr lvl="0"/>
            <a:r>
              <a:rPr lang="en-US" sz="2800" dirty="0"/>
              <a:t>Eukaryotic </a:t>
            </a:r>
            <a:endParaRPr lang="en-US" sz="2000" dirty="0"/>
          </a:p>
          <a:p>
            <a:pPr lvl="1"/>
            <a:r>
              <a:rPr lang="en-US" dirty="0"/>
              <a:t>Located in nucleus</a:t>
            </a:r>
            <a:endParaRPr lang="en-US" sz="1800" dirty="0"/>
          </a:p>
          <a:p>
            <a:pPr lvl="1"/>
            <a:r>
              <a:rPr lang="en-US" dirty="0"/>
              <a:t>Linear strands</a:t>
            </a:r>
            <a:endParaRPr lang="en-US" sz="1800" dirty="0"/>
          </a:p>
          <a:p>
            <a:pPr lvl="1"/>
            <a:r>
              <a:rPr lang="en-US" dirty="0" smtClean="0"/>
              <a:t>1000 X </a:t>
            </a:r>
            <a:r>
              <a:rPr lang="en-US" dirty="0"/>
              <a:t>more complex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1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bio_ch12_6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09775"/>
            <a:ext cx="6343650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838200" y="228600"/>
            <a:ext cx="82057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en-US" sz="2800" b="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Chromosome </a:t>
            </a:r>
            <a:r>
              <a:rPr lang="en-US" sz="2800" b="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Structure </a:t>
            </a:r>
            <a:r>
              <a:rPr lang="en-US" sz="2800" b="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of </a:t>
            </a:r>
            <a:r>
              <a:rPr lang="en-US" sz="2800" b="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Eukaryotes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143000" y="1865313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Chromosome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209800" y="354171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Supercoils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229100" y="30988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Coils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352800" y="1789113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Nucleosome</a:t>
            </a:r>
            <a:endParaRPr lang="en-US" sz="1200" b="0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572000" y="4989513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Histones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7467600" y="2246313"/>
            <a:ext cx="762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DNA</a:t>
            </a:r>
          </a:p>
          <a:p>
            <a:pPr algn="l">
              <a:spcBef>
                <a:spcPct val="50000"/>
              </a:spcBef>
            </a:pPr>
            <a:r>
              <a:rPr lang="en-US" sz="1400" b="0"/>
              <a:t>double</a:t>
            </a:r>
          </a:p>
          <a:p>
            <a:pPr algn="l">
              <a:spcBef>
                <a:spcPct val="50000"/>
              </a:spcBef>
            </a:pPr>
            <a:r>
              <a:rPr lang="en-US" sz="1400" b="0"/>
              <a:t>helix</a:t>
            </a:r>
          </a:p>
        </p:txBody>
      </p:sp>
    </p:spTree>
    <p:extLst>
      <p:ext uri="{BB962C8B-B14F-4D97-AF65-F5344CB8AC3E}">
        <p14:creationId xmlns:p14="http://schemas.microsoft.com/office/powerpoint/2010/main" val="26442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Eukaryotic Chromosomes Elaborated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DNA </a:t>
            </a:r>
            <a:r>
              <a:rPr lang="en-US" sz="2800" dirty="0"/>
              <a:t>is wound around proteins called histones</a:t>
            </a:r>
            <a:endParaRPr lang="en-US" sz="2000" dirty="0"/>
          </a:p>
          <a:p>
            <a:pPr lvl="1"/>
            <a:r>
              <a:rPr lang="en-US" dirty="0"/>
              <a:t>Creates loops called nucleosomes</a:t>
            </a:r>
            <a:endParaRPr lang="en-US" sz="1800" dirty="0"/>
          </a:p>
          <a:p>
            <a:pPr lvl="0"/>
            <a:r>
              <a:rPr lang="en-US" sz="2800" dirty="0"/>
              <a:t>Normally spread out</a:t>
            </a:r>
            <a:endParaRPr lang="en-US" sz="2000" dirty="0"/>
          </a:p>
          <a:p>
            <a:pPr lvl="0"/>
            <a:r>
              <a:rPr lang="en-US" sz="2800" dirty="0"/>
              <a:t>Prior to cell division, DNA begins to condense and coil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1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bio_ch12_6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09775"/>
            <a:ext cx="6343650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838200" y="228600"/>
            <a:ext cx="82057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en-US" sz="2800" b="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Chromosome </a:t>
            </a:r>
            <a:r>
              <a:rPr lang="en-US" sz="2800" b="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Structure </a:t>
            </a:r>
            <a:r>
              <a:rPr lang="en-US" sz="2800" b="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of </a:t>
            </a:r>
            <a:r>
              <a:rPr lang="en-US" sz="2800" b="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Eukaryotes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143000" y="1865313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Chromosome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209800" y="354171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Supercoils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229100" y="30988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Coils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352800" y="1789113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Nucleosome</a:t>
            </a:r>
            <a:endParaRPr lang="en-US" sz="1200" b="0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572000" y="4989513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Histones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7467600" y="2246313"/>
            <a:ext cx="762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DNA</a:t>
            </a:r>
          </a:p>
          <a:p>
            <a:pPr algn="l">
              <a:spcBef>
                <a:spcPct val="50000"/>
              </a:spcBef>
            </a:pPr>
            <a:r>
              <a:rPr lang="en-US" sz="1400" b="0"/>
              <a:t>double</a:t>
            </a:r>
          </a:p>
          <a:p>
            <a:pPr algn="l">
              <a:spcBef>
                <a:spcPct val="50000"/>
              </a:spcBef>
            </a:pPr>
            <a:r>
              <a:rPr lang="en-US" sz="1400" b="0"/>
              <a:t>helix</a:t>
            </a:r>
          </a:p>
        </p:txBody>
      </p:sp>
    </p:spTree>
    <p:extLst>
      <p:ext uri="{BB962C8B-B14F-4D97-AF65-F5344CB8AC3E}">
        <p14:creationId xmlns:p14="http://schemas.microsoft.com/office/powerpoint/2010/main" val="42571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>DNA Replication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Begins at one of many starting points</a:t>
            </a: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Helicase</a:t>
            </a:r>
            <a:r>
              <a:rPr lang="en-US" sz="2800" dirty="0"/>
              <a:t> enzyme breaks hydrogen bonds between nitrogen bases</a:t>
            </a:r>
          </a:p>
          <a:p>
            <a:pPr lvl="1"/>
            <a:r>
              <a:rPr lang="en-US" sz="2800" dirty="0"/>
              <a:t>DNA unzips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96" name="Picture 32" descr="bio_ch12_6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806575"/>
            <a:ext cx="8428037" cy="36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8" name="Rectangle 14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5105400" cy="396875"/>
          </a:xfrm>
        </p:spPr>
        <p:txBody>
          <a:bodyPr/>
          <a:lstStyle/>
          <a:p>
            <a:r>
              <a:rPr lang="en-US"/>
              <a:t>Figure 12–11 DNA Replication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Section 12-2</a:t>
            </a: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4967288" y="3092450"/>
            <a:ext cx="811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Growth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4848225" y="3594100"/>
            <a:ext cx="749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Growth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1073150" y="4470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Replication fork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3387725" y="3340100"/>
            <a:ext cx="11430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</a:rPr>
              <a:t>DNA polymerase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13689" name="Text Box 25"/>
          <p:cNvSpPr txBox="1">
            <a:spLocks noChangeArrowheads="1"/>
          </p:cNvSpPr>
          <p:nvPr/>
        </p:nvSpPr>
        <p:spPr bwMode="auto">
          <a:xfrm>
            <a:off x="4037013" y="1697038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New strand</a:t>
            </a:r>
          </a:p>
        </p:txBody>
      </p:sp>
      <p:sp>
        <p:nvSpPr>
          <p:cNvPr id="113690" name="Text Box 26"/>
          <p:cNvSpPr txBox="1">
            <a:spLocks noChangeArrowheads="1"/>
          </p:cNvSpPr>
          <p:nvPr/>
        </p:nvSpPr>
        <p:spPr bwMode="auto">
          <a:xfrm>
            <a:off x="5184775" y="141128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Original strand</a:t>
            </a:r>
          </a:p>
        </p:txBody>
      </p:sp>
      <p:sp>
        <p:nvSpPr>
          <p:cNvPr id="113691" name="Text Box 27"/>
          <p:cNvSpPr txBox="1">
            <a:spLocks noChangeArrowheads="1"/>
          </p:cNvSpPr>
          <p:nvPr/>
        </p:nvSpPr>
        <p:spPr bwMode="auto">
          <a:xfrm>
            <a:off x="6440488" y="15462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DNA polymerase</a:t>
            </a:r>
          </a:p>
        </p:txBody>
      </p:sp>
      <p:sp>
        <p:nvSpPr>
          <p:cNvPr id="113692" name="Text Box 28"/>
          <p:cNvSpPr txBox="1">
            <a:spLocks noChangeArrowheads="1"/>
          </p:cNvSpPr>
          <p:nvPr/>
        </p:nvSpPr>
        <p:spPr bwMode="auto">
          <a:xfrm>
            <a:off x="7962900" y="44894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Nitrogenous bases</a:t>
            </a:r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6770688" y="44291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Replication fork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6323013" y="537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Original strand</a:t>
            </a:r>
          </a:p>
        </p:txBody>
      </p:sp>
      <p:sp>
        <p:nvSpPr>
          <p:cNvPr id="113695" name="Text Box 31"/>
          <p:cNvSpPr txBox="1">
            <a:spLocks noChangeArrowheads="1"/>
          </p:cNvSpPr>
          <p:nvPr/>
        </p:nvSpPr>
        <p:spPr bwMode="auto">
          <a:xfrm>
            <a:off x="5280025" y="5330825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New strand</a:t>
            </a:r>
          </a:p>
        </p:txBody>
      </p:sp>
    </p:spTree>
    <p:extLst>
      <p:ext uri="{BB962C8B-B14F-4D97-AF65-F5344CB8AC3E}">
        <p14:creationId xmlns:p14="http://schemas.microsoft.com/office/powerpoint/2010/main" val="18311354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>DNA Replication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Begins at one of many starting points</a:t>
            </a: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Helicase</a:t>
            </a:r>
            <a:r>
              <a:rPr lang="en-US" sz="2800" dirty="0"/>
              <a:t> enzyme breaks hydrogen bonds between nitrogen bases</a:t>
            </a:r>
          </a:p>
          <a:p>
            <a:pPr lvl="1"/>
            <a:r>
              <a:rPr lang="en-US" sz="2800" dirty="0"/>
              <a:t>DNA unzips</a:t>
            </a:r>
          </a:p>
          <a:p>
            <a:pPr lvl="1"/>
            <a:r>
              <a:rPr lang="en-US" sz="2800" dirty="0"/>
              <a:t>Creates Replication fork/bubble</a:t>
            </a:r>
          </a:p>
          <a:p>
            <a:pPr lvl="0"/>
            <a:r>
              <a:rPr lang="en-US" sz="2800" dirty="0"/>
              <a:t>Exposed nitrogen bases are paired with complementary bases by </a:t>
            </a:r>
            <a:r>
              <a:rPr lang="en-US" sz="2800" dirty="0">
                <a:solidFill>
                  <a:srgbClr val="FF0000"/>
                </a:solidFill>
              </a:rPr>
              <a:t>DNA polymerase</a:t>
            </a:r>
          </a:p>
          <a:p>
            <a:pPr lvl="1"/>
            <a:r>
              <a:rPr lang="en-US" sz="2800" dirty="0"/>
              <a:t>Anti-parallel </a:t>
            </a:r>
            <a:r>
              <a:rPr lang="en-US" sz="2800" dirty="0" smtClean="0"/>
              <a:t>growth 3’-5’ and 5’-3’</a:t>
            </a:r>
            <a:endParaRPr lang="en-US" sz="2800" dirty="0"/>
          </a:p>
          <a:p>
            <a:pPr lvl="0"/>
            <a:r>
              <a:rPr lang="en-US" sz="2800" dirty="0"/>
              <a:t>Once end point is reached, replication stops</a:t>
            </a:r>
          </a:p>
          <a:p>
            <a:pPr lvl="0"/>
            <a:r>
              <a:rPr lang="en-US" sz="2800" b="1" dirty="0"/>
              <a:t>Semiconservative </a:t>
            </a:r>
            <a:r>
              <a:rPr lang="en-US" sz="2800" dirty="0" smtClean="0"/>
              <a:t>replication- half new, </a:t>
            </a:r>
            <a:r>
              <a:rPr lang="en-US" sz="2800" smtClean="0"/>
              <a:t>half old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96" name="Picture 32" descr="bio_ch12_6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806575"/>
            <a:ext cx="8428037" cy="36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8" name="Rectangle 14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5105400" cy="396875"/>
          </a:xfrm>
        </p:spPr>
        <p:txBody>
          <a:bodyPr/>
          <a:lstStyle/>
          <a:p>
            <a:r>
              <a:rPr lang="en-US"/>
              <a:t>Figure 12–11 DNA Replication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Section 12-2</a:t>
            </a: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4967288" y="3092450"/>
            <a:ext cx="811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Growth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4848225" y="3594100"/>
            <a:ext cx="749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Growth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1073150" y="4470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Replication fork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3387725" y="3340100"/>
            <a:ext cx="11430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</a:rPr>
              <a:t>DNA polymerase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13689" name="Text Box 25"/>
          <p:cNvSpPr txBox="1">
            <a:spLocks noChangeArrowheads="1"/>
          </p:cNvSpPr>
          <p:nvPr/>
        </p:nvSpPr>
        <p:spPr bwMode="auto">
          <a:xfrm>
            <a:off x="4037013" y="1697038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New strand</a:t>
            </a:r>
          </a:p>
        </p:txBody>
      </p:sp>
      <p:sp>
        <p:nvSpPr>
          <p:cNvPr id="113690" name="Text Box 26"/>
          <p:cNvSpPr txBox="1">
            <a:spLocks noChangeArrowheads="1"/>
          </p:cNvSpPr>
          <p:nvPr/>
        </p:nvSpPr>
        <p:spPr bwMode="auto">
          <a:xfrm>
            <a:off x="5184775" y="141128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Original strand</a:t>
            </a:r>
          </a:p>
        </p:txBody>
      </p:sp>
      <p:sp>
        <p:nvSpPr>
          <p:cNvPr id="113691" name="Text Box 27"/>
          <p:cNvSpPr txBox="1">
            <a:spLocks noChangeArrowheads="1"/>
          </p:cNvSpPr>
          <p:nvPr/>
        </p:nvSpPr>
        <p:spPr bwMode="auto">
          <a:xfrm>
            <a:off x="6440488" y="15462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DNA polymerase</a:t>
            </a:r>
          </a:p>
        </p:txBody>
      </p:sp>
      <p:sp>
        <p:nvSpPr>
          <p:cNvPr id="113692" name="Text Box 28"/>
          <p:cNvSpPr txBox="1">
            <a:spLocks noChangeArrowheads="1"/>
          </p:cNvSpPr>
          <p:nvPr/>
        </p:nvSpPr>
        <p:spPr bwMode="auto">
          <a:xfrm>
            <a:off x="7962900" y="44894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Nitrogenous bases</a:t>
            </a:r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6770688" y="44291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Replication fork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6323013" y="537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Original strand</a:t>
            </a:r>
          </a:p>
        </p:txBody>
      </p:sp>
      <p:sp>
        <p:nvSpPr>
          <p:cNvPr id="113695" name="Text Box 31"/>
          <p:cNvSpPr txBox="1">
            <a:spLocks noChangeArrowheads="1"/>
          </p:cNvSpPr>
          <p:nvPr/>
        </p:nvSpPr>
        <p:spPr bwMode="auto">
          <a:xfrm>
            <a:off x="5280025" y="5330825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New strand</a:t>
            </a:r>
          </a:p>
        </p:txBody>
      </p:sp>
    </p:spTree>
    <p:extLst>
      <p:ext uri="{BB962C8B-B14F-4D97-AF65-F5344CB8AC3E}">
        <p14:creationId xmlns:p14="http://schemas.microsoft.com/office/powerpoint/2010/main" val="5448828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bio_ch12_41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295400"/>
            <a:ext cx="59690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622300" y="2590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Disease-causing bacteria (smooth colonies)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2070100" y="2252663"/>
            <a:ext cx="160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Harmless bacteria (rough colonies)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451225" y="2500313"/>
            <a:ext cx="1676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Heat-killed, disease-causing bacteria (smooth colonies)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4914900" y="244633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Control</a:t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200">
                <a:solidFill>
                  <a:srgbClr val="000000"/>
                </a:solidFill>
              </a:rPr>
              <a:t>(no growth)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508750" y="1295400"/>
            <a:ext cx="1541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Heat-killed, disease-causing bacteria (smooth colonies)</a:t>
            </a: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6508750" y="2438400"/>
            <a:ext cx="16002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Harmless bacteria (rough colonies)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1003300" y="54102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Dies of pneumonia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2603500" y="54102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Lives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3594100" y="54102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Lives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4203700" y="5486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Live, disease-causing</a:t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200">
                <a:solidFill>
                  <a:srgbClr val="000000"/>
                </a:solidFill>
              </a:rPr>
              <a:t>bacteria (smooth colonies)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6337300" y="53340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Dies of pneumonia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Section 12-1</a:t>
            </a:r>
          </a:p>
        </p:txBody>
      </p:sp>
      <p:sp>
        <p:nvSpPr>
          <p:cNvPr id="133135" name="Rectangle 15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5200650" cy="285750"/>
          </a:xfrm>
        </p:spPr>
        <p:txBody>
          <a:bodyPr/>
          <a:lstStyle/>
          <a:p>
            <a:r>
              <a:rPr lang="en-US"/>
              <a:t>Figure 12–2 Griffith’s Experiment</a:t>
            </a:r>
          </a:p>
        </p:txBody>
      </p:sp>
      <p:pic>
        <p:nvPicPr>
          <p:cNvPr id="133140" name="Picture 20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1" name="Picture 21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989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3: </a:t>
            </a:r>
            <a:r>
              <a:rPr lang="en-US" smtClean="0"/>
              <a:t>Protein Synthesis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RNA: 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Basic subunit=nucleotide</a:t>
            </a:r>
          </a:p>
          <a:p>
            <a:pPr lvl="1"/>
            <a:r>
              <a:rPr lang="en-US" sz="2800" dirty="0"/>
              <a:t>Ribose sugar</a:t>
            </a:r>
          </a:p>
          <a:p>
            <a:pPr lvl="1"/>
            <a:r>
              <a:rPr lang="en-US" sz="2800" dirty="0"/>
              <a:t>Phosphate group</a:t>
            </a:r>
          </a:p>
          <a:p>
            <a:pPr lvl="1"/>
            <a:r>
              <a:rPr lang="en-US" sz="2800" dirty="0"/>
              <a:t>Nitrogen bases</a:t>
            </a:r>
          </a:p>
          <a:p>
            <a:pPr lvl="2"/>
            <a:r>
              <a:rPr lang="en-US" sz="2800" dirty="0"/>
              <a:t>Adenine, uracil, cytosine and guanine</a:t>
            </a:r>
          </a:p>
          <a:p>
            <a:pPr lvl="0"/>
            <a:r>
              <a:rPr lang="en-US" sz="2800" dirty="0"/>
              <a:t>Single stranded molecule</a:t>
            </a:r>
          </a:p>
          <a:p>
            <a:pPr lvl="0"/>
            <a:r>
              <a:rPr lang="en-US" sz="2800" dirty="0"/>
              <a:t>Three types exist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 Types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Messenger RNA (mRNA)</a:t>
            </a:r>
          </a:p>
          <a:p>
            <a:pPr lvl="1"/>
            <a:r>
              <a:rPr lang="en-US" dirty="0"/>
              <a:t>Contains instructions for making a protein</a:t>
            </a:r>
          </a:p>
          <a:p>
            <a:pPr lvl="1"/>
            <a:r>
              <a:rPr lang="en-US" dirty="0"/>
              <a:t>Message is sent in three letter sequences called codon</a:t>
            </a:r>
          </a:p>
          <a:p>
            <a:pPr lvl="1"/>
            <a:r>
              <a:rPr lang="en-US" dirty="0"/>
              <a:t>Each codon codes for a specific amino acid start or stop.</a:t>
            </a:r>
          </a:p>
          <a:p>
            <a:pPr lvl="1"/>
            <a:r>
              <a:rPr lang="en-US" dirty="0"/>
              <a:t>Codon chart pg. 303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bio_ch12_6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1"/>
            <a:ext cx="7696199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 The Genetic Code</a:t>
            </a:r>
          </a:p>
        </p:txBody>
      </p:sp>
    </p:spTree>
    <p:extLst>
      <p:ext uri="{BB962C8B-B14F-4D97-AF65-F5344CB8AC3E}">
        <p14:creationId xmlns:p14="http://schemas.microsoft.com/office/powerpoint/2010/main" val="14983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5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 Types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Messenger RNA (mRNA)</a:t>
            </a:r>
            <a:endParaRPr lang="en-US" sz="2000" dirty="0"/>
          </a:p>
          <a:p>
            <a:pPr lvl="1"/>
            <a:r>
              <a:rPr lang="en-US" sz="2700" dirty="0"/>
              <a:t>Contains instructions for making a protein</a:t>
            </a:r>
            <a:endParaRPr lang="en-US" dirty="0"/>
          </a:p>
          <a:p>
            <a:pPr lvl="1"/>
            <a:r>
              <a:rPr lang="en-US" sz="2700" dirty="0"/>
              <a:t>Message is sent in three letter sequences called codon</a:t>
            </a:r>
            <a:endParaRPr lang="en-US" dirty="0"/>
          </a:p>
          <a:p>
            <a:pPr lvl="1"/>
            <a:r>
              <a:rPr lang="en-US" sz="2700" dirty="0"/>
              <a:t>Each codon codes for a specific amino acid start or stop.</a:t>
            </a:r>
            <a:endParaRPr lang="en-US" dirty="0"/>
          </a:p>
          <a:p>
            <a:pPr lvl="1"/>
            <a:r>
              <a:rPr lang="en-US" sz="2700" dirty="0"/>
              <a:t>Codon chart pg. 303</a:t>
            </a:r>
            <a:endParaRPr lang="en-US" dirty="0"/>
          </a:p>
          <a:p>
            <a:r>
              <a:rPr lang="en-US" dirty="0"/>
              <a:t>Transfer RNA (</a:t>
            </a:r>
            <a:r>
              <a:rPr lang="en-US" dirty="0" err="1"/>
              <a:t>tRNA</a:t>
            </a:r>
            <a:r>
              <a:rPr lang="en-US" dirty="0"/>
              <a:t>)</a:t>
            </a:r>
            <a:endParaRPr lang="en-US" sz="2000" dirty="0"/>
          </a:p>
          <a:p>
            <a:pPr lvl="1"/>
            <a:r>
              <a:rPr lang="en-US" sz="2700" dirty="0"/>
              <a:t>Approximately 80 nucleotides in length</a:t>
            </a:r>
            <a:endParaRPr lang="en-US" dirty="0"/>
          </a:p>
          <a:p>
            <a:pPr lvl="1"/>
            <a:r>
              <a:rPr lang="en-US" sz="2700" dirty="0"/>
              <a:t>Shape determines function</a:t>
            </a:r>
            <a:endParaRPr lang="en-US" dirty="0"/>
          </a:p>
          <a:p>
            <a:pPr lvl="1"/>
            <a:r>
              <a:rPr lang="en-US" sz="2700" dirty="0"/>
              <a:t>Anticodon complementary to codon in mRNA</a:t>
            </a:r>
            <a:endParaRPr lang="en-US" dirty="0"/>
          </a:p>
          <a:p>
            <a:pPr lvl="2"/>
            <a:r>
              <a:rPr lang="en-US" dirty="0"/>
              <a:t>Creates hydrogen bond</a:t>
            </a:r>
            <a:endParaRPr lang="en-US" sz="1700" dirty="0"/>
          </a:p>
          <a:p>
            <a:pPr lvl="1"/>
            <a:r>
              <a:rPr lang="en-US" sz="2700" dirty="0"/>
              <a:t>Translates from RNA language to amino acid language</a:t>
            </a:r>
            <a:endParaRPr lang="en-US" dirty="0"/>
          </a:p>
          <a:p>
            <a:r>
              <a:rPr lang="en-US" dirty="0"/>
              <a:t>Ribosomal RNA (</a:t>
            </a:r>
            <a:r>
              <a:rPr lang="en-US" dirty="0" err="1"/>
              <a:t>rRNA</a:t>
            </a:r>
            <a:r>
              <a:rPr lang="en-US" dirty="0"/>
              <a:t>)</a:t>
            </a:r>
            <a:endParaRPr lang="en-US" sz="2000" dirty="0"/>
          </a:p>
          <a:p>
            <a:pPr lvl="1"/>
            <a:r>
              <a:rPr lang="en-US" sz="2700" dirty="0"/>
              <a:t>Structural function in ribosomes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Transcription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DNA is found in nucleus</a:t>
            </a:r>
          </a:p>
          <a:p>
            <a:pPr lvl="0"/>
            <a:r>
              <a:rPr lang="en-US" dirty="0"/>
              <a:t>Protein synthesis takes place in cytoplasm at ribosomes</a:t>
            </a:r>
          </a:p>
          <a:p>
            <a:pPr lvl="0"/>
            <a:r>
              <a:rPr lang="en-US" dirty="0"/>
              <a:t>RNA is created from DNA by transcription</a:t>
            </a:r>
          </a:p>
          <a:p>
            <a:pPr lvl="1"/>
            <a:r>
              <a:rPr lang="en-US" sz="2600" dirty="0"/>
              <a:t>Very similar to DNA replication with a few important exceptions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3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2" name="Picture 12" descr="bio_ch12_4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547813"/>
            <a:ext cx="6608763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4011613" y="5013325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RNA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764088" y="4837113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687763" y="4252913"/>
            <a:ext cx="1676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RNA</a:t>
            </a:r>
            <a:br>
              <a:rPr lang="en-US" sz="1400" b="1" smtClean="0">
                <a:solidFill>
                  <a:srgbClr val="000000"/>
                </a:solidFill>
              </a:rPr>
            </a:br>
            <a:r>
              <a:rPr lang="en-US" sz="1400" b="1" smtClean="0">
                <a:solidFill>
                  <a:srgbClr val="000000"/>
                </a:solidFill>
              </a:rPr>
              <a:t>polymerase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12–14 Transcription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12-3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1379538" y="1612900"/>
            <a:ext cx="20129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Adenine (DNA and RNA)</a:t>
            </a: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Cystosine (DNA and RNA)</a:t>
            </a: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Guanine(DNA and RNA)</a:t>
            </a: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Thymine (DNA only)</a:t>
            </a: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Uracil (RNA only)</a:t>
            </a:r>
          </a:p>
        </p:txBody>
      </p:sp>
    </p:spTree>
    <p:extLst>
      <p:ext uri="{BB962C8B-B14F-4D97-AF65-F5344CB8AC3E}">
        <p14:creationId xmlns:p14="http://schemas.microsoft.com/office/powerpoint/2010/main" val="38813125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Transcription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DNA is found in nucleus</a:t>
            </a:r>
          </a:p>
          <a:p>
            <a:pPr lvl="0"/>
            <a:r>
              <a:rPr lang="en-US" dirty="0"/>
              <a:t>Protein synthesis takes place in cytoplasm at ribosomes</a:t>
            </a:r>
          </a:p>
          <a:p>
            <a:pPr lvl="0"/>
            <a:r>
              <a:rPr lang="en-US" dirty="0"/>
              <a:t>RNA is created from DNA by transcription</a:t>
            </a:r>
          </a:p>
          <a:p>
            <a:pPr lvl="1"/>
            <a:r>
              <a:rPr lang="en-US" sz="2600" dirty="0"/>
              <a:t>Very similar to DNA replication with a few important exceptions</a:t>
            </a:r>
          </a:p>
          <a:p>
            <a:pPr lvl="0"/>
            <a:r>
              <a:rPr lang="en-US" dirty="0"/>
              <a:t>Promoter region is where transcription starts</a:t>
            </a:r>
          </a:p>
          <a:p>
            <a:pPr lvl="0"/>
            <a:r>
              <a:rPr lang="en-US" dirty="0"/>
              <a:t>RNA polymerase binds to promoter</a:t>
            </a:r>
          </a:p>
          <a:p>
            <a:pPr lvl="1"/>
            <a:r>
              <a:rPr lang="en-US" sz="2600" dirty="0"/>
              <a:t>Unzips DNA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2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4" y="16764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6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C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8686800" cy="495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173060"/>
      </p:ext>
    </p:extLst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Transcription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DNA is found in nucleus</a:t>
            </a:r>
          </a:p>
          <a:p>
            <a:pPr lvl="0"/>
            <a:r>
              <a:rPr lang="en-US" dirty="0"/>
              <a:t>Protein synthesis takes place in cytoplasm at ribosomes</a:t>
            </a:r>
          </a:p>
          <a:p>
            <a:pPr lvl="0"/>
            <a:r>
              <a:rPr lang="en-US" dirty="0"/>
              <a:t>RNA is created from DNA by transcription</a:t>
            </a:r>
          </a:p>
          <a:p>
            <a:pPr lvl="1"/>
            <a:r>
              <a:rPr lang="en-US" sz="2600" dirty="0"/>
              <a:t>Very similar to DNA replication with a few important exceptions</a:t>
            </a:r>
          </a:p>
          <a:p>
            <a:pPr lvl="0"/>
            <a:r>
              <a:rPr lang="en-US" dirty="0"/>
              <a:t>Promoter region is where transcription starts</a:t>
            </a:r>
          </a:p>
          <a:p>
            <a:pPr lvl="0"/>
            <a:r>
              <a:rPr lang="en-US" dirty="0"/>
              <a:t>RNA polymerase binds to promoter</a:t>
            </a:r>
          </a:p>
          <a:p>
            <a:pPr lvl="1"/>
            <a:r>
              <a:rPr lang="en-US" sz="2600" dirty="0"/>
              <a:t>Unzips DNA </a:t>
            </a:r>
          </a:p>
          <a:p>
            <a:pPr lvl="1"/>
            <a:r>
              <a:rPr lang="en-US" sz="2600" dirty="0"/>
              <a:t>Binds complementary RNA nucleotides to one side of DNA</a:t>
            </a:r>
          </a:p>
          <a:p>
            <a:pPr lvl="2"/>
            <a:r>
              <a:rPr lang="en-US" sz="2600" dirty="0"/>
              <a:t>Coding strand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RNA Processing in </a:t>
            </a:r>
            <a:r>
              <a:rPr lang="en-US" b="1" dirty="0"/>
              <a:t>Eukaryotic cells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mRNA contains segments called introns and exons</a:t>
            </a:r>
          </a:p>
          <a:p>
            <a:pPr lvl="1"/>
            <a:r>
              <a:rPr lang="en-US" sz="3200" b="1" dirty="0"/>
              <a:t>Introns</a:t>
            </a:r>
            <a:r>
              <a:rPr lang="en-US" sz="3200" dirty="0"/>
              <a:t>-garbage segments</a:t>
            </a:r>
          </a:p>
          <a:p>
            <a:pPr lvl="1"/>
            <a:r>
              <a:rPr lang="en-US" sz="3200" b="1" dirty="0"/>
              <a:t>Exons</a:t>
            </a:r>
            <a:r>
              <a:rPr lang="en-US" sz="3200" dirty="0"/>
              <a:t>- coding segments</a:t>
            </a:r>
          </a:p>
          <a:p>
            <a:pPr lvl="0"/>
            <a:r>
              <a:rPr lang="en-US" sz="3200" dirty="0"/>
              <a:t>While in nucleus, introns are cut out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162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534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7620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RNA Processing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RNA Processing in </a:t>
            </a:r>
            <a:r>
              <a:rPr lang="en-US" b="1" dirty="0"/>
              <a:t>Eukaryotic cells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mRNA contains segments called introns and exons</a:t>
            </a:r>
          </a:p>
          <a:p>
            <a:pPr lvl="1"/>
            <a:r>
              <a:rPr lang="en-US" sz="3200" b="1" dirty="0"/>
              <a:t>Introns</a:t>
            </a:r>
            <a:r>
              <a:rPr lang="en-US" sz="3200" dirty="0"/>
              <a:t>-garbage segments</a:t>
            </a:r>
          </a:p>
          <a:p>
            <a:pPr lvl="1"/>
            <a:r>
              <a:rPr lang="en-US" sz="3200" b="1" dirty="0"/>
              <a:t>Exons</a:t>
            </a:r>
            <a:r>
              <a:rPr lang="en-US" sz="3200" dirty="0"/>
              <a:t>- coding segments</a:t>
            </a:r>
          </a:p>
          <a:p>
            <a:pPr lvl="0"/>
            <a:r>
              <a:rPr lang="en-US" sz="3200" dirty="0"/>
              <a:t>While in nucleus, introns are cut out</a:t>
            </a:r>
          </a:p>
          <a:p>
            <a:pPr lvl="1"/>
            <a:r>
              <a:rPr lang="en-US" sz="3200" dirty="0"/>
              <a:t>Exons are spliced together by enzymes</a:t>
            </a:r>
          </a:p>
          <a:p>
            <a:pPr lvl="0"/>
            <a:r>
              <a:rPr lang="en-US" sz="3200" dirty="0"/>
              <a:t>Add cap and tail before mRNA can leave nucleus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69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r>
              <a:rPr lang="en-US" dirty="0"/>
              <a:t>Translation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Assembly of protein according to mRNA instructions</a:t>
            </a:r>
          </a:p>
          <a:p>
            <a:pPr lvl="0"/>
            <a:r>
              <a:rPr lang="en-US" sz="2400" dirty="0"/>
              <a:t>All amino acids are found in cytoplasm</a:t>
            </a:r>
          </a:p>
          <a:p>
            <a:pPr lvl="1"/>
            <a:r>
              <a:rPr lang="en-US" dirty="0" err="1"/>
              <a:t>tRNA</a:t>
            </a:r>
            <a:r>
              <a:rPr lang="en-US" dirty="0"/>
              <a:t> binds to its specific amino acid </a:t>
            </a:r>
          </a:p>
          <a:p>
            <a:pPr lvl="0"/>
            <a:r>
              <a:rPr lang="en-US" sz="2400" dirty="0"/>
              <a:t>Ribosomes are made up of two parts</a:t>
            </a:r>
          </a:p>
          <a:p>
            <a:pPr lvl="1"/>
            <a:r>
              <a:rPr lang="en-US" dirty="0"/>
              <a:t>Bind to mRNA</a:t>
            </a:r>
          </a:p>
          <a:p>
            <a:pPr lvl="1"/>
            <a:r>
              <a:rPr lang="en-US" dirty="0"/>
              <a:t>Start codon</a:t>
            </a:r>
          </a:p>
          <a:p>
            <a:pPr lvl="0"/>
            <a:r>
              <a:rPr lang="en-US" sz="2400" dirty="0"/>
              <a:t>Complementary </a:t>
            </a:r>
            <a:r>
              <a:rPr lang="en-US" sz="2400" dirty="0" err="1"/>
              <a:t>tRNA</a:t>
            </a:r>
            <a:r>
              <a:rPr lang="en-US" sz="2400" dirty="0"/>
              <a:t> binds to mRNA </a:t>
            </a:r>
          </a:p>
          <a:p>
            <a:pPr lvl="1"/>
            <a:r>
              <a:rPr lang="en-US" dirty="0"/>
              <a:t>Charged with amino </a:t>
            </a:r>
            <a:r>
              <a:rPr lang="en-US" dirty="0" smtClean="0"/>
              <a:t>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12–18 Translation</a:t>
            </a: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12-3</a:t>
            </a:r>
          </a:p>
        </p:txBody>
      </p:sp>
      <p:pic>
        <p:nvPicPr>
          <p:cNvPr id="119833" name="Picture 25" descr="sb4139f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755650"/>
            <a:ext cx="7670800" cy="53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90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r>
              <a:rPr lang="en-US" dirty="0"/>
              <a:t>Translation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Assembly of protein according to mRNA instructions</a:t>
            </a:r>
            <a:endParaRPr lang="en-US" sz="2000" dirty="0"/>
          </a:p>
          <a:p>
            <a:pPr lvl="0"/>
            <a:r>
              <a:rPr lang="en-US" sz="2800" dirty="0"/>
              <a:t>All amino acids are found in cytoplasm</a:t>
            </a:r>
            <a:endParaRPr lang="en-US" sz="2000" dirty="0"/>
          </a:p>
          <a:p>
            <a:pPr lvl="1"/>
            <a:r>
              <a:rPr lang="en-US" dirty="0" err="1"/>
              <a:t>tRNA</a:t>
            </a:r>
            <a:r>
              <a:rPr lang="en-US" dirty="0"/>
              <a:t> binds to its specific amino acid </a:t>
            </a:r>
            <a:endParaRPr lang="en-US" sz="1800" dirty="0"/>
          </a:p>
          <a:p>
            <a:pPr lvl="0"/>
            <a:r>
              <a:rPr lang="en-US" sz="2800" dirty="0"/>
              <a:t>Ribosomes are made up of two parts</a:t>
            </a:r>
            <a:endParaRPr lang="en-US" sz="2000" dirty="0"/>
          </a:p>
          <a:p>
            <a:pPr lvl="1"/>
            <a:r>
              <a:rPr lang="en-US" dirty="0"/>
              <a:t>Bind to mRNA</a:t>
            </a:r>
            <a:endParaRPr lang="en-US" sz="1800" dirty="0"/>
          </a:p>
          <a:p>
            <a:pPr lvl="1"/>
            <a:r>
              <a:rPr lang="en-US" dirty="0"/>
              <a:t>Start codon</a:t>
            </a:r>
            <a:endParaRPr lang="en-US" sz="1800" dirty="0"/>
          </a:p>
          <a:p>
            <a:pPr lvl="0"/>
            <a:r>
              <a:rPr lang="en-US" sz="2800" dirty="0"/>
              <a:t>Complementary </a:t>
            </a:r>
            <a:r>
              <a:rPr lang="en-US" sz="2800" dirty="0" err="1"/>
              <a:t>tRNA</a:t>
            </a:r>
            <a:r>
              <a:rPr lang="en-US" sz="2800" dirty="0"/>
              <a:t> binds to mRNA </a:t>
            </a:r>
            <a:endParaRPr lang="en-US" sz="2000" dirty="0"/>
          </a:p>
          <a:p>
            <a:pPr lvl="1"/>
            <a:r>
              <a:rPr lang="en-US" dirty="0"/>
              <a:t>Charged with amino acid</a:t>
            </a:r>
            <a:endParaRPr lang="en-US" sz="1800" dirty="0"/>
          </a:p>
          <a:p>
            <a:pPr lvl="0"/>
            <a:r>
              <a:rPr lang="en-US" sz="2800" dirty="0"/>
              <a:t>Amino acids create a peptide bond</a:t>
            </a:r>
            <a:endParaRPr lang="en-US" sz="2000" dirty="0"/>
          </a:p>
          <a:p>
            <a:pPr lvl="0"/>
            <a:r>
              <a:rPr lang="en-US" sz="2800" dirty="0"/>
              <a:t>Ribosome shifts</a:t>
            </a:r>
            <a:endParaRPr lang="en-US" sz="2000" dirty="0"/>
          </a:p>
          <a:p>
            <a:pPr lvl="0"/>
            <a:r>
              <a:rPr lang="en-US" sz="2800" dirty="0" err="1"/>
              <a:t>tRNA</a:t>
            </a:r>
            <a:r>
              <a:rPr lang="en-US" sz="2800" dirty="0"/>
              <a:t> releases</a:t>
            </a:r>
            <a:endParaRPr lang="en-US" sz="2000" dirty="0"/>
          </a:p>
          <a:p>
            <a:pPr lvl="0"/>
            <a:r>
              <a:rPr lang="en-US" sz="2800" dirty="0"/>
              <a:t>Process repeats until a stop codon is </a:t>
            </a:r>
            <a:r>
              <a:rPr lang="en-US" sz="2800" dirty="0" smtClean="0"/>
              <a:t>reached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896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Figure 12–18 Translation (continued)</a:t>
            </a:r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12-3</a:t>
            </a:r>
          </a:p>
        </p:txBody>
      </p:sp>
      <p:pic>
        <p:nvPicPr>
          <p:cNvPr id="120854" name="Picture 22" descr="sb5705a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233488"/>
            <a:ext cx="81565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077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r>
              <a:rPr lang="en-US" dirty="0"/>
              <a:t>Translation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dirty="0"/>
              <a:t>Assembly of protein according to mRNA instructions</a:t>
            </a:r>
            <a:endParaRPr lang="en-US" sz="2000" dirty="0"/>
          </a:p>
          <a:p>
            <a:pPr lvl="0"/>
            <a:r>
              <a:rPr lang="en-US" sz="2800" dirty="0"/>
              <a:t>All amino acids are found in cytoplasm</a:t>
            </a:r>
            <a:endParaRPr lang="en-US" sz="2000" dirty="0"/>
          </a:p>
          <a:p>
            <a:pPr lvl="1"/>
            <a:r>
              <a:rPr lang="en-US" dirty="0" err="1"/>
              <a:t>tRNA</a:t>
            </a:r>
            <a:r>
              <a:rPr lang="en-US" dirty="0"/>
              <a:t> binds to its specific amino acid </a:t>
            </a:r>
            <a:endParaRPr lang="en-US" sz="1800" dirty="0"/>
          </a:p>
          <a:p>
            <a:pPr lvl="0"/>
            <a:r>
              <a:rPr lang="en-US" sz="2800" dirty="0"/>
              <a:t>Ribosomes are made up of two parts</a:t>
            </a:r>
            <a:endParaRPr lang="en-US" sz="2000" dirty="0"/>
          </a:p>
          <a:p>
            <a:pPr lvl="1"/>
            <a:r>
              <a:rPr lang="en-US" dirty="0"/>
              <a:t>Bind to mRNA</a:t>
            </a:r>
            <a:endParaRPr lang="en-US" sz="1800" dirty="0"/>
          </a:p>
          <a:p>
            <a:pPr lvl="1"/>
            <a:r>
              <a:rPr lang="en-US" dirty="0"/>
              <a:t>Start codon</a:t>
            </a:r>
            <a:endParaRPr lang="en-US" sz="1800" dirty="0"/>
          </a:p>
          <a:p>
            <a:pPr lvl="0"/>
            <a:r>
              <a:rPr lang="en-US" sz="2800" dirty="0"/>
              <a:t>Complementary </a:t>
            </a:r>
            <a:r>
              <a:rPr lang="en-US" sz="2800" dirty="0" err="1"/>
              <a:t>tRNA</a:t>
            </a:r>
            <a:r>
              <a:rPr lang="en-US" sz="2800" dirty="0"/>
              <a:t> binds to mRNA </a:t>
            </a:r>
            <a:endParaRPr lang="en-US" sz="2000" dirty="0"/>
          </a:p>
          <a:p>
            <a:pPr lvl="1"/>
            <a:r>
              <a:rPr lang="en-US" dirty="0"/>
              <a:t>Charged with amino acid</a:t>
            </a:r>
            <a:endParaRPr lang="en-US" sz="1800" dirty="0"/>
          </a:p>
          <a:p>
            <a:pPr lvl="0"/>
            <a:r>
              <a:rPr lang="en-US" sz="2800" dirty="0"/>
              <a:t>Amino acids create a peptide bond</a:t>
            </a:r>
            <a:endParaRPr lang="en-US" sz="2000" dirty="0"/>
          </a:p>
          <a:p>
            <a:pPr lvl="0"/>
            <a:r>
              <a:rPr lang="en-US" sz="2800" dirty="0"/>
              <a:t>Ribosome shifts</a:t>
            </a:r>
            <a:endParaRPr lang="en-US" sz="2000" dirty="0"/>
          </a:p>
          <a:p>
            <a:pPr lvl="0"/>
            <a:r>
              <a:rPr lang="en-US" sz="2800" dirty="0" err="1"/>
              <a:t>tRNA</a:t>
            </a:r>
            <a:r>
              <a:rPr lang="en-US" sz="2800" dirty="0"/>
              <a:t> releases</a:t>
            </a:r>
            <a:endParaRPr lang="en-US" sz="2000" dirty="0"/>
          </a:p>
          <a:p>
            <a:pPr lvl="0"/>
            <a:r>
              <a:rPr lang="en-US" sz="2800" dirty="0"/>
              <a:t>Process repeats until a stop codon is reached</a:t>
            </a:r>
            <a:endParaRPr lang="en-US" sz="2000" dirty="0"/>
          </a:p>
          <a:p>
            <a:r>
              <a:rPr lang="en-US" sz="2800" dirty="0"/>
              <a:t>Result is a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4:  Mutations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Frederick Griffith- 1928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en-US" sz="2800" dirty="0"/>
              <a:t>Vaccine for pneumonia</a:t>
            </a:r>
          </a:p>
          <a:p>
            <a:pPr lvl="0"/>
            <a:r>
              <a:rPr lang="en-US" sz="2800" dirty="0"/>
              <a:t>Caused by bacteria</a:t>
            </a:r>
          </a:p>
          <a:p>
            <a:pPr lvl="0"/>
            <a:r>
              <a:rPr lang="en-US" sz="2800" dirty="0"/>
              <a:t>Discovered that two strains exist</a:t>
            </a:r>
          </a:p>
          <a:p>
            <a:pPr lvl="1"/>
            <a:r>
              <a:rPr lang="en-US" sz="2800" dirty="0"/>
              <a:t>S strain</a:t>
            </a:r>
          </a:p>
          <a:p>
            <a:pPr lvl="1"/>
            <a:r>
              <a:rPr lang="en-US" sz="2800" dirty="0"/>
              <a:t>R strain</a:t>
            </a:r>
          </a:p>
          <a:p>
            <a:pPr lvl="0"/>
            <a:r>
              <a:rPr lang="en-US" sz="2800" b="1" dirty="0"/>
              <a:t>Transformation</a:t>
            </a:r>
            <a:r>
              <a:rPr lang="en-US" sz="2800" dirty="0"/>
              <a:t> took place when R mixed with heat killed S strain</a:t>
            </a:r>
          </a:p>
          <a:p>
            <a:pPr lvl="1"/>
            <a:r>
              <a:rPr lang="en-US" sz="2800" dirty="0"/>
              <a:t>Passing of genetic material from one organism to another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Random changes in the genetic material</a:t>
            </a:r>
          </a:p>
          <a:p>
            <a:pPr lvl="0"/>
            <a:r>
              <a:rPr lang="en-US" sz="2400" dirty="0"/>
              <a:t>Types of </a:t>
            </a:r>
            <a:r>
              <a:rPr lang="en-US" sz="2400" dirty="0" smtClean="0"/>
              <a:t>mutations-Gene mutations and chromosomal mutations</a:t>
            </a:r>
            <a:endParaRPr lang="en-US" sz="2400" dirty="0"/>
          </a:p>
          <a:p>
            <a:pPr lvl="1"/>
            <a:r>
              <a:rPr lang="en-US" b="1" dirty="0"/>
              <a:t>Gene mutations</a:t>
            </a:r>
          </a:p>
          <a:p>
            <a:pPr lvl="2"/>
            <a:r>
              <a:rPr lang="en-US" sz="2400" dirty="0"/>
              <a:t>Point mutations-changes in one nucleotide</a:t>
            </a:r>
          </a:p>
          <a:p>
            <a:pPr lvl="3"/>
            <a:r>
              <a:rPr lang="en-US" sz="2400" dirty="0"/>
              <a:t>Substitution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Random changes in the genetic material</a:t>
            </a:r>
          </a:p>
          <a:p>
            <a:r>
              <a:rPr lang="en-US" sz="2400" dirty="0"/>
              <a:t>Types of </a:t>
            </a:r>
            <a:r>
              <a:rPr lang="en-US" sz="2400" dirty="0" smtClean="0"/>
              <a:t>mutations-Gene </a:t>
            </a:r>
            <a:r>
              <a:rPr lang="en-US" sz="2400" dirty="0"/>
              <a:t>mutations and chromosomal </a:t>
            </a:r>
            <a:r>
              <a:rPr lang="en-US" sz="2400" dirty="0" smtClean="0"/>
              <a:t>mutations</a:t>
            </a:r>
            <a:endParaRPr lang="en-US" sz="2400" dirty="0"/>
          </a:p>
          <a:p>
            <a:pPr lvl="1"/>
            <a:r>
              <a:rPr lang="en-US" b="1" dirty="0"/>
              <a:t>Gene mutations</a:t>
            </a:r>
          </a:p>
          <a:p>
            <a:pPr lvl="2"/>
            <a:r>
              <a:rPr lang="en-US" sz="2400" dirty="0"/>
              <a:t>Point mutations-changes in one </a:t>
            </a:r>
            <a:r>
              <a:rPr lang="en-US" sz="2400" dirty="0" smtClean="0"/>
              <a:t>nucleotide</a:t>
            </a:r>
          </a:p>
          <a:p>
            <a:pPr lvl="3"/>
            <a:r>
              <a:rPr lang="en-US" sz="2400" dirty="0" smtClean="0"/>
              <a:t>Substitution</a:t>
            </a:r>
            <a:endParaRPr lang="en-US" sz="2300" dirty="0" smtClean="0"/>
          </a:p>
          <a:p>
            <a:pPr lvl="2"/>
            <a:r>
              <a:rPr lang="en-US" sz="2400" dirty="0" err="1"/>
              <a:t>Frameshift</a:t>
            </a:r>
            <a:r>
              <a:rPr lang="en-US" sz="2400" dirty="0"/>
              <a:t> </a:t>
            </a:r>
            <a:r>
              <a:rPr lang="en-US" sz="2400" dirty="0" smtClean="0"/>
              <a:t>mutation</a:t>
            </a:r>
            <a:endParaRPr lang="en-US" sz="2400" dirty="0"/>
          </a:p>
          <a:p>
            <a:pPr lvl="4"/>
            <a:r>
              <a:rPr lang="en-US" sz="2400" dirty="0" smtClean="0"/>
              <a:t>Insertion </a:t>
            </a:r>
            <a:endParaRPr lang="en-US" sz="2400" dirty="0"/>
          </a:p>
          <a:p>
            <a:pPr lvl="4"/>
            <a:r>
              <a:rPr lang="en-US" sz="2400" dirty="0"/>
              <a:t>Deletion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bio_ch12_6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963738"/>
            <a:ext cx="8312150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739900" y="3260725"/>
            <a:ext cx="1219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300"/>
              <a:t>Substitution</a:t>
            </a:r>
            <a:endParaRPr lang="en-US" sz="1300" b="0"/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360863" y="3257550"/>
            <a:ext cx="1219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300"/>
              <a:t>Insertion</a:t>
            </a:r>
            <a:endParaRPr lang="en-US" sz="1300" b="0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6399213" y="3095625"/>
            <a:ext cx="1219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300"/>
              <a:t>Deletion</a:t>
            </a:r>
            <a:endParaRPr lang="en-US" sz="1300" b="0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title"/>
          </p:nvPr>
        </p:nvSpPr>
        <p:spPr>
          <a:xfrm>
            <a:off x="415925" y="228600"/>
            <a:ext cx="8628063" cy="152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Gene Mutations: Substitution, Insertion, </a:t>
            </a:r>
            <a:r>
              <a:rPr lang="en-US" dirty="0" smtClean="0"/>
              <a:t>and </a:t>
            </a:r>
            <a:r>
              <a:rPr lang="en-US" dirty="0"/>
              <a:t>Deletion</a:t>
            </a:r>
          </a:p>
        </p:txBody>
      </p:sp>
    </p:spTree>
    <p:extLst>
      <p:ext uri="{BB962C8B-B14F-4D97-AF65-F5344CB8AC3E}">
        <p14:creationId xmlns:p14="http://schemas.microsoft.com/office/powerpoint/2010/main" val="324287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b="1" dirty="0"/>
              <a:t>Chromosome mutations- </a:t>
            </a:r>
            <a:r>
              <a:rPr lang="en-US" sz="2800" dirty="0"/>
              <a:t>change in number or structure of the chromosomes</a:t>
            </a:r>
          </a:p>
          <a:p>
            <a:pPr lvl="2"/>
            <a:r>
              <a:rPr lang="en-US" sz="2800" dirty="0"/>
              <a:t>Deletion</a:t>
            </a:r>
          </a:p>
          <a:p>
            <a:pPr lvl="2"/>
            <a:r>
              <a:rPr lang="en-US" sz="2800" dirty="0"/>
              <a:t>Duplication</a:t>
            </a:r>
          </a:p>
          <a:p>
            <a:pPr lvl="2"/>
            <a:r>
              <a:rPr lang="en-US" sz="2800" dirty="0"/>
              <a:t>Inversion</a:t>
            </a:r>
          </a:p>
          <a:p>
            <a:pPr lvl="2"/>
            <a:r>
              <a:rPr lang="en-US" sz="2800" dirty="0"/>
              <a:t>Translocation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bio_ch12_6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692275"/>
            <a:ext cx="61150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6026150" y="2041525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Deletion</a:t>
            </a:r>
            <a:endParaRPr lang="en-US" sz="1400" b="0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6026150" y="3006725"/>
            <a:ext cx="1196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Duplication</a:t>
            </a:r>
            <a:endParaRPr lang="en-US" sz="1400" b="0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6026150" y="3967163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Inversion</a:t>
            </a:r>
            <a:endParaRPr lang="en-US" sz="1400" b="0"/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6026150" y="5314950"/>
            <a:ext cx="1365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Translocation</a:t>
            </a:r>
            <a:endParaRPr lang="en-US" sz="1400" b="0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231775"/>
            <a:ext cx="8005763" cy="1216025"/>
          </a:xfrm>
        </p:spPr>
        <p:txBody>
          <a:bodyPr>
            <a:normAutofit/>
          </a:bodyPr>
          <a:lstStyle/>
          <a:p>
            <a:r>
              <a:rPr lang="en-US" dirty="0"/>
              <a:t> Chromosomal Mutations</a:t>
            </a:r>
          </a:p>
        </p:txBody>
      </p:sp>
    </p:spTree>
    <p:extLst>
      <p:ext uri="{BB962C8B-B14F-4D97-AF65-F5344CB8AC3E}">
        <p14:creationId xmlns:p14="http://schemas.microsoft.com/office/powerpoint/2010/main" val="28886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utoUpdateAnimBg="0"/>
      <p:bldP spid="125956" grpId="0" autoUpdateAnimBg="0"/>
      <p:bldP spid="125957" grpId="0" autoUpdateAnimBg="0"/>
      <p:bldP spid="125958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Neutral</a:t>
            </a:r>
            <a:endParaRPr lang="en-US" sz="1800" dirty="0"/>
          </a:p>
          <a:p>
            <a:pPr lvl="1"/>
            <a:r>
              <a:rPr lang="en-US" dirty="0"/>
              <a:t>Harmful-ex. Sickle cell disease</a:t>
            </a:r>
            <a:endParaRPr lang="en-US" sz="1800" dirty="0"/>
          </a:p>
          <a:p>
            <a:pPr lvl="1"/>
            <a:r>
              <a:rPr lang="en-US" dirty="0"/>
              <a:t>Beneficial-creates variety upon which natural selection acts</a:t>
            </a:r>
            <a:endParaRPr lang="en-US" sz="1800" dirty="0"/>
          </a:p>
          <a:p>
            <a:pPr lvl="1"/>
            <a:r>
              <a:rPr lang="en-US" dirty="0"/>
              <a:t>Does it matter if it is in a body or sex cell?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5: Gene Regulation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Gene regulation?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a fraction of your genes are being expressed at any given time.</a:t>
            </a:r>
          </a:p>
          <a:p>
            <a:r>
              <a:rPr lang="en-US" dirty="0" smtClean="0"/>
              <a:t>How does an organism know whether to turn a gene on or off?</a:t>
            </a:r>
          </a:p>
          <a:p>
            <a:r>
              <a:rPr lang="en-US" dirty="0" smtClean="0"/>
              <a:t>Regulatory sites, </a:t>
            </a:r>
            <a:r>
              <a:rPr lang="en-US" dirty="0" err="1" smtClean="0"/>
              <a:t>promotors</a:t>
            </a:r>
            <a:r>
              <a:rPr lang="en-US" dirty="0" smtClean="0"/>
              <a:t> and transcription regulation</a:t>
            </a:r>
          </a:p>
          <a:p>
            <a:r>
              <a:rPr lang="en-US" dirty="0" smtClean="0"/>
              <a:t>Operon-a group of genes that </a:t>
            </a:r>
            <a:r>
              <a:rPr lang="en-US" smtClean="0"/>
              <a:t>operate together</a:t>
            </a:r>
            <a:endParaRPr lang="en-US" dirty="0" smtClean="0"/>
          </a:p>
          <a:p>
            <a:r>
              <a:rPr lang="en-US" dirty="0" smtClean="0"/>
              <a:t>Gene regulation example- </a:t>
            </a:r>
            <a:r>
              <a:rPr lang="en-US" dirty="0" err="1" smtClean="0"/>
              <a:t>E.coli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genes called the lac operon must be expressed in order for </a:t>
            </a:r>
            <a:r>
              <a:rPr lang="en-US" dirty="0" err="1" smtClean="0"/>
              <a:t>E.coli</a:t>
            </a:r>
            <a:r>
              <a:rPr lang="en-US" dirty="0" smtClean="0"/>
              <a:t> to use lactose as a food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324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Prokaryotic Gene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Found </a:t>
            </a:r>
            <a:r>
              <a:rPr lang="en-US" sz="2000" dirty="0"/>
              <a:t>that bacteria only produce the enzymes needed to breakdown lactose when it is present</a:t>
            </a:r>
          </a:p>
          <a:p>
            <a:pPr lvl="0"/>
            <a:r>
              <a:rPr lang="en-US" sz="2000" dirty="0"/>
              <a:t>Controlled by an </a:t>
            </a:r>
            <a:r>
              <a:rPr lang="en-US" sz="2000" u="sng" dirty="0">
                <a:solidFill>
                  <a:srgbClr val="FF0000"/>
                </a:solidFill>
              </a:rPr>
              <a:t>operon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Series of genes that are all related to one function</a:t>
            </a:r>
          </a:p>
          <a:p>
            <a:pPr lvl="1"/>
            <a:r>
              <a:rPr lang="en-US" sz="2000" dirty="0"/>
              <a:t>Composed of :</a:t>
            </a:r>
          </a:p>
          <a:p>
            <a:pPr lvl="2"/>
            <a:r>
              <a:rPr lang="en-US" sz="2000" b="1" dirty="0"/>
              <a:t>Structural genes</a:t>
            </a:r>
          </a:p>
          <a:p>
            <a:pPr lvl="3"/>
            <a:r>
              <a:rPr lang="en-US" dirty="0"/>
              <a:t>Code for polypeptides</a:t>
            </a:r>
          </a:p>
          <a:p>
            <a:pPr lvl="2"/>
            <a:r>
              <a:rPr lang="en-US" sz="2000" b="1" dirty="0"/>
              <a:t>Operator</a:t>
            </a:r>
            <a:r>
              <a:rPr lang="en-US" sz="2000" dirty="0"/>
              <a:t> </a:t>
            </a:r>
          </a:p>
          <a:p>
            <a:pPr lvl="3"/>
            <a:r>
              <a:rPr lang="en-US" dirty="0"/>
              <a:t>On/off switch</a:t>
            </a:r>
          </a:p>
          <a:p>
            <a:pPr lvl="3"/>
            <a:r>
              <a:rPr lang="en-US" dirty="0"/>
              <a:t>When repressor protein is bound “off”</a:t>
            </a:r>
          </a:p>
          <a:p>
            <a:pPr lvl="2"/>
            <a:r>
              <a:rPr lang="en-US" sz="2000" b="1" dirty="0"/>
              <a:t>Regulator gene</a:t>
            </a:r>
          </a:p>
          <a:p>
            <a:pPr lvl="3"/>
            <a:r>
              <a:rPr lang="en-US" dirty="0"/>
              <a:t>Produces repressor protein</a:t>
            </a:r>
          </a:p>
          <a:p>
            <a:pPr lvl="2"/>
            <a:r>
              <a:rPr lang="en-US" sz="2000" b="1" dirty="0"/>
              <a:t>Promoter site</a:t>
            </a:r>
          </a:p>
          <a:p>
            <a:pPr lvl="3"/>
            <a:r>
              <a:rPr lang="en-US" dirty="0"/>
              <a:t>Site where RNA polymerase </a:t>
            </a:r>
            <a:r>
              <a:rPr lang="en-US" dirty="0" smtClean="0"/>
              <a:t>binds</a:t>
            </a:r>
          </a:p>
          <a:p>
            <a:pPr marL="548640" lvl="2" indent="-274320">
              <a:buSzPct val="95000"/>
            </a:pPr>
            <a:r>
              <a:rPr lang="en-US" dirty="0"/>
              <a:t>Example of what happens when lactose present</a:t>
            </a:r>
            <a:endParaRPr lang="en-US" sz="1500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686799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Lac Operon Model-</a:t>
            </a:r>
            <a:r>
              <a:rPr lang="en-US" sz="4000" dirty="0" smtClean="0">
                <a:solidFill>
                  <a:srgbClr val="00B0F0"/>
                </a:solidFill>
                <a:hlinkClick r:id="rId2"/>
              </a:rPr>
              <a:t>Video</a:t>
            </a:r>
            <a:endParaRPr lang="en-US" sz="4000" dirty="0" smtClean="0">
              <a:solidFill>
                <a:srgbClr val="00B0F0"/>
              </a:solidFill>
            </a:endParaRPr>
          </a:p>
          <a:p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/>
              <a:t>Oswald Avery - 1944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Created extract from heat killed bacteria</a:t>
            </a:r>
          </a:p>
          <a:p>
            <a:pPr lvl="0"/>
            <a:r>
              <a:rPr lang="en-US" dirty="0"/>
              <a:t>Destroyed different parts of extract using enzymes</a:t>
            </a:r>
          </a:p>
          <a:p>
            <a:pPr lvl="0"/>
            <a:r>
              <a:rPr lang="en-US" dirty="0"/>
              <a:t>Proved that DNA had to be the transformation agent in Griffith’s experiment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Gene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Thought it would be similar to prokaryotes</a:t>
            </a:r>
          </a:p>
          <a:p>
            <a:pPr lvl="0"/>
            <a:r>
              <a:rPr lang="en-US" sz="2400" dirty="0"/>
              <a:t>NOT!!!!!!!</a:t>
            </a:r>
          </a:p>
          <a:p>
            <a:pPr lvl="0"/>
            <a:r>
              <a:rPr lang="en-US" sz="2400" dirty="0"/>
              <a:t>Not well understood</a:t>
            </a:r>
          </a:p>
          <a:p>
            <a:pPr lvl="0"/>
            <a:r>
              <a:rPr lang="en-US" sz="2400" dirty="0"/>
              <a:t>TATA box acts as promoter</a:t>
            </a:r>
          </a:p>
          <a:p>
            <a:pPr lvl="0"/>
            <a:r>
              <a:rPr lang="en-US" sz="2400" dirty="0"/>
              <a:t>Enhancer sequences</a:t>
            </a:r>
          </a:p>
          <a:p>
            <a:pPr lvl="1"/>
            <a:r>
              <a:rPr lang="en-US" dirty="0"/>
              <a:t>Uncoil DNA from nucleosomes to allow transcription</a:t>
            </a:r>
          </a:p>
          <a:p>
            <a:pPr lvl="1"/>
            <a:r>
              <a:rPr lang="en-US" dirty="0"/>
              <a:t>Attract RNA polymerase</a:t>
            </a:r>
          </a:p>
          <a:p>
            <a:pPr lvl="1"/>
            <a:r>
              <a:rPr lang="en-US" dirty="0"/>
              <a:t>Some cause DNA to bend to bring regions closer together</a:t>
            </a:r>
          </a:p>
          <a:p>
            <a:pPr lvl="0"/>
            <a:r>
              <a:rPr lang="en-US" sz="2400" dirty="0"/>
              <a:t>Repressors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1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and differentiation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Embryonic cells</a:t>
            </a:r>
          </a:p>
          <a:p>
            <a:pPr lvl="1"/>
            <a:r>
              <a:rPr lang="en-US" dirty="0"/>
              <a:t>All genes are turned on</a:t>
            </a:r>
          </a:p>
          <a:p>
            <a:pPr lvl="0"/>
            <a:r>
              <a:rPr lang="en-US" sz="2400" dirty="0"/>
              <a:t>Differentiation</a:t>
            </a:r>
          </a:p>
          <a:p>
            <a:pPr lvl="1"/>
            <a:r>
              <a:rPr lang="en-US" dirty="0"/>
              <a:t>Cells become specialized, only certain genes are turned on </a:t>
            </a:r>
          </a:p>
          <a:p>
            <a:pPr lvl="2"/>
            <a:r>
              <a:rPr lang="en-US" sz="2400" dirty="0"/>
              <a:t>Transcribed</a:t>
            </a:r>
          </a:p>
          <a:p>
            <a:pPr lvl="1"/>
            <a:r>
              <a:rPr lang="en-US" dirty="0" err="1"/>
              <a:t>Hox</a:t>
            </a:r>
            <a:r>
              <a:rPr lang="en-US" dirty="0"/>
              <a:t> genes</a:t>
            </a:r>
          </a:p>
          <a:p>
            <a:pPr lvl="2"/>
            <a:r>
              <a:rPr lang="en-US" sz="2400" dirty="0"/>
              <a:t>Master genes</a:t>
            </a:r>
          </a:p>
        </p:txBody>
      </p:sp>
    </p:spTree>
    <p:extLst>
      <p:ext uri="{BB962C8B-B14F-4D97-AF65-F5344CB8AC3E}">
        <p14:creationId xmlns:p14="http://schemas.microsoft.com/office/powerpoint/2010/main" val="72381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2688"/>
          </a:xfrm>
        </p:spPr>
        <p:txBody>
          <a:bodyPr>
            <a:normAutofit/>
          </a:bodyPr>
          <a:lstStyle/>
          <a:p>
            <a:r>
              <a:rPr lang="en-US" sz="3600" dirty="0"/>
              <a:t>Alfred Hershey and Martha Chase -1952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Used T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b="1" dirty="0"/>
              <a:t>Bacteriophage</a:t>
            </a:r>
            <a:r>
              <a:rPr lang="en-US" sz="2800" dirty="0"/>
              <a:t> and </a:t>
            </a:r>
            <a:r>
              <a:rPr lang="en-US" sz="2800" i="1" u="sng" dirty="0"/>
              <a:t>E. coli</a:t>
            </a:r>
            <a:endParaRPr lang="en-US" sz="2800" u="sng" dirty="0"/>
          </a:p>
          <a:p>
            <a:pPr lvl="1"/>
            <a:r>
              <a:rPr lang="en-US" sz="2800" b="1" dirty="0"/>
              <a:t>Virus</a:t>
            </a:r>
            <a:r>
              <a:rPr lang="en-US" sz="2800" dirty="0"/>
              <a:t> that infects </a:t>
            </a:r>
            <a:r>
              <a:rPr lang="en-US" sz="2800" u="sng" dirty="0"/>
              <a:t>bacteria</a:t>
            </a:r>
          </a:p>
          <a:p>
            <a:pPr lvl="0"/>
            <a:r>
              <a:rPr lang="en-US" sz="2800" dirty="0"/>
              <a:t>Used radioactively labeled parts</a:t>
            </a:r>
          </a:p>
          <a:p>
            <a:pPr lvl="1"/>
            <a:r>
              <a:rPr lang="en-US" sz="2800" dirty="0"/>
              <a:t>Protein was labeled with sulfur</a:t>
            </a:r>
          </a:p>
          <a:p>
            <a:pPr lvl="1"/>
            <a:r>
              <a:rPr lang="en-US" sz="2800" dirty="0"/>
              <a:t>DNA was labeled with phosphorous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6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bio_ch12_41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587500"/>
            <a:ext cx="5630862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455738" y="2882900"/>
            <a:ext cx="17065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Bacteriophage with phosphorus-32 in DNA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724275" y="2882900"/>
            <a:ext cx="1520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Phage infects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bacterium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799138" y="2882900"/>
            <a:ext cx="236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Radioactivity inside bacterium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455738" y="5016500"/>
            <a:ext cx="17446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Bacteriophage with sulfur-35 in protein coat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724275" y="5016500"/>
            <a:ext cx="1520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Phage infects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bacterium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5799138" y="5016500"/>
            <a:ext cx="236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No radioactivity inside bacterium</a:t>
            </a:r>
          </a:p>
        </p:txBody>
      </p:sp>
      <p:sp>
        <p:nvSpPr>
          <p:cNvPr id="105481" name="Rectangle 9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6386513" cy="285750"/>
          </a:xfrm>
        </p:spPr>
        <p:txBody>
          <a:bodyPr/>
          <a:lstStyle/>
          <a:p>
            <a:r>
              <a:rPr lang="en-US"/>
              <a:t>Figure 12–4 Hershey-Chase Experiment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Section 12-1</a:t>
            </a:r>
          </a:p>
        </p:txBody>
      </p:sp>
      <p:sp>
        <p:nvSpPr>
          <p:cNvPr id="105487" name="Freeform 15"/>
          <p:cNvSpPr>
            <a:spLocks/>
          </p:cNvSpPr>
          <p:nvPr/>
        </p:nvSpPr>
        <p:spPr bwMode="auto">
          <a:xfrm>
            <a:off x="3057525" y="1284288"/>
            <a:ext cx="2322513" cy="4533900"/>
          </a:xfrm>
          <a:custGeom>
            <a:avLst/>
            <a:gdLst>
              <a:gd name="T0" fmla="*/ 156 w 1463"/>
              <a:gd name="T1" fmla="*/ 881 h 2856"/>
              <a:gd name="T2" fmla="*/ 115 w 1463"/>
              <a:gd name="T3" fmla="*/ 864 h 2856"/>
              <a:gd name="T4" fmla="*/ 66 w 1463"/>
              <a:gd name="T5" fmla="*/ 832 h 2856"/>
              <a:gd name="T6" fmla="*/ 25 w 1463"/>
              <a:gd name="T7" fmla="*/ 766 h 2856"/>
              <a:gd name="T8" fmla="*/ 0 w 1463"/>
              <a:gd name="T9" fmla="*/ 685 h 2856"/>
              <a:gd name="T10" fmla="*/ 66 w 1463"/>
              <a:gd name="T11" fmla="*/ 505 h 2856"/>
              <a:gd name="T12" fmla="*/ 164 w 1463"/>
              <a:gd name="T13" fmla="*/ 415 h 2856"/>
              <a:gd name="T14" fmla="*/ 343 w 1463"/>
              <a:gd name="T15" fmla="*/ 268 h 2856"/>
              <a:gd name="T16" fmla="*/ 613 w 1463"/>
              <a:gd name="T17" fmla="*/ 97 h 2856"/>
              <a:gd name="T18" fmla="*/ 768 w 1463"/>
              <a:gd name="T19" fmla="*/ 24 h 2856"/>
              <a:gd name="T20" fmla="*/ 923 w 1463"/>
              <a:gd name="T21" fmla="*/ 15 h 2856"/>
              <a:gd name="T22" fmla="*/ 1111 w 1463"/>
              <a:gd name="T23" fmla="*/ 64 h 2856"/>
              <a:gd name="T24" fmla="*/ 1200 w 1463"/>
              <a:gd name="T25" fmla="*/ 138 h 2856"/>
              <a:gd name="T26" fmla="*/ 1372 w 1463"/>
              <a:gd name="T27" fmla="*/ 277 h 2856"/>
              <a:gd name="T28" fmla="*/ 1364 w 1463"/>
              <a:gd name="T29" fmla="*/ 726 h 2856"/>
              <a:gd name="T30" fmla="*/ 1388 w 1463"/>
              <a:gd name="T31" fmla="*/ 979 h 2856"/>
              <a:gd name="T32" fmla="*/ 1364 w 1463"/>
              <a:gd name="T33" fmla="*/ 1354 h 2856"/>
              <a:gd name="T34" fmla="*/ 1331 w 1463"/>
              <a:gd name="T35" fmla="*/ 1583 h 2856"/>
              <a:gd name="T36" fmla="*/ 1298 w 1463"/>
              <a:gd name="T37" fmla="*/ 1819 h 2856"/>
              <a:gd name="T38" fmla="*/ 1315 w 1463"/>
              <a:gd name="T39" fmla="*/ 1909 h 2856"/>
              <a:gd name="T40" fmla="*/ 1356 w 1463"/>
              <a:gd name="T41" fmla="*/ 1983 h 2856"/>
              <a:gd name="T42" fmla="*/ 1421 w 1463"/>
              <a:gd name="T43" fmla="*/ 2187 h 2856"/>
              <a:gd name="T44" fmla="*/ 1445 w 1463"/>
              <a:gd name="T45" fmla="*/ 2342 h 2856"/>
              <a:gd name="T46" fmla="*/ 1413 w 1463"/>
              <a:gd name="T47" fmla="*/ 2587 h 2856"/>
              <a:gd name="T48" fmla="*/ 1315 w 1463"/>
              <a:gd name="T49" fmla="*/ 2725 h 2856"/>
              <a:gd name="T50" fmla="*/ 1176 w 1463"/>
              <a:gd name="T51" fmla="*/ 2823 h 2856"/>
              <a:gd name="T52" fmla="*/ 1102 w 1463"/>
              <a:gd name="T53" fmla="*/ 2848 h 2856"/>
              <a:gd name="T54" fmla="*/ 1078 w 1463"/>
              <a:gd name="T55" fmla="*/ 2856 h 2856"/>
              <a:gd name="T56" fmla="*/ 972 w 1463"/>
              <a:gd name="T57" fmla="*/ 2848 h 2856"/>
              <a:gd name="T58" fmla="*/ 825 w 1463"/>
              <a:gd name="T59" fmla="*/ 2807 h 2856"/>
              <a:gd name="T60" fmla="*/ 784 w 1463"/>
              <a:gd name="T61" fmla="*/ 2799 h 2856"/>
              <a:gd name="T62" fmla="*/ 711 w 1463"/>
              <a:gd name="T63" fmla="*/ 2782 h 2856"/>
              <a:gd name="T64" fmla="*/ 605 w 1463"/>
              <a:gd name="T65" fmla="*/ 2750 h 2856"/>
              <a:gd name="T66" fmla="*/ 368 w 1463"/>
              <a:gd name="T67" fmla="*/ 2676 h 2856"/>
              <a:gd name="T68" fmla="*/ 294 w 1463"/>
              <a:gd name="T69" fmla="*/ 2627 h 2856"/>
              <a:gd name="T70" fmla="*/ 229 w 1463"/>
              <a:gd name="T71" fmla="*/ 2505 h 2856"/>
              <a:gd name="T72" fmla="*/ 180 w 1463"/>
              <a:gd name="T73" fmla="*/ 2399 h 2856"/>
              <a:gd name="T74" fmla="*/ 156 w 1463"/>
              <a:gd name="T75" fmla="*/ 2293 h 2856"/>
              <a:gd name="T76" fmla="*/ 139 w 1463"/>
              <a:gd name="T77" fmla="*/ 2178 h 2856"/>
              <a:gd name="T78" fmla="*/ 90 w 1463"/>
              <a:gd name="T79" fmla="*/ 2097 h 2856"/>
              <a:gd name="T80" fmla="*/ 41 w 1463"/>
              <a:gd name="T81" fmla="*/ 1991 h 2856"/>
              <a:gd name="T82" fmla="*/ 82 w 1463"/>
              <a:gd name="T83" fmla="*/ 1762 h 2856"/>
              <a:gd name="T84" fmla="*/ 180 w 1463"/>
              <a:gd name="T85" fmla="*/ 1632 h 2856"/>
              <a:gd name="T86" fmla="*/ 254 w 1463"/>
              <a:gd name="T87" fmla="*/ 1509 h 2856"/>
              <a:gd name="T88" fmla="*/ 294 w 1463"/>
              <a:gd name="T89" fmla="*/ 1370 h 2856"/>
              <a:gd name="T90" fmla="*/ 245 w 1463"/>
              <a:gd name="T91" fmla="*/ 1126 h 2856"/>
              <a:gd name="T92" fmla="*/ 213 w 1463"/>
              <a:gd name="T93" fmla="*/ 1101 h 2856"/>
              <a:gd name="T94" fmla="*/ 172 w 1463"/>
              <a:gd name="T95" fmla="*/ 1003 h 2856"/>
              <a:gd name="T96" fmla="*/ 156 w 1463"/>
              <a:gd name="T97" fmla="*/ 881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63" h="2856">
                <a:moveTo>
                  <a:pt x="156" y="881"/>
                </a:moveTo>
                <a:cubicBezTo>
                  <a:pt x="142" y="875"/>
                  <a:pt x="127" y="871"/>
                  <a:pt x="115" y="864"/>
                </a:cubicBezTo>
                <a:cubicBezTo>
                  <a:pt x="97" y="854"/>
                  <a:pt x="66" y="832"/>
                  <a:pt x="66" y="832"/>
                </a:cubicBezTo>
                <a:cubicBezTo>
                  <a:pt x="50" y="808"/>
                  <a:pt x="44" y="786"/>
                  <a:pt x="25" y="766"/>
                </a:cubicBezTo>
                <a:cubicBezTo>
                  <a:pt x="5" y="706"/>
                  <a:pt x="13" y="733"/>
                  <a:pt x="0" y="685"/>
                </a:cubicBezTo>
                <a:cubicBezTo>
                  <a:pt x="9" y="630"/>
                  <a:pt x="30" y="549"/>
                  <a:pt x="66" y="505"/>
                </a:cubicBezTo>
                <a:cubicBezTo>
                  <a:pt x="95" y="467"/>
                  <a:pt x="132" y="446"/>
                  <a:pt x="164" y="415"/>
                </a:cubicBezTo>
                <a:cubicBezTo>
                  <a:pt x="216" y="362"/>
                  <a:pt x="275" y="303"/>
                  <a:pt x="343" y="268"/>
                </a:cubicBezTo>
                <a:cubicBezTo>
                  <a:pt x="409" y="183"/>
                  <a:pt x="518" y="143"/>
                  <a:pt x="613" y="97"/>
                </a:cubicBezTo>
                <a:cubicBezTo>
                  <a:pt x="690" y="58"/>
                  <a:pt x="669" y="37"/>
                  <a:pt x="768" y="24"/>
                </a:cubicBezTo>
                <a:cubicBezTo>
                  <a:pt x="831" y="0"/>
                  <a:pt x="834" y="8"/>
                  <a:pt x="923" y="15"/>
                </a:cubicBezTo>
                <a:cubicBezTo>
                  <a:pt x="986" y="28"/>
                  <a:pt x="1047" y="53"/>
                  <a:pt x="1111" y="64"/>
                </a:cubicBezTo>
                <a:cubicBezTo>
                  <a:pt x="1216" y="134"/>
                  <a:pt x="1107" y="56"/>
                  <a:pt x="1200" y="138"/>
                </a:cubicBezTo>
                <a:cubicBezTo>
                  <a:pt x="1255" y="186"/>
                  <a:pt x="1320" y="222"/>
                  <a:pt x="1372" y="277"/>
                </a:cubicBezTo>
                <a:cubicBezTo>
                  <a:pt x="1365" y="435"/>
                  <a:pt x="1353" y="567"/>
                  <a:pt x="1364" y="726"/>
                </a:cubicBezTo>
                <a:cubicBezTo>
                  <a:pt x="1369" y="810"/>
                  <a:pt x="1388" y="979"/>
                  <a:pt x="1388" y="979"/>
                </a:cubicBezTo>
                <a:cubicBezTo>
                  <a:pt x="1384" y="1102"/>
                  <a:pt x="1393" y="1232"/>
                  <a:pt x="1364" y="1354"/>
                </a:cubicBezTo>
                <a:cubicBezTo>
                  <a:pt x="1355" y="1429"/>
                  <a:pt x="1348" y="1509"/>
                  <a:pt x="1331" y="1583"/>
                </a:cubicBezTo>
                <a:cubicBezTo>
                  <a:pt x="1323" y="1662"/>
                  <a:pt x="1310" y="1740"/>
                  <a:pt x="1298" y="1819"/>
                </a:cubicBezTo>
                <a:cubicBezTo>
                  <a:pt x="1299" y="1831"/>
                  <a:pt x="1303" y="1887"/>
                  <a:pt x="1315" y="1909"/>
                </a:cubicBezTo>
                <a:cubicBezTo>
                  <a:pt x="1345" y="1965"/>
                  <a:pt x="1343" y="1939"/>
                  <a:pt x="1356" y="1983"/>
                </a:cubicBezTo>
                <a:cubicBezTo>
                  <a:pt x="1376" y="2051"/>
                  <a:pt x="1388" y="2123"/>
                  <a:pt x="1421" y="2187"/>
                </a:cubicBezTo>
                <a:cubicBezTo>
                  <a:pt x="1427" y="2239"/>
                  <a:pt x="1432" y="2290"/>
                  <a:pt x="1445" y="2342"/>
                </a:cubicBezTo>
                <a:cubicBezTo>
                  <a:pt x="1440" y="2460"/>
                  <a:pt x="1463" y="2508"/>
                  <a:pt x="1413" y="2587"/>
                </a:cubicBezTo>
                <a:cubicBezTo>
                  <a:pt x="1395" y="2649"/>
                  <a:pt x="1383" y="2702"/>
                  <a:pt x="1315" y="2725"/>
                </a:cubicBezTo>
                <a:cubicBezTo>
                  <a:pt x="1273" y="2766"/>
                  <a:pt x="1230" y="2801"/>
                  <a:pt x="1176" y="2823"/>
                </a:cubicBezTo>
                <a:cubicBezTo>
                  <a:pt x="1151" y="2832"/>
                  <a:pt x="1126" y="2839"/>
                  <a:pt x="1102" y="2848"/>
                </a:cubicBezTo>
                <a:cubicBezTo>
                  <a:pt x="1094" y="2850"/>
                  <a:pt x="1078" y="2856"/>
                  <a:pt x="1078" y="2856"/>
                </a:cubicBezTo>
                <a:cubicBezTo>
                  <a:pt x="1042" y="2853"/>
                  <a:pt x="1007" y="2852"/>
                  <a:pt x="972" y="2848"/>
                </a:cubicBezTo>
                <a:cubicBezTo>
                  <a:pt x="923" y="2842"/>
                  <a:pt x="872" y="2816"/>
                  <a:pt x="825" y="2807"/>
                </a:cubicBezTo>
                <a:cubicBezTo>
                  <a:pt x="811" y="2804"/>
                  <a:pt x="797" y="2801"/>
                  <a:pt x="784" y="2799"/>
                </a:cubicBezTo>
                <a:cubicBezTo>
                  <a:pt x="759" y="2793"/>
                  <a:pt x="711" y="2782"/>
                  <a:pt x="711" y="2782"/>
                </a:cubicBezTo>
                <a:cubicBezTo>
                  <a:pt x="675" y="2764"/>
                  <a:pt x="641" y="2762"/>
                  <a:pt x="605" y="2750"/>
                </a:cubicBezTo>
                <a:cubicBezTo>
                  <a:pt x="525" y="2723"/>
                  <a:pt x="448" y="2698"/>
                  <a:pt x="368" y="2676"/>
                </a:cubicBezTo>
                <a:cubicBezTo>
                  <a:pt x="342" y="2659"/>
                  <a:pt x="313" y="2650"/>
                  <a:pt x="294" y="2627"/>
                </a:cubicBezTo>
                <a:cubicBezTo>
                  <a:pt x="261" y="2588"/>
                  <a:pt x="250" y="2549"/>
                  <a:pt x="229" y="2505"/>
                </a:cubicBezTo>
                <a:cubicBezTo>
                  <a:pt x="210" y="2467"/>
                  <a:pt x="190" y="2441"/>
                  <a:pt x="180" y="2399"/>
                </a:cubicBezTo>
                <a:cubicBezTo>
                  <a:pt x="171" y="2363"/>
                  <a:pt x="167" y="2327"/>
                  <a:pt x="156" y="2293"/>
                </a:cubicBezTo>
                <a:cubicBezTo>
                  <a:pt x="149" y="2254"/>
                  <a:pt x="148" y="2215"/>
                  <a:pt x="139" y="2178"/>
                </a:cubicBezTo>
                <a:cubicBezTo>
                  <a:pt x="130" y="2147"/>
                  <a:pt x="90" y="2097"/>
                  <a:pt x="90" y="2097"/>
                </a:cubicBezTo>
                <a:cubicBezTo>
                  <a:pt x="78" y="2060"/>
                  <a:pt x="58" y="2024"/>
                  <a:pt x="41" y="1991"/>
                </a:cubicBezTo>
                <a:cubicBezTo>
                  <a:pt x="42" y="1961"/>
                  <a:pt x="50" y="1802"/>
                  <a:pt x="82" y="1762"/>
                </a:cubicBezTo>
                <a:cubicBezTo>
                  <a:pt x="112" y="1722"/>
                  <a:pt x="161" y="1679"/>
                  <a:pt x="180" y="1632"/>
                </a:cubicBezTo>
                <a:cubicBezTo>
                  <a:pt x="198" y="1585"/>
                  <a:pt x="224" y="1548"/>
                  <a:pt x="254" y="1509"/>
                </a:cubicBezTo>
                <a:cubicBezTo>
                  <a:pt x="269" y="1462"/>
                  <a:pt x="279" y="1416"/>
                  <a:pt x="294" y="1370"/>
                </a:cubicBezTo>
                <a:cubicBezTo>
                  <a:pt x="288" y="1315"/>
                  <a:pt x="280" y="1168"/>
                  <a:pt x="245" y="1126"/>
                </a:cubicBezTo>
                <a:cubicBezTo>
                  <a:pt x="236" y="1115"/>
                  <a:pt x="223" y="1109"/>
                  <a:pt x="213" y="1101"/>
                </a:cubicBezTo>
                <a:cubicBezTo>
                  <a:pt x="201" y="1065"/>
                  <a:pt x="178" y="1042"/>
                  <a:pt x="172" y="1003"/>
                </a:cubicBezTo>
                <a:cubicBezTo>
                  <a:pt x="160" y="929"/>
                  <a:pt x="165" y="970"/>
                  <a:pt x="156" y="88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5488" name="Freeform 16"/>
          <p:cNvSpPr>
            <a:spLocks/>
          </p:cNvSpPr>
          <p:nvPr/>
        </p:nvSpPr>
        <p:spPr bwMode="auto">
          <a:xfrm>
            <a:off x="5246688" y="1284288"/>
            <a:ext cx="2660650" cy="4468812"/>
          </a:xfrm>
          <a:custGeom>
            <a:avLst/>
            <a:gdLst>
              <a:gd name="T0" fmla="*/ 156 w 1463"/>
              <a:gd name="T1" fmla="*/ 881 h 2856"/>
              <a:gd name="T2" fmla="*/ 115 w 1463"/>
              <a:gd name="T3" fmla="*/ 864 h 2856"/>
              <a:gd name="T4" fmla="*/ 66 w 1463"/>
              <a:gd name="T5" fmla="*/ 832 h 2856"/>
              <a:gd name="T6" fmla="*/ 25 w 1463"/>
              <a:gd name="T7" fmla="*/ 766 h 2856"/>
              <a:gd name="T8" fmla="*/ 0 w 1463"/>
              <a:gd name="T9" fmla="*/ 685 h 2856"/>
              <a:gd name="T10" fmla="*/ 66 w 1463"/>
              <a:gd name="T11" fmla="*/ 505 h 2856"/>
              <a:gd name="T12" fmla="*/ 164 w 1463"/>
              <a:gd name="T13" fmla="*/ 415 h 2856"/>
              <a:gd name="T14" fmla="*/ 343 w 1463"/>
              <a:gd name="T15" fmla="*/ 268 h 2856"/>
              <a:gd name="T16" fmla="*/ 613 w 1463"/>
              <a:gd name="T17" fmla="*/ 97 h 2856"/>
              <a:gd name="T18" fmla="*/ 768 w 1463"/>
              <a:gd name="T19" fmla="*/ 24 h 2856"/>
              <a:gd name="T20" fmla="*/ 923 w 1463"/>
              <a:gd name="T21" fmla="*/ 15 h 2856"/>
              <a:gd name="T22" fmla="*/ 1111 w 1463"/>
              <a:gd name="T23" fmla="*/ 64 h 2856"/>
              <a:gd name="T24" fmla="*/ 1200 w 1463"/>
              <a:gd name="T25" fmla="*/ 138 h 2856"/>
              <a:gd name="T26" fmla="*/ 1372 w 1463"/>
              <a:gd name="T27" fmla="*/ 277 h 2856"/>
              <a:gd name="T28" fmla="*/ 1364 w 1463"/>
              <a:gd name="T29" fmla="*/ 726 h 2856"/>
              <a:gd name="T30" fmla="*/ 1388 w 1463"/>
              <a:gd name="T31" fmla="*/ 979 h 2856"/>
              <a:gd name="T32" fmla="*/ 1364 w 1463"/>
              <a:gd name="T33" fmla="*/ 1354 h 2856"/>
              <a:gd name="T34" fmla="*/ 1331 w 1463"/>
              <a:gd name="T35" fmla="*/ 1583 h 2856"/>
              <a:gd name="T36" fmla="*/ 1298 w 1463"/>
              <a:gd name="T37" fmla="*/ 1819 h 2856"/>
              <a:gd name="T38" fmla="*/ 1315 w 1463"/>
              <a:gd name="T39" fmla="*/ 1909 h 2856"/>
              <a:gd name="T40" fmla="*/ 1356 w 1463"/>
              <a:gd name="T41" fmla="*/ 1983 h 2856"/>
              <a:gd name="T42" fmla="*/ 1421 w 1463"/>
              <a:gd name="T43" fmla="*/ 2187 h 2856"/>
              <a:gd name="T44" fmla="*/ 1445 w 1463"/>
              <a:gd name="T45" fmla="*/ 2342 h 2856"/>
              <a:gd name="T46" fmla="*/ 1413 w 1463"/>
              <a:gd name="T47" fmla="*/ 2587 h 2856"/>
              <a:gd name="T48" fmla="*/ 1315 w 1463"/>
              <a:gd name="T49" fmla="*/ 2725 h 2856"/>
              <a:gd name="T50" fmla="*/ 1176 w 1463"/>
              <a:gd name="T51" fmla="*/ 2823 h 2856"/>
              <a:gd name="T52" fmla="*/ 1102 w 1463"/>
              <a:gd name="T53" fmla="*/ 2848 h 2856"/>
              <a:gd name="T54" fmla="*/ 1078 w 1463"/>
              <a:gd name="T55" fmla="*/ 2856 h 2856"/>
              <a:gd name="T56" fmla="*/ 972 w 1463"/>
              <a:gd name="T57" fmla="*/ 2848 h 2856"/>
              <a:gd name="T58" fmla="*/ 825 w 1463"/>
              <a:gd name="T59" fmla="*/ 2807 h 2856"/>
              <a:gd name="T60" fmla="*/ 784 w 1463"/>
              <a:gd name="T61" fmla="*/ 2799 h 2856"/>
              <a:gd name="T62" fmla="*/ 711 w 1463"/>
              <a:gd name="T63" fmla="*/ 2782 h 2856"/>
              <a:gd name="T64" fmla="*/ 605 w 1463"/>
              <a:gd name="T65" fmla="*/ 2750 h 2856"/>
              <a:gd name="T66" fmla="*/ 368 w 1463"/>
              <a:gd name="T67" fmla="*/ 2676 h 2856"/>
              <a:gd name="T68" fmla="*/ 294 w 1463"/>
              <a:gd name="T69" fmla="*/ 2627 h 2856"/>
              <a:gd name="T70" fmla="*/ 229 w 1463"/>
              <a:gd name="T71" fmla="*/ 2505 h 2856"/>
              <a:gd name="T72" fmla="*/ 180 w 1463"/>
              <a:gd name="T73" fmla="*/ 2399 h 2856"/>
              <a:gd name="T74" fmla="*/ 156 w 1463"/>
              <a:gd name="T75" fmla="*/ 2293 h 2856"/>
              <a:gd name="T76" fmla="*/ 139 w 1463"/>
              <a:gd name="T77" fmla="*/ 2178 h 2856"/>
              <a:gd name="T78" fmla="*/ 90 w 1463"/>
              <a:gd name="T79" fmla="*/ 2097 h 2856"/>
              <a:gd name="T80" fmla="*/ 41 w 1463"/>
              <a:gd name="T81" fmla="*/ 1991 h 2856"/>
              <a:gd name="T82" fmla="*/ 82 w 1463"/>
              <a:gd name="T83" fmla="*/ 1762 h 2856"/>
              <a:gd name="T84" fmla="*/ 180 w 1463"/>
              <a:gd name="T85" fmla="*/ 1632 h 2856"/>
              <a:gd name="T86" fmla="*/ 254 w 1463"/>
              <a:gd name="T87" fmla="*/ 1509 h 2856"/>
              <a:gd name="T88" fmla="*/ 294 w 1463"/>
              <a:gd name="T89" fmla="*/ 1370 h 2856"/>
              <a:gd name="T90" fmla="*/ 245 w 1463"/>
              <a:gd name="T91" fmla="*/ 1126 h 2856"/>
              <a:gd name="T92" fmla="*/ 213 w 1463"/>
              <a:gd name="T93" fmla="*/ 1101 h 2856"/>
              <a:gd name="T94" fmla="*/ 172 w 1463"/>
              <a:gd name="T95" fmla="*/ 1003 h 2856"/>
              <a:gd name="T96" fmla="*/ 156 w 1463"/>
              <a:gd name="T97" fmla="*/ 881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63" h="2856">
                <a:moveTo>
                  <a:pt x="156" y="881"/>
                </a:moveTo>
                <a:cubicBezTo>
                  <a:pt x="142" y="875"/>
                  <a:pt x="127" y="871"/>
                  <a:pt x="115" y="864"/>
                </a:cubicBezTo>
                <a:cubicBezTo>
                  <a:pt x="97" y="854"/>
                  <a:pt x="66" y="832"/>
                  <a:pt x="66" y="832"/>
                </a:cubicBezTo>
                <a:cubicBezTo>
                  <a:pt x="50" y="808"/>
                  <a:pt x="44" y="786"/>
                  <a:pt x="25" y="766"/>
                </a:cubicBezTo>
                <a:cubicBezTo>
                  <a:pt x="5" y="706"/>
                  <a:pt x="13" y="733"/>
                  <a:pt x="0" y="685"/>
                </a:cubicBezTo>
                <a:cubicBezTo>
                  <a:pt x="9" y="630"/>
                  <a:pt x="30" y="549"/>
                  <a:pt x="66" y="505"/>
                </a:cubicBezTo>
                <a:cubicBezTo>
                  <a:pt x="95" y="467"/>
                  <a:pt x="132" y="446"/>
                  <a:pt x="164" y="415"/>
                </a:cubicBezTo>
                <a:cubicBezTo>
                  <a:pt x="216" y="362"/>
                  <a:pt x="275" y="303"/>
                  <a:pt x="343" y="268"/>
                </a:cubicBezTo>
                <a:cubicBezTo>
                  <a:pt x="409" y="183"/>
                  <a:pt x="518" y="143"/>
                  <a:pt x="613" y="97"/>
                </a:cubicBezTo>
                <a:cubicBezTo>
                  <a:pt x="690" y="58"/>
                  <a:pt x="669" y="37"/>
                  <a:pt x="768" y="24"/>
                </a:cubicBezTo>
                <a:cubicBezTo>
                  <a:pt x="831" y="0"/>
                  <a:pt x="834" y="8"/>
                  <a:pt x="923" y="15"/>
                </a:cubicBezTo>
                <a:cubicBezTo>
                  <a:pt x="986" y="28"/>
                  <a:pt x="1047" y="53"/>
                  <a:pt x="1111" y="64"/>
                </a:cubicBezTo>
                <a:cubicBezTo>
                  <a:pt x="1216" y="134"/>
                  <a:pt x="1107" y="56"/>
                  <a:pt x="1200" y="138"/>
                </a:cubicBezTo>
                <a:cubicBezTo>
                  <a:pt x="1255" y="186"/>
                  <a:pt x="1320" y="222"/>
                  <a:pt x="1372" y="277"/>
                </a:cubicBezTo>
                <a:cubicBezTo>
                  <a:pt x="1365" y="435"/>
                  <a:pt x="1353" y="567"/>
                  <a:pt x="1364" y="726"/>
                </a:cubicBezTo>
                <a:cubicBezTo>
                  <a:pt x="1369" y="810"/>
                  <a:pt x="1388" y="979"/>
                  <a:pt x="1388" y="979"/>
                </a:cubicBezTo>
                <a:cubicBezTo>
                  <a:pt x="1384" y="1102"/>
                  <a:pt x="1393" y="1232"/>
                  <a:pt x="1364" y="1354"/>
                </a:cubicBezTo>
                <a:cubicBezTo>
                  <a:pt x="1355" y="1429"/>
                  <a:pt x="1348" y="1509"/>
                  <a:pt x="1331" y="1583"/>
                </a:cubicBezTo>
                <a:cubicBezTo>
                  <a:pt x="1323" y="1662"/>
                  <a:pt x="1310" y="1740"/>
                  <a:pt x="1298" y="1819"/>
                </a:cubicBezTo>
                <a:cubicBezTo>
                  <a:pt x="1299" y="1831"/>
                  <a:pt x="1303" y="1887"/>
                  <a:pt x="1315" y="1909"/>
                </a:cubicBezTo>
                <a:cubicBezTo>
                  <a:pt x="1345" y="1965"/>
                  <a:pt x="1343" y="1939"/>
                  <a:pt x="1356" y="1983"/>
                </a:cubicBezTo>
                <a:cubicBezTo>
                  <a:pt x="1376" y="2051"/>
                  <a:pt x="1388" y="2123"/>
                  <a:pt x="1421" y="2187"/>
                </a:cubicBezTo>
                <a:cubicBezTo>
                  <a:pt x="1427" y="2239"/>
                  <a:pt x="1432" y="2290"/>
                  <a:pt x="1445" y="2342"/>
                </a:cubicBezTo>
                <a:cubicBezTo>
                  <a:pt x="1440" y="2460"/>
                  <a:pt x="1463" y="2508"/>
                  <a:pt x="1413" y="2587"/>
                </a:cubicBezTo>
                <a:cubicBezTo>
                  <a:pt x="1395" y="2649"/>
                  <a:pt x="1383" y="2702"/>
                  <a:pt x="1315" y="2725"/>
                </a:cubicBezTo>
                <a:cubicBezTo>
                  <a:pt x="1273" y="2766"/>
                  <a:pt x="1230" y="2801"/>
                  <a:pt x="1176" y="2823"/>
                </a:cubicBezTo>
                <a:cubicBezTo>
                  <a:pt x="1151" y="2832"/>
                  <a:pt x="1126" y="2839"/>
                  <a:pt x="1102" y="2848"/>
                </a:cubicBezTo>
                <a:cubicBezTo>
                  <a:pt x="1094" y="2850"/>
                  <a:pt x="1078" y="2856"/>
                  <a:pt x="1078" y="2856"/>
                </a:cubicBezTo>
                <a:cubicBezTo>
                  <a:pt x="1042" y="2853"/>
                  <a:pt x="1007" y="2852"/>
                  <a:pt x="972" y="2848"/>
                </a:cubicBezTo>
                <a:cubicBezTo>
                  <a:pt x="923" y="2842"/>
                  <a:pt x="872" y="2816"/>
                  <a:pt x="825" y="2807"/>
                </a:cubicBezTo>
                <a:cubicBezTo>
                  <a:pt x="811" y="2804"/>
                  <a:pt x="797" y="2801"/>
                  <a:pt x="784" y="2799"/>
                </a:cubicBezTo>
                <a:cubicBezTo>
                  <a:pt x="759" y="2793"/>
                  <a:pt x="711" y="2782"/>
                  <a:pt x="711" y="2782"/>
                </a:cubicBezTo>
                <a:cubicBezTo>
                  <a:pt x="675" y="2764"/>
                  <a:pt x="641" y="2762"/>
                  <a:pt x="605" y="2750"/>
                </a:cubicBezTo>
                <a:cubicBezTo>
                  <a:pt x="525" y="2723"/>
                  <a:pt x="448" y="2698"/>
                  <a:pt x="368" y="2676"/>
                </a:cubicBezTo>
                <a:cubicBezTo>
                  <a:pt x="342" y="2659"/>
                  <a:pt x="313" y="2650"/>
                  <a:pt x="294" y="2627"/>
                </a:cubicBezTo>
                <a:cubicBezTo>
                  <a:pt x="261" y="2588"/>
                  <a:pt x="250" y="2549"/>
                  <a:pt x="229" y="2505"/>
                </a:cubicBezTo>
                <a:cubicBezTo>
                  <a:pt x="210" y="2467"/>
                  <a:pt x="190" y="2441"/>
                  <a:pt x="180" y="2399"/>
                </a:cubicBezTo>
                <a:cubicBezTo>
                  <a:pt x="171" y="2363"/>
                  <a:pt x="167" y="2327"/>
                  <a:pt x="156" y="2293"/>
                </a:cubicBezTo>
                <a:cubicBezTo>
                  <a:pt x="149" y="2254"/>
                  <a:pt x="148" y="2215"/>
                  <a:pt x="139" y="2178"/>
                </a:cubicBezTo>
                <a:cubicBezTo>
                  <a:pt x="130" y="2147"/>
                  <a:pt x="90" y="2097"/>
                  <a:pt x="90" y="2097"/>
                </a:cubicBezTo>
                <a:cubicBezTo>
                  <a:pt x="78" y="2060"/>
                  <a:pt x="58" y="2024"/>
                  <a:pt x="41" y="1991"/>
                </a:cubicBezTo>
                <a:cubicBezTo>
                  <a:pt x="42" y="1961"/>
                  <a:pt x="50" y="1802"/>
                  <a:pt x="82" y="1762"/>
                </a:cubicBezTo>
                <a:cubicBezTo>
                  <a:pt x="112" y="1722"/>
                  <a:pt x="161" y="1679"/>
                  <a:pt x="180" y="1632"/>
                </a:cubicBezTo>
                <a:cubicBezTo>
                  <a:pt x="198" y="1585"/>
                  <a:pt x="224" y="1548"/>
                  <a:pt x="254" y="1509"/>
                </a:cubicBezTo>
                <a:cubicBezTo>
                  <a:pt x="269" y="1462"/>
                  <a:pt x="279" y="1416"/>
                  <a:pt x="294" y="1370"/>
                </a:cubicBezTo>
                <a:cubicBezTo>
                  <a:pt x="288" y="1315"/>
                  <a:pt x="280" y="1168"/>
                  <a:pt x="245" y="1126"/>
                </a:cubicBezTo>
                <a:cubicBezTo>
                  <a:pt x="236" y="1115"/>
                  <a:pt x="223" y="1109"/>
                  <a:pt x="213" y="1101"/>
                </a:cubicBezTo>
                <a:cubicBezTo>
                  <a:pt x="201" y="1065"/>
                  <a:pt x="178" y="1042"/>
                  <a:pt x="172" y="1003"/>
                </a:cubicBezTo>
                <a:cubicBezTo>
                  <a:pt x="160" y="929"/>
                  <a:pt x="165" y="970"/>
                  <a:pt x="156" y="88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105489" name="Picture 17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90" name="Picture 18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859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bio_ch12_41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587500"/>
            <a:ext cx="5630862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455738" y="2882900"/>
            <a:ext cx="17065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Bacteriophage with phosphorus-32 in DNA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724275" y="2882900"/>
            <a:ext cx="1520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Phage infects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bacterium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5799138" y="2882900"/>
            <a:ext cx="236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Radioactivity inside bacterium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1455738" y="5016500"/>
            <a:ext cx="17446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Bacteriophage with sulfur-35 in protein coat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3724275" y="5016500"/>
            <a:ext cx="1520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Phage infects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bacterium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5799138" y="5016500"/>
            <a:ext cx="236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No radioactivity inside bacterium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Section 12-1</a:t>
            </a:r>
          </a:p>
        </p:txBody>
      </p:sp>
      <p:sp>
        <p:nvSpPr>
          <p:cNvPr id="136207" name="Freeform 15"/>
          <p:cNvSpPr>
            <a:spLocks/>
          </p:cNvSpPr>
          <p:nvPr/>
        </p:nvSpPr>
        <p:spPr bwMode="auto">
          <a:xfrm>
            <a:off x="5246688" y="1284288"/>
            <a:ext cx="2660650" cy="4468812"/>
          </a:xfrm>
          <a:custGeom>
            <a:avLst/>
            <a:gdLst>
              <a:gd name="T0" fmla="*/ 156 w 1463"/>
              <a:gd name="T1" fmla="*/ 881 h 2856"/>
              <a:gd name="T2" fmla="*/ 115 w 1463"/>
              <a:gd name="T3" fmla="*/ 864 h 2856"/>
              <a:gd name="T4" fmla="*/ 66 w 1463"/>
              <a:gd name="T5" fmla="*/ 832 h 2856"/>
              <a:gd name="T6" fmla="*/ 25 w 1463"/>
              <a:gd name="T7" fmla="*/ 766 h 2856"/>
              <a:gd name="T8" fmla="*/ 0 w 1463"/>
              <a:gd name="T9" fmla="*/ 685 h 2856"/>
              <a:gd name="T10" fmla="*/ 66 w 1463"/>
              <a:gd name="T11" fmla="*/ 505 h 2856"/>
              <a:gd name="T12" fmla="*/ 164 w 1463"/>
              <a:gd name="T13" fmla="*/ 415 h 2856"/>
              <a:gd name="T14" fmla="*/ 343 w 1463"/>
              <a:gd name="T15" fmla="*/ 268 h 2856"/>
              <a:gd name="T16" fmla="*/ 613 w 1463"/>
              <a:gd name="T17" fmla="*/ 97 h 2856"/>
              <a:gd name="T18" fmla="*/ 768 w 1463"/>
              <a:gd name="T19" fmla="*/ 24 h 2856"/>
              <a:gd name="T20" fmla="*/ 923 w 1463"/>
              <a:gd name="T21" fmla="*/ 15 h 2856"/>
              <a:gd name="T22" fmla="*/ 1111 w 1463"/>
              <a:gd name="T23" fmla="*/ 64 h 2856"/>
              <a:gd name="T24" fmla="*/ 1200 w 1463"/>
              <a:gd name="T25" fmla="*/ 138 h 2856"/>
              <a:gd name="T26" fmla="*/ 1372 w 1463"/>
              <a:gd name="T27" fmla="*/ 277 h 2856"/>
              <a:gd name="T28" fmla="*/ 1364 w 1463"/>
              <a:gd name="T29" fmla="*/ 726 h 2856"/>
              <a:gd name="T30" fmla="*/ 1388 w 1463"/>
              <a:gd name="T31" fmla="*/ 979 h 2856"/>
              <a:gd name="T32" fmla="*/ 1364 w 1463"/>
              <a:gd name="T33" fmla="*/ 1354 h 2856"/>
              <a:gd name="T34" fmla="*/ 1331 w 1463"/>
              <a:gd name="T35" fmla="*/ 1583 h 2856"/>
              <a:gd name="T36" fmla="*/ 1298 w 1463"/>
              <a:gd name="T37" fmla="*/ 1819 h 2856"/>
              <a:gd name="T38" fmla="*/ 1315 w 1463"/>
              <a:gd name="T39" fmla="*/ 1909 h 2856"/>
              <a:gd name="T40" fmla="*/ 1356 w 1463"/>
              <a:gd name="T41" fmla="*/ 1983 h 2856"/>
              <a:gd name="T42" fmla="*/ 1421 w 1463"/>
              <a:gd name="T43" fmla="*/ 2187 h 2856"/>
              <a:gd name="T44" fmla="*/ 1445 w 1463"/>
              <a:gd name="T45" fmla="*/ 2342 h 2856"/>
              <a:gd name="T46" fmla="*/ 1413 w 1463"/>
              <a:gd name="T47" fmla="*/ 2587 h 2856"/>
              <a:gd name="T48" fmla="*/ 1315 w 1463"/>
              <a:gd name="T49" fmla="*/ 2725 h 2856"/>
              <a:gd name="T50" fmla="*/ 1176 w 1463"/>
              <a:gd name="T51" fmla="*/ 2823 h 2856"/>
              <a:gd name="T52" fmla="*/ 1102 w 1463"/>
              <a:gd name="T53" fmla="*/ 2848 h 2856"/>
              <a:gd name="T54" fmla="*/ 1078 w 1463"/>
              <a:gd name="T55" fmla="*/ 2856 h 2856"/>
              <a:gd name="T56" fmla="*/ 972 w 1463"/>
              <a:gd name="T57" fmla="*/ 2848 h 2856"/>
              <a:gd name="T58" fmla="*/ 825 w 1463"/>
              <a:gd name="T59" fmla="*/ 2807 h 2856"/>
              <a:gd name="T60" fmla="*/ 784 w 1463"/>
              <a:gd name="T61" fmla="*/ 2799 h 2856"/>
              <a:gd name="T62" fmla="*/ 711 w 1463"/>
              <a:gd name="T63" fmla="*/ 2782 h 2856"/>
              <a:gd name="T64" fmla="*/ 605 w 1463"/>
              <a:gd name="T65" fmla="*/ 2750 h 2856"/>
              <a:gd name="T66" fmla="*/ 368 w 1463"/>
              <a:gd name="T67" fmla="*/ 2676 h 2856"/>
              <a:gd name="T68" fmla="*/ 294 w 1463"/>
              <a:gd name="T69" fmla="*/ 2627 h 2856"/>
              <a:gd name="T70" fmla="*/ 229 w 1463"/>
              <a:gd name="T71" fmla="*/ 2505 h 2856"/>
              <a:gd name="T72" fmla="*/ 180 w 1463"/>
              <a:gd name="T73" fmla="*/ 2399 h 2856"/>
              <a:gd name="T74" fmla="*/ 156 w 1463"/>
              <a:gd name="T75" fmla="*/ 2293 h 2856"/>
              <a:gd name="T76" fmla="*/ 139 w 1463"/>
              <a:gd name="T77" fmla="*/ 2178 h 2856"/>
              <a:gd name="T78" fmla="*/ 90 w 1463"/>
              <a:gd name="T79" fmla="*/ 2097 h 2856"/>
              <a:gd name="T80" fmla="*/ 41 w 1463"/>
              <a:gd name="T81" fmla="*/ 1991 h 2856"/>
              <a:gd name="T82" fmla="*/ 82 w 1463"/>
              <a:gd name="T83" fmla="*/ 1762 h 2856"/>
              <a:gd name="T84" fmla="*/ 180 w 1463"/>
              <a:gd name="T85" fmla="*/ 1632 h 2856"/>
              <a:gd name="T86" fmla="*/ 254 w 1463"/>
              <a:gd name="T87" fmla="*/ 1509 h 2856"/>
              <a:gd name="T88" fmla="*/ 294 w 1463"/>
              <a:gd name="T89" fmla="*/ 1370 h 2856"/>
              <a:gd name="T90" fmla="*/ 245 w 1463"/>
              <a:gd name="T91" fmla="*/ 1126 h 2856"/>
              <a:gd name="T92" fmla="*/ 213 w 1463"/>
              <a:gd name="T93" fmla="*/ 1101 h 2856"/>
              <a:gd name="T94" fmla="*/ 172 w 1463"/>
              <a:gd name="T95" fmla="*/ 1003 h 2856"/>
              <a:gd name="T96" fmla="*/ 156 w 1463"/>
              <a:gd name="T97" fmla="*/ 881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63" h="2856">
                <a:moveTo>
                  <a:pt x="156" y="881"/>
                </a:moveTo>
                <a:cubicBezTo>
                  <a:pt x="142" y="875"/>
                  <a:pt x="127" y="871"/>
                  <a:pt x="115" y="864"/>
                </a:cubicBezTo>
                <a:cubicBezTo>
                  <a:pt x="97" y="854"/>
                  <a:pt x="66" y="832"/>
                  <a:pt x="66" y="832"/>
                </a:cubicBezTo>
                <a:cubicBezTo>
                  <a:pt x="50" y="808"/>
                  <a:pt x="44" y="786"/>
                  <a:pt x="25" y="766"/>
                </a:cubicBezTo>
                <a:cubicBezTo>
                  <a:pt x="5" y="706"/>
                  <a:pt x="13" y="733"/>
                  <a:pt x="0" y="685"/>
                </a:cubicBezTo>
                <a:cubicBezTo>
                  <a:pt x="9" y="630"/>
                  <a:pt x="30" y="549"/>
                  <a:pt x="66" y="505"/>
                </a:cubicBezTo>
                <a:cubicBezTo>
                  <a:pt x="95" y="467"/>
                  <a:pt x="132" y="446"/>
                  <a:pt x="164" y="415"/>
                </a:cubicBezTo>
                <a:cubicBezTo>
                  <a:pt x="216" y="362"/>
                  <a:pt x="275" y="303"/>
                  <a:pt x="343" y="268"/>
                </a:cubicBezTo>
                <a:cubicBezTo>
                  <a:pt x="409" y="183"/>
                  <a:pt x="518" y="143"/>
                  <a:pt x="613" y="97"/>
                </a:cubicBezTo>
                <a:cubicBezTo>
                  <a:pt x="690" y="58"/>
                  <a:pt x="669" y="37"/>
                  <a:pt x="768" y="24"/>
                </a:cubicBezTo>
                <a:cubicBezTo>
                  <a:pt x="831" y="0"/>
                  <a:pt x="834" y="8"/>
                  <a:pt x="923" y="15"/>
                </a:cubicBezTo>
                <a:cubicBezTo>
                  <a:pt x="986" y="28"/>
                  <a:pt x="1047" y="53"/>
                  <a:pt x="1111" y="64"/>
                </a:cubicBezTo>
                <a:cubicBezTo>
                  <a:pt x="1216" y="134"/>
                  <a:pt x="1107" y="56"/>
                  <a:pt x="1200" y="138"/>
                </a:cubicBezTo>
                <a:cubicBezTo>
                  <a:pt x="1255" y="186"/>
                  <a:pt x="1320" y="222"/>
                  <a:pt x="1372" y="277"/>
                </a:cubicBezTo>
                <a:cubicBezTo>
                  <a:pt x="1365" y="435"/>
                  <a:pt x="1353" y="567"/>
                  <a:pt x="1364" y="726"/>
                </a:cubicBezTo>
                <a:cubicBezTo>
                  <a:pt x="1369" y="810"/>
                  <a:pt x="1388" y="979"/>
                  <a:pt x="1388" y="979"/>
                </a:cubicBezTo>
                <a:cubicBezTo>
                  <a:pt x="1384" y="1102"/>
                  <a:pt x="1393" y="1232"/>
                  <a:pt x="1364" y="1354"/>
                </a:cubicBezTo>
                <a:cubicBezTo>
                  <a:pt x="1355" y="1429"/>
                  <a:pt x="1348" y="1509"/>
                  <a:pt x="1331" y="1583"/>
                </a:cubicBezTo>
                <a:cubicBezTo>
                  <a:pt x="1323" y="1662"/>
                  <a:pt x="1310" y="1740"/>
                  <a:pt x="1298" y="1819"/>
                </a:cubicBezTo>
                <a:cubicBezTo>
                  <a:pt x="1299" y="1831"/>
                  <a:pt x="1303" y="1887"/>
                  <a:pt x="1315" y="1909"/>
                </a:cubicBezTo>
                <a:cubicBezTo>
                  <a:pt x="1345" y="1965"/>
                  <a:pt x="1343" y="1939"/>
                  <a:pt x="1356" y="1983"/>
                </a:cubicBezTo>
                <a:cubicBezTo>
                  <a:pt x="1376" y="2051"/>
                  <a:pt x="1388" y="2123"/>
                  <a:pt x="1421" y="2187"/>
                </a:cubicBezTo>
                <a:cubicBezTo>
                  <a:pt x="1427" y="2239"/>
                  <a:pt x="1432" y="2290"/>
                  <a:pt x="1445" y="2342"/>
                </a:cubicBezTo>
                <a:cubicBezTo>
                  <a:pt x="1440" y="2460"/>
                  <a:pt x="1463" y="2508"/>
                  <a:pt x="1413" y="2587"/>
                </a:cubicBezTo>
                <a:cubicBezTo>
                  <a:pt x="1395" y="2649"/>
                  <a:pt x="1383" y="2702"/>
                  <a:pt x="1315" y="2725"/>
                </a:cubicBezTo>
                <a:cubicBezTo>
                  <a:pt x="1273" y="2766"/>
                  <a:pt x="1230" y="2801"/>
                  <a:pt x="1176" y="2823"/>
                </a:cubicBezTo>
                <a:cubicBezTo>
                  <a:pt x="1151" y="2832"/>
                  <a:pt x="1126" y="2839"/>
                  <a:pt x="1102" y="2848"/>
                </a:cubicBezTo>
                <a:cubicBezTo>
                  <a:pt x="1094" y="2850"/>
                  <a:pt x="1078" y="2856"/>
                  <a:pt x="1078" y="2856"/>
                </a:cubicBezTo>
                <a:cubicBezTo>
                  <a:pt x="1042" y="2853"/>
                  <a:pt x="1007" y="2852"/>
                  <a:pt x="972" y="2848"/>
                </a:cubicBezTo>
                <a:cubicBezTo>
                  <a:pt x="923" y="2842"/>
                  <a:pt x="872" y="2816"/>
                  <a:pt x="825" y="2807"/>
                </a:cubicBezTo>
                <a:cubicBezTo>
                  <a:pt x="811" y="2804"/>
                  <a:pt x="797" y="2801"/>
                  <a:pt x="784" y="2799"/>
                </a:cubicBezTo>
                <a:cubicBezTo>
                  <a:pt x="759" y="2793"/>
                  <a:pt x="711" y="2782"/>
                  <a:pt x="711" y="2782"/>
                </a:cubicBezTo>
                <a:cubicBezTo>
                  <a:pt x="675" y="2764"/>
                  <a:pt x="641" y="2762"/>
                  <a:pt x="605" y="2750"/>
                </a:cubicBezTo>
                <a:cubicBezTo>
                  <a:pt x="525" y="2723"/>
                  <a:pt x="448" y="2698"/>
                  <a:pt x="368" y="2676"/>
                </a:cubicBezTo>
                <a:cubicBezTo>
                  <a:pt x="342" y="2659"/>
                  <a:pt x="313" y="2650"/>
                  <a:pt x="294" y="2627"/>
                </a:cubicBezTo>
                <a:cubicBezTo>
                  <a:pt x="261" y="2588"/>
                  <a:pt x="250" y="2549"/>
                  <a:pt x="229" y="2505"/>
                </a:cubicBezTo>
                <a:cubicBezTo>
                  <a:pt x="210" y="2467"/>
                  <a:pt x="190" y="2441"/>
                  <a:pt x="180" y="2399"/>
                </a:cubicBezTo>
                <a:cubicBezTo>
                  <a:pt x="171" y="2363"/>
                  <a:pt x="167" y="2327"/>
                  <a:pt x="156" y="2293"/>
                </a:cubicBezTo>
                <a:cubicBezTo>
                  <a:pt x="149" y="2254"/>
                  <a:pt x="148" y="2215"/>
                  <a:pt x="139" y="2178"/>
                </a:cubicBezTo>
                <a:cubicBezTo>
                  <a:pt x="130" y="2147"/>
                  <a:pt x="90" y="2097"/>
                  <a:pt x="90" y="2097"/>
                </a:cubicBezTo>
                <a:cubicBezTo>
                  <a:pt x="78" y="2060"/>
                  <a:pt x="58" y="2024"/>
                  <a:pt x="41" y="1991"/>
                </a:cubicBezTo>
                <a:cubicBezTo>
                  <a:pt x="42" y="1961"/>
                  <a:pt x="50" y="1802"/>
                  <a:pt x="82" y="1762"/>
                </a:cubicBezTo>
                <a:cubicBezTo>
                  <a:pt x="112" y="1722"/>
                  <a:pt x="161" y="1679"/>
                  <a:pt x="180" y="1632"/>
                </a:cubicBezTo>
                <a:cubicBezTo>
                  <a:pt x="198" y="1585"/>
                  <a:pt x="224" y="1548"/>
                  <a:pt x="254" y="1509"/>
                </a:cubicBezTo>
                <a:cubicBezTo>
                  <a:pt x="269" y="1462"/>
                  <a:pt x="279" y="1416"/>
                  <a:pt x="294" y="1370"/>
                </a:cubicBezTo>
                <a:cubicBezTo>
                  <a:pt x="288" y="1315"/>
                  <a:pt x="280" y="1168"/>
                  <a:pt x="245" y="1126"/>
                </a:cubicBezTo>
                <a:cubicBezTo>
                  <a:pt x="236" y="1115"/>
                  <a:pt x="223" y="1109"/>
                  <a:pt x="213" y="1101"/>
                </a:cubicBezTo>
                <a:cubicBezTo>
                  <a:pt x="201" y="1065"/>
                  <a:pt x="178" y="1042"/>
                  <a:pt x="172" y="1003"/>
                </a:cubicBezTo>
                <a:cubicBezTo>
                  <a:pt x="160" y="929"/>
                  <a:pt x="165" y="970"/>
                  <a:pt x="156" y="88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36211" name="Rectangle 19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6386513" cy="285750"/>
          </a:xfrm>
          <a:noFill/>
          <a:ln/>
        </p:spPr>
        <p:txBody>
          <a:bodyPr/>
          <a:lstStyle/>
          <a:p>
            <a:r>
              <a:rPr lang="en-US"/>
              <a:t>Figure 12–4 Hershey-Chase Experiment</a:t>
            </a:r>
          </a:p>
        </p:txBody>
      </p:sp>
      <p:pic>
        <p:nvPicPr>
          <p:cNvPr id="136212" name="Picture 20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13" name="Picture 21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025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ologymadolyn911">
  <a:themeElements>
    <a:clrScheme name="biologymadolyn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madolyn911.po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madolyn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iologymadolyn911">
  <a:themeElements>
    <a:clrScheme name="biologymadolyn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madolyn911.po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madolyn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iologymadolyn911">
  <a:themeElements>
    <a:clrScheme name="biologymadolyn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madolyn911.po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madolyn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iologymadolyn911">
  <a:themeElements>
    <a:clrScheme name="biologymadolyn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madolyn911.po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madolyn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iologymadolyn911">
  <a:themeElements>
    <a:clrScheme name="biologymadolyn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madolyn911.po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madolyn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452</TotalTime>
  <Words>1557</Words>
  <Application>Microsoft Office PowerPoint</Application>
  <PresentationFormat>On-screen Show (4:3)</PresentationFormat>
  <Paragraphs>392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Flow</vt:lpstr>
      <vt:lpstr>biologymadolyn911</vt:lpstr>
      <vt:lpstr>1_biologymadolyn911</vt:lpstr>
      <vt:lpstr>2_biologymadolyn911</vt:lpstr>
      <vt:lpstr>3_biologymadolyn911</vt:lpstr>
      <vt:lpstr>4_biologymadolyn911</vt:lpstr>
      <vt:lpstr>Chapter 12</vt:lpstr>
      <vt:lpstr>Frederick Griffith- 1928 </vt:lpstr>
      <vt:lpstr>Figure 12–2 Griffith’s Experiment</vt:lpstr>
      <vt:lpstr>PowerPoint Presentation</vt:lpstr>
      <vt:lpstr>Frederick Griffith- 1928 </vt:lpstr>
      <vt:lpstr>Oswald Avery - 1944 </vt:lpstr>
      <vt:lpstr>Alfred Hershey and Martha Chase -1952</vt:lpstr>
      <vt:lpstr>Figure 12–4 Hershey-Chase Experiment</vt:lpstr>
      <vt:lpstr>Figure 12–4 Hershey-Chase Experiment</vt:lpstr>
      <vt:lpstr>Figure 12–4 Hershey-Chase Experiment</vt:lpstr>
      <vt:lpstr>Alfred Hershey and Martha Chase -1952</vt:lpstr>
      <vt:lpstr>Rosalind Franklin </vt:lpstr>
      <vt:lpstr>Erwin Chargraff </vt:lpstr>
      <vt:lpstr>Francis Crick and James Watson-1953 </vt:lpstr>
      <vt:lpstr>Review of DNA Structure</vt:lpstr>
      <vt:lpstr>DNA Nucleotides</vt:lpstr>
      <vt:lpstr>Review of DNA Structure</vt:lpstr>
      <vt:lpstr> Structure of DNA</vt:lpstr>
      <vt:lpstr>Chapter 12</vt:lpstr>
      <vt:lpstr>Pro vs. Eukaryotic Chromosomes</vt:lpstr>
      <vt:lpstr>Prokaryotic Chromosome Structure</vt:lpstr>
      <vt:lpstr>Pro vs. Eukaryotic Chromosomes</vt:lpstr>
      <vt:lpstr>PowerPoint Presentation</vt:lpstr>
      <vt:lpstr>Eukaryotic Chromosomes Elaborated</vt:lpstr>
      <vt:lpstr>PowerPoint Presentation</vt:lpstr>
      <vt:lpstr>DNA Replication </vt:lpstr>
      <vt:lpstr>Figure 12–11 DNA Replication</vt:lpstr>
      <vt:lpstr>DNA Replication </vt:lpstr>
      <vt:lpstr>Figure 12–11 DNA Replication</vt:lpstr>
      <vt:lpstr>Chapter 12</vt:lpstr>
      <vt:lpstr>RNA: A Review</vt:lpstr>
      <vt:lpstr>3 Types of RNA</vt:lpstr>
      <vt:lpstr> The Genetic Code</vt:lpstr>
      <vt:lpstr>PowerPoint Presentation</vt:lpstr>
      <vt:lpstr>3 Types of RNA</vt:lpstr>
      <vt:lpstr>Transcription </vt:lpstr>
      <vt:lpstr>Figure 12–14 Transcription</vt:lpstr>
      <vt:lpstr>Transcription </vt:lpstr>
      <vt:lpstr>PowerPoint Presentation</vt:lpstr>
      <vt:lpstr>Transcription </vt:lpstr>
      <vt:lpstr>RNA Processing in Eukaryotic cells </vt:lpstr>
      <vt:lpstr>PowerPoint Presentation</vt:lpstr>
      <vt:lpstr>RNA Processing in Eukaryotic cells </vt:lpstr>
      <vt:lpstr>Translation </vt:lpstr>
      <vt:lpstr>Figure 12–18 Translation</vt:lpstr>
      <vt:lpstr>Translation </vt:lpstr>
      <vt:lpstr>Figure 12–18 Translation (continued)</vt:lpstr>
      <vt:lpstr>Translation </vt:lpstr>
      <vt:lpstr>Chapter 12</vt:lpstr>
      <vt:lpstr>Mutations</vt:lpstr>
      <vt:lpstr>Mutations</vt:lpstr>
      <vt:lpstr>Gene Mutations: Substitution, Insertion, and Deletion</vt:lpstr>
      <vt:lpstr>Mutations Cont.</vt:lpstr>
      <vt:lpstr> Chromosomal Mutations</vt:lpstr>
      <vt:lpstr>Significance of Mutations</vt:lpstr>
      <vt:lpstr>Chapter 12</vt:lpstr>
      <vt:lpstr> What is Gene regulation?</vt:lpstr>
      <vt:lpstr>Prokaryotic Gene Regulation</vt:lpstr>
      <vt:lpstr>PowerPoint Presentation</vt:lpstr>
      <vt:lpstr>Eukaryotic Gene Regulation</vt:lpstr>
      <vt:lpstr>Development and differentiation </vt:lpstr>
    </vt:vector>
  </TitlesOfParts>
  <Company>Willoughby-Eastlake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Willoughby-Eastlake Schools</dc:creator>
  <cp:lastModifiedBy>Willoughby-Eastlake Schools</cp:lastModifiedBy>
  <cp:revision>19</cp:revision>
  <dcterms:created xsi:type="dcterms:W3CDTF">2014-02-20T16:01:57Z</dcterms:created>
  <dcterms:modified xsi:type="dcterms:W3CDTF">2016-02-01T19:14:44Z</dcterms:modified>
</cp:coreProperties>
</file>