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7" r:id="rId11"/>
    <p:sldId id="258" r:id="rId12"/>
    <p:sldId id="259" r:id="rId13"/>
    <p:sldId id="265" r:id="rId14"/>
    <p:sldId id="266" r:id="rId15"/>
    <p:sldId id="261" r:id="rId16"/>
    <p:sldId id="262" r:id="rId17"/>
    <p:sldId id="263" r:id="rId18"/>
    <p:sldId id="260" r:id="rId19"/>
    <p:sldId id="264" r:id="rId20"/>
    <p:sldId id="268" r:id="rId21"/>
    <p:sldId id="267" r:id="rId22"/>
    <p:sldId id="270" r:id="rId23"/>
    <p:sldId id="269" r:id="rId24"/>
    <p:sldId id="271" r:id="rId25"/>
    <p:sldId id="272" r:id="rId26"/>
    <p:sldId id="274" r:id="rId27"/>
    <p:sldId id="273" r:id="rId28"/>
    <p:sldId id="276" r:id="rId29"/>
    <p:sldId id="275" r:id="rId30"/>
    <p:sldId id="277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2" r:id="rId43"/>
    <p:sldId id="290" r:id="rId44"/>
    <p:sldId id="293" r:id="rId45"/>
    <p:sldId id="291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7" r:id="rId58"/>
    <p:sldId id="308" r:id="rId59"/>
    <p:sldId id="305" r:id="rId60"/>
    <p:sldId id="309" r:id="rId61"/>
    <p:sldId id="310" r:id="rId62"/>
    <p:sldId id="3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8" autoAdjust="0"/>
    <p:restoredTop sz="94660"/>
  </p:normalViewPr>
  <p:slideViewPr>
    <p:cSldViewPr>
      <p:cViewPr varScale="1">
        <p:scale>
          <a:sx n="70" d="100"/>
          <a:sy n="70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6550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195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244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196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0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8607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03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0843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521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3198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7691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8658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0788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85871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5926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213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9909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897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6817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7772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612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1702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748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05569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7494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82955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95396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586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98116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390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31863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26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1672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32302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2195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564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2196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9733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572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7527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7079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0508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73691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83503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8169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05608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3337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607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18565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6700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06248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99337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64178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7081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4965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93136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000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5901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47484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60737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53834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0554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29635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11129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1152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8508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72076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0992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3787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0154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6313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99020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45821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81853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4162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5078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1698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FC4F-140B-495F-B9B0-C4A1EB0C38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597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B3BB-7A2B-4D5A-95C8-8CED5BB5C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6155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F192-7305-4EC3-BCF1-1E9A98847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4628"/>
      </p:ext>
    </p:extLst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ADF-650D-48BD-B004-C77B113B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3019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5A51-5855-4BF7-996C-AEA92AB3E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19895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0F9B-51B4-4EDF-8A92-23BF3E34E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6618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83CA-5873-495F-8EB6-376AA04A8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0000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3EE-D40A-4441-926E-90994E42DD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1254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0880-0B33-4B64-AC2A-98FD82D19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835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75-CC58-4108-86F8-454C9F5CD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866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FAD1-46FC-4D5C-A059-AA3599F63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968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90.xml"/><Relationship Id="rId16" Type="http://schemas.openxmlformats.org/officeDocument/2006/relationships/slide" Target="../slides/slide12.xml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" Target="../slides/slide24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Relationship Id="rId22" Type="http://schemas.openxmlformats.org/officeDocument/2006/relationships/slide" Target="../slides/slide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7B3A0F-C271-4A50-BD99-F5B58CF1B18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27AD50-B865-4DC0-BC84-2165D042A2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8E97F6-004B-4092-ABA9-995DCA89EAD6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36881" name="Picture 17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3" name="Picture 19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6" name="Picture 22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6888" name="Picture 24" descr="button_4">
            <a:hlinkClick r:id="rId2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9" name="Picture 25" descr="button_5">
            <a:hlinkClick r:id="rId2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 Honors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4- Meiosis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Interphase</a:t>
            </a:r>
          </a:p>
          <a:p>
            <a:pPr lvl="1"/>
            <a:r>
              <a:rPr lang="en-US" sz="2400" dirty="0" smtClean="0"/>
              <a:t>Similar to what happens prior to mitosis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Prophase I</a:t>
            </a:r>
          </a:p>
          <a:p>
            <a:pPr lvl="1"/>
            <a:r>
              <a:rPr lang="en-US" sz="2400" dirty="0" smtClean="0"/>
              <a:t>Chromosomes align with homologous pair.</a:t>
            </a:r>
          </a:p>
          <a:p>
            <a:pPr lvl="2"/>
            <a:r>
              <a:rPr lang="en-US" b="1" dirty="0" smtClean="0"/>
              <a:t>Synapsis</a:t>
            </a:r>
          </a:p>
          <a:p>
            <a:pPr lvl="3"/>
            <a:r>
              <a:rPr lang="en-US" sz="2400" dirty="0" smtClean="0"/>
              <a:t>Creates a tetrad</a:t>
            </a:r>
          </a:p>
          <a:p>
            <a:pPr lvl="1"/>
            <a:r>
              <a:rPr lang="en-US" sz="2400" dirty="0" smtClean="0"/>
              <a:t>Crossing over occurs</a:t>
            </a:r>
          </a:p>
          <a:p>
            <a:pPr lvl="2"/>
            <a:r>
              <a:rPr lang="en-US" dirty="0" smtClean="0"/>
              <a:t>Exchange of genetic material from dad and mom</a:t>
            </a:r>
          </a:p>
          <a:p>
            <a:pPr lvl="2"/>
            <a:r>
              <a:rPr lang="en-US" dirty="0" smtClean="0"/>
              <a:t>Increases variety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Metaphase I</a:t>
            </a:r>
          </a:p>
          <a:p>
            <a:pPr lvl="1"/>
            <a:r>
              <a:rPr lang="en-US" sz="3200" dirty="0" smtClean="0"/>
              <a:t>Homologous pairs line up in middle</a:t>
            </a:r>
          </a:p>
        </p:txBody>
      </p:sp>
    </p:spTree>
    <p:extLst>
      <p:ext uri="{BB962C8B-B14F-4D97-AF65-F5344CB8AC3E}">
        <p14:creationId xmlns:p14="http://schemas.microsoft.com/office/powerpoint/2010/main" val="16001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11-15 Meiosis</a:t>
            </a:r>
          </a:p>
        </p:txBody>
      </p:sp>
      <p:pic>
        <p:nvPicPr>
          <p:cNvPr id="51220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1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sb4066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5924"/>
          <a:stretch>
            <a:fillRect/>
          </a:stretch>
        </p:blipFill>
        <p:spPr bwMode="auto">
          <a:xfrm>
            <a:off x="227013" y="1960563"/>
            <a:ext cx="866933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4572000" y="3773488"/>
            <a:ext cx="2733675" cy="1373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20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Metaphase I</a:t>
            </a:r>
          </a:p>
          <a:p>
            <a:pPr lvl="1"/>
            <a:r>
              <a:rPr lang="en-US" sz="3200" dirty="0" smtClean="0"/>
              <a:t>Homologous pairs line up in middle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Anaphase I</a:t>
            </a:r>
          </a:p>
          <a:p>
            <a:pPr lvl="1"/>
            <a:r>
              <a:rPr lang="en-US" sz="3200" dirty="0" smtClean="0"/>
              <a:t>Homologous pairs separate</a:t>
            </a:r>
          </a:p>
          <a:p>
            <a:pPr lvl="2"/>
            <a:r>
              <a:rPr lang="en-US" sz="3200" b="1" dirty="0" smtClean="0"/>
              <a:t>Disjunction</a:t>
            </a:r>
          </a:p>
          <a:p>
            <a:pPr lvl="1"/>
            <a:r>
              <a:rPr lang="en-US" sz="3200" dirty="0" smtClean="0"/>
              <a:t>Move to opposite ends of cell</a:t>
            </a:r>
          </a:p>
          <a:p>
            <a:pPr lvl="1"/>
            <a:r>
              <a:rPr lang="en-US" sz="3200" dirty="0" smtClean="0"/>
              <a:t>Still replicated chromosome</a:t>
            </a:r>
          </a:p>
        </p:txBody>
      </p:sp>
    </p:spTree>
    <p:extLst>
      <p:ext uri="{BB962C8B-B14F-4D97-AF65-F5344CB8AC3E}">
        <p14:creationId xmlns:p14="http://schemas.microsoft.com/office/powerpoint/2010/main" val="35947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11-15 Meiosis</a:t>
            </a:r>
          </a:p>
        </p:txBody>
      </p:sp>
      <p:pic>
        <p:nvPicPr>
          <p:cNvPr id="52244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6" name="Picture 22" descr="sb4066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5924"/>
          <a:stretch>
            <a:fillRect/>
          </a:stretch>
        </p:blipFill>
        <p:spPr bwMode="auto">
          <a:xfrm>
            <a:off x="227013" y="1960563"/>
            <a:ext cx="866933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5989638" y="3773488"/>
            <a:ext cx="1316037" cy="1373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11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Metaphase I</a:t>
            </a:r>
          </a:p>
          <a:p>
            <a:pPr lvl="1"/>
            <a:r>
              <a:rPr lang="en-US" sz="3200" dirty="0" smtClean="0"/>
              <a:t>Homologous pairs line up in middle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Anaphase I</a:t>
            </a:r>
          </a:p>
          <a:p>
            <a:pPr lvl="1"/>
            <a:r>
              <a:rPr lang="en-US" sz="3200" dirty="0" smtClean="0"/>
              <a:t>Homologous pairs separate</a:t>
            </a:r>
          </a:p>
          <a:p>
            <a:pPr lvl="2"/>
            <a:r>
              <a:rPr lang="en-US" sz="3200" b="1" dirty="0" smtClean="0"/>
              <a:t>Disjunction</a:t>
            </a:r>
          </a:p>
          <a:p>
            <a:pPr lvl="1"/>
            <a:r>
              <a:rPr lang="en-US" sz="3200" dirty="0" smtClean="0"/>
              <a:t>Move to opposite ends of cell</a:t>
            </a:r>
          </a:p>
          <a:p>
            <a:pPr lvl="1"/>
            <a:r>
              <a:rPr lang="en-US" sz="3200" dirty="0" smtClean="0"/>
              <a:t>Still replicated chromosome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Telophase</a:t>
            </a:r>
            <a:r>
              <a:rPr lang="en-US" dirty="0" smtClean="0">
                <a:solidFill>
                  <a:schemeClr val="accent1"/>
                </a:solidFill>
              </a:rPr>
              <a:t> I</a:t>
            </a:r>
          </a:p>
          <a:p>
            <a:pPr lvl="1"/>
            <a:r>
              <a:rPr lang="en-US" sz="3200" dirty="0" smtClean="0"/>
              <a:t>Nuclear membrane reforms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Cytokinesis</a:t>
            </a:r>
          </a:p>
          <a:p>
            <a:pPr lvl="1"/>
            <a:r>
              <a:rPr lang="en-US" sz="3200" dirty="0" smtClean="0"/>
              <a:t>Cell divides</a:t>
            </a:r>
          </a:p>
          <a:p>
            <a:pPr lvl="1"/>
            <a:r>
              <a:rPr lang="en-US" sz="3200" dirty="0" smtClean="0"/>
              <a:t>Creates two new daughter cells</a:t>
            </a:r>
          </a:p>
          <a:p>
            <a:pPr lvl="2"/>
            <a:r>
              <a:rPr lang="en-US" sz="3200" dirty="0" smtClean="0"/>
              <a:t>Haploid (N)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62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11-15 Meiosis</a:t>
            </a:r>
          </a:p>
        </p:txBody>
      </p:sp>
      <p:pic>
        <p:nvPicPr>
          <p:cNvPr id="72708" name="Picture 4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sb4066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5924"/>
          <a:stretch>
            <a:fillRect/>
          </a:stretch>
        </p:blipFill>
        <p:spPr bwMode="auto">
          <a:xfrm>
            <a:off x="227013" y="1960563"/>
            <a:ext cx="866933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</p:spTree>
    <p:extLst>
      <p:ext uri="{BB962C8B-B14F-4D97-AF65-F5344CB8AC3E}">
        <p14:creationId xmlns:p14="http://schemas.microsoft.com/office/powerpoint/2010/main" val="23074348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to mitosis except 2 cells that are haploid to start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Prophase II</a:t>
            </a:r>
          </a:p>
          <a:p>
            <a:pPr lvl="1"/>
            <a:r>
              <a:rPr lang="en-US" sz="2400" dirty="0" smtClean="0"/>
              <a:t>Nuclear membrane breaks down</a:t>
            </a:r>
          </a:p>
          <a:p>
            <a:pPr lvl="1"/>
            <a:r>
              <a:rPr lang="en-US" sz="2400" dirty="0" smtClean="0"/>
              <a:t>Spindle fiber attach to centromeres</a:t>
            </a:r>
          </a:p>
        </p:txBody>
      </p:sp>
    </p:spTree>
    <p:extLst>
      <p:ext uri="{BB962C8B-B14F-4D97-AF65-F5344CB8AC3E}">
        <p14:creationId xmlns:p14="http://schemas.microsoft.com/office/powerpoint/2010/main" val="40567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io_ch11_6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81100"/>
            <a:ext cx="674687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68725" y="10175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Meiosis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42963" y="5114925"/>
            <a:ext cx="2057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 results in two haploid (N) daughter cells, each with half the number of chromosomes as the original.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4296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Prophase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70351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Metaphase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6751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Anaphase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7452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Telophase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703513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chromosomes line up in a similar way to the metaphase stage of mitosis.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675188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sister chromatids separate and move toward opposite ends of the cell.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745288" y="5114925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II results in four haploid (N) daughter cells.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11-17 Meiosis II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2747963" y="4783138"/>
            <a:ext cx="1957387" cy="1165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703763" y="4756150"/>
            <a:ext cx="1957387" cy="1165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6751638" y="4913313"/>
            <a:ext cx="1957387" cy="8143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93" name="Picture 2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4" name="Picture 2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02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to mitosis except 2 cells that are haploid to start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Prophase II</a:t>
            </a:r>
          </a:p>
          <a:p>
            <a:pPr lvl="1"/>
            <a:r>
              <a:rPr lang="en-US" sz="2400" dirty="0" smtClean="0"/>
              <a:t>Nuclear membrane breaks down</a:t>
            </a:r>
          </a:p>
          <a:p>
            <a:pPr lvl="1"/>
            <a:r>
              <a:rPr lang="en-US" sz="2400" dirty="0" smtClean="0"/>
              <a:t>Spindle fiber attach to centromeres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Metaphase II</a:t>
            </a:r>
          </a:p>
          <a:p>
            <a:pPr lvl="1"/>
            <a:r>
              <a:rPr lang="en-US" sz="2400" dirty="0" smtClean="0"/>
              <a:t>Chromosomes line up in the middle</a:t>
            </a:r>
          </a:p>
        </p:txBody>
      </p:sp>
    </p:spTree>
    <p:extLst>
      <p:ext uri="{BB962C8B-B14F-4D97-AF65-F5344CB8AC3E}">
        <p14:creationId xmlns:p14="http://schemas.microsoft.com/office/powerpoint/2010/main" val="3991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Used for the purpose of making gametes for sexual reproduction</a:t>
            </a:r>
          </a:p>
          <a:p>
            <a:r>
              <a:rPr lang="en-US" sz="2000" dirty="0" smtClean="0"/>
              <a:t>Diploid v. Haploid</a:t>
            </a:r>
          </a:p>
          <a:p>
            <a:pPr lvl="1"/>
            <a:r>
              <a:rPr lang="en-US" sz="2000" dirty="0" smtClean="0"/>
              <a:t>Somatic Cells</a:t>
            </a:r>
          </a:p>
          <a:p>
            <a:pPr lvl="2"/>
            <a:r>
              <a:rPr lang="en-US" sz="2000" dirty="0" smtClean="0"/>
              <a:t>Diploid (2N)</a:t>
            </a:r>
          </a:p>
          <a:p>
            <a:pPr lvl="3"/>
            <a:r>
              <a:rPr lang="en-US" dirty="0" smtClean="0"/>
              <a:t>46 chromosomes in humans</a:t>
            </a:r>
          </a:p>
          <a:p>
            <a:pPr lvl="3"/>
            <a:r>
              <a:rPr lang="en-US" dirty="0" smtClean="0"/>
              <a:t>23 </a:t>
            </a:r>
            <a:r>
              <a:rPr lang="en-US" b="1" dirty="0" smtClean="0"/>
              <a:t>homologous</a:t>
            </a:r>
            <a:r>
              <a:rPr lang="en-US" dirty="0" smtClean="0"/>
              <a:t> pairs</a:t>
            </a:r>
          </a:p>
          <a:p>
            <a:pPr lvl="4"/>
            <a:r>
              <a:rPr lang="en-US" dirty="0" smtClean="0"/>
              <a:t>Similar length, centromere location and genetic information</a:t>
            </a:r>
          </a:p>
          <a:p>
            <a:pPr lvl="1"/>
            <a:r>
              <a:rPr lang="en-US" sz="2000" dirty="0" smtClean="0"/>
              <a:t>Gametes</a:t>
            </a:r>
          </a:p>
          <a:p>
            <a:pPr lvl="2"/>
            <a:r>
              <a:rPr lang="en-US" sz="2000" dirty="0" smtClean="0"/>
              <a:t>Sperm or egg</a:t>
            </a:r>
          </a:p>
          <a:p>
            <a:pPr lvl="2"/>
            <a:r>
              <a:rPr lang="en-US" sz="2000" dirty="0" smtClean="0"/>
              <a:t>Haploid (N)</a:t>
            </a:r>
          </a:p>
          <a:p>
            <a:pPr lvl="3"/>
            <a:r>
              <a:rPr lang="en-US" dirty="0" smtClean="0"/>
              <a:t>23 chromosomes in humans</a:t>
            </a:r>
          </a:p>
          <a:p>
            <a:pPr lvl="3"/>
            <a:r>
              <a:rPr lang="en-US" dirty="0" smtClean="0"/>
              <a:t>No pairs</a:t>
            </a:r>
          </a:p>
          <a:p>
            <a:pPr lvl="2"/>
            <a:r>
              <a:rPr lang="en-US" sz="2000" dirty="0" smtClean="0"/>
              <a:t>Made by process of meiosis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io_ch11_6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81100"/>
            <a:ext cx="674687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768725" y="10175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Meiosis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42963" y="5114925"/>
            <a:ext cx="2057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 results in two haploid (N) daughter cells, each with half the number of chromosomes as the original.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4296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Prophase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0351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Metaphase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6751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Anaphase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7452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Telophase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703513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chromosomes line up in a similar way to the metaphase stage of mitosis.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675188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sister chromatids separate and move toward opposite ends of the cell.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745288" y="5114925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II results in four haploid (N) daughter cells.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11-17 Meiosis II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703763" y="4756150"/>
            <a:ext cx="1957387" cy="1165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751638" y="4913313"/>
            <a:ext cx="1957387" cy="8143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5317" name="Picture 2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8" name="Picture 2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40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to mitosis except 2 cells that are haploid to start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Prophase II</a:t>
            </a:r>
          </a:p>
          <a:p>
            <a:pPr lvl="1"/>
            <a:r>
              <a:rPr lang="en-US" sz="2400" dirty="0" smtClean="0"/>
              <a:t>Nuclear membrane breaks down</a:t>
            </a:r>
          </a:p>
          <a:p>
            <a:pPr lvl="1"/>
            <a:r>
              <a:rPr lang="en-US" sz="2400" dirty="0" smtClean="0"/>
              <a:t>Spindle fiber attach to centromeres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Metaphase II</a:t>
            </a:r>
          </a:p>
          <a:p>
            <a:pPr lvl="1"/>
            <a:r>
              <a:rPr lang="en-US" sz="2400" dirty="0" smtClean="0"/>
              <a:t>Chromosomes line up in the middle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Anaphase II</a:t>
            </a:r>
          </a:p>
          <a:p>
            <a:pPr lvl="1"/>
            <a:r>
              <a:rPr lang="en-US" sz="2400" dirty="0" smtClean="0"/>
              <a:t>Centromeres divide</a:t>
            </a:r>
          </a:p>
          <a:p>
            <a:pPr lvl="1"/>
            <a:r>
              <a:rPr lang="en-US" sz="2400" dirty="0" smtClean="0"/>
              <a:t>Chromatids separate and move to opposite poles</a:t>
            </a:r>
          </a:p>
          <a:p>
            <a:pPr lvl="2"/>
            <a:r>
              <a:rPr lang="en-US" dirty="0" smtClean="0"/>
              <a:t>Now called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o_ch11_6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81100"/>
            <a:ext cx="674687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68725" y="10175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Meiosis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42963" y="5114925"/>
            <a:ext cx="2057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 results in two haploid (N) daughter cells, each with half the number of chromosomes as the original.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4296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Prophase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70351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Metaphase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751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Anaphase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452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Telophase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703513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chromosomes line up in a similar way to the metaphase stage of mitosis.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675188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sister chromatids separate and move toward opposite ends of the cell.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745288" y="5114925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II results in four haploid (N) daughter cells.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11-17 Meiosis II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6751638" y="4913313"/>
            <a:ext cx="1957387" cy="8143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41" name="Picture 2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2" name="Picture 2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32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Telophase</a:t>
            </a:r>
            <a:r>
              <a:rPr lang="en-US" sz="2800" dirty="0" smtClean="0">
                <a:solidFill>
                  <a:schemeClr val="accent1"/>
                </a:solidFill>
              </a:rPr>
              <a:t> II</a:t>
            </a:r>
          </a:p>
          <a:p>
            <a:pPr lvl="1"/>
            <a:r>
              <a:rPr lang="en-US" dirty="0" smtClean="0"/>
              <a:t>Nuclear envelope forms</a:t>
            </a:r>
          </a:p>
          <a:p>
            <a:r>
              <a:rPr lang="en-US" sz="2800" dirty="0" smtClean="0"/>
              <a:t>Cytokinesis</a:t>
            </a:r>
          </a:p>
          <a:p>
            <a:pPr lvl="1"/>
            <a:r>
              <a:rPr lang="en-US" dirty="0" smtClean="0"/>
              <a:t>Cells divide</a:t>
            </a:r>
          </a:p>
          <a:p>
            <a:pPr lvl="1"/>
            <a:r>
              <a:rPr lang="en-US" dirty="0" smtClean="0"/>
              <a:t>End up with 4 haploid cells</a:t>
            </a:r>
          </a:p>
          <a:p>
            <a:pPr lvl="2"/>
            <a:r>
              <a:rPr lang="en-US" sz="2800" dirty="0" smtClean="0"/>
              <a:t>Each genetically unique</a:t>
            </a:r>
          </a:p>
          <a:p>
            <a:pPr lvl="1"/>
            <a:r>
              <a:rPr lang="en-US" dirty="0" smtClean="0"/>
              <a:t>Return to 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o_ch11_6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81100"/>
            <a:ext cx="674687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8725" y="10175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Meiosis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42963" y="5114925"/>
            <a:ext cx="2057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 results in two haploid (N) daughter cells, each with half the number of chromosomes as the original.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4296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Prophase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703513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Metaphase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751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Anaphase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745288" y="487362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Telophase II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703513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chromosomes line up in a similar way to the metaphase stage of mitosis.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675188" y="5114925"/>
            <a:ext cx="2057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sister chromatids separate and move toward opposite ends of the cell.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745288" y="5114925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Meiosis II results in four haploid (N) daughter cells.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11-17 Meiosis II</a:t>
            </a:r>
          </a:p>
        </p:txBody>
      </p:sp>
      <p:pic>
        <p:nvPicPr>
          <p:cNvPr id="57362" name="Picture 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3" name="Picture 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66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Spermatogenesis</a:t>
            </a:r>
          </a:p>
          <a:p>
            <a:pPr lvl="1"/>
            <a:r>
              <a:rPr lang="en-US" sz="2400" dirty="0" smtClean="0"/>
              <a:t>Creates of total of 4 equal cells that eventually differentiate into 4 sperm</a:t>
            </a:r>
          </a:p>
        </p:txBody>
      </p:sp>
    </p:spTree>
    <p:extLst>
      <p:ext uri="{BB962C8B-B14F-4D97-AF65-F5344CB8AC3E}">
        <p14:creationId xmlns:p14="http://schemas.microsoft.com/office/powerpoint/2010/main" val="26441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543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Spermatogenesis</a:t>
            </a:r>
          </a:p>
          <a:p>
            <a:pPr lvl="1"/>
            <a:r>
              <a:rPr lang="en-US" sz="2400" dirty="0" smtClean="0"/>
              <a:t>Creates of total of 4 equal cells that eventually differentiate into 4 sperm</a:t>
            </a:r>
          </a:p>
          <a:p>
            <a:pPr lvl="1"/>
            <a:r>
              <a:rPr lang="en-US" sz="2400" dirty="0" smtClean="0"/>
              <a:t>Happens throughout male’s life</a:t>
            </a:r>
          </a:p>
          <a:p>
            <a:r>
              <a:rPr lang="en-US" sz="2400" dirty="0" err="1" smtClean="0"/>
              <a:t>Oogensis</a:t>
            </a:r>
            <a:endParaRPr lang="en-US" sz="2400" dirty="0" smtClean="0"/>
          </a:p>
          <a:p>
            <a:pPr lvl="1"/>
            <a:r>
              <a:rPr lang="en-US" sz="2400" dirty="0" smtClean="0"/>
              <a:t>Creates 1 large cell and 3 smaller cells</a:t>
            </a:r>
          </a:p>
        </p:txBody>
      </p:sp>
    </p:spTree>
    <p:extLst>
      <p:ext uri="{BB962C8B-B14F-4D97-AF65-F5344CB8AC3E}">
        <p14:creationId xmlns:p14="http://schemas.microsoft.com/office/powerpoint/2010/main" val="34008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848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7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Spermatogenesis</a:t>
            </a:r>
          </a:p>
          <a:p>
            <a:pPr lvl="1"/>
            <a:r>
              <a:rPr lang="en-US" sz="2400" dirty="0" smtClean="0"/>
              <a:t>Creates of total of 4 equal cells that eventually differentiate into 4 sperm</a:t>
            </a:r>
          </a:p>
          <a:p>
            <a:pPr lvl="1"/>
            <a:r>
              <a:rPr lang="en-US" sz="2400" dirty="0" smtClean="0"/>
              <a:t>Happens throughout male’s life</a:t>
            </a:r>
          </a:p>
          <a:p>
            <a:r>
              <a:rPr lang="en-US" sz="2400" dirty="0" err="1" smtClean="0"/>
              <a:t>Oogensis</a:t>
            </a:r>
            <a:endParaRPr lang="en-US" sz="2400" dirty="0" smtClean="0"/>
          </a:p>
          <a:p>
            <a:pPr lvl="1"/>
            <a:r>
              <a:rPr lang="en-US" sz="2400" dirty="0" smtClean="0"/>
              <a:t>Creates 1 large cell and 3 smaller cells</a:t>
            </a:r>
          </a:p>
          <a:p>
            <a:pPr lvl="2"/>
            <a:r>
              <a:rPr lang="en-US" dirty="0" smtClean="0"/>
              <a:t>Larger cells becomes an egg</a:t>
            </a:r>
          </a:p>
          <a:p>
            <a:pPr lvl="2"/>
            <a:r>
              <a:rPr lang="en-US" dirty="0" smtClean="0"/>
              <a:t>Smaller cells become polar bodies that are discarded</a:t>
            </a:r>
          </a:p>
          <a:p>
            <a:pPr lvl="1"/>
            <a:r>
              <a:rPr lang="en-US" sz="2400" dirty="0" smtClean="0"/>
              <a:t>Majority of process takes place before female is ever born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1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divisions instead of one</a:t>
            </a:r>
          </a:p>
          <a:p>
            <a:pPr lvl="1"/>
            <a:r>
              <a:rPr lang="en-US" dirty="0" smtClean="0"/>
              <a:t>Reduction Division</a:t>
            </a:r>
          </a:p>
          <a:p>
            <a:r>
              <a:rPr lang="en-US" sz="2800" dirty="0" smtClean="0"/>
              <a:t>Start with one diploid cell, end with 4 haploid cells</a:t>
            </a:r>
          </a:p>
          <a:p>
            <a:pPr lvl="1"/>
            <a:r>
              <a:rPr lang="en-US" dirty="0" smtClean="0"/>
              <a:t>Each is genetically unique</a:t>
            </a:r>
          </a:p>
          <a:p>
            <a:pPr lvl="2"/>
            <a:r>
              <a:rPr lang="en-US" sz="2800" dirty="0" smtClean="0"/>
              <a:t>Increases variety</a:t>
            </a:r>
          </a:p>
          <a:p>
            <a:pPr marL="65836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The Study of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The scientific study of heredity</a:t>
            </a:r>
          </a:p>
          <a:p>
            <a:pPr lvl="0"/>
            <a:r>
              <a:rPr lang="en-US" sz="2800" dirty="0" err="1"/>
              <a:t>Gregor</a:t>
            </a:r>
            <a:r>
              <a:rPr lang="en-US" sz="2800" dirty="0"/>
              <a:t> Mendel</a:t>
            </a:r>
          </a:p>
          <a:p>
            <a:pPr lvl="1"/>
            <a:r>
              <a:rPr lang="en-US" dirty="0"/>
              <a:t>Father of Genetics</a:t>
            </a:r>
          </a:p>
          <a:p>
            <a:pPr lvl="1"/>
            <a:r>
              <a:rPr lang="en-US" dirty="0"/>
              <a:t>Performed experiments with pea plants</a:t>
            </a:r>
          </a:p>
          <a:p>
            <a:pPr lvl="2"/>
            <a:r>
              <a:rPr lang="en-US" sz="2800" dirty="0"/>
              <a:t>Why</a:t>
            </a:r>
          </a:p>
          <a:p>
            <a:pPr lvl="2"/>
            <a:r>
              <a:rPr lang="en-US" sz="2800" dirty="0"/>
              <a:t>Self-pollinating</a:t>
            </a:r>
          </a:p>
          <a:p>
            <a:pPr lvl="3"/>
            <a:r>
              <a:rPr lang="en-US" sz="2800" dirty="0"/>
              <a:t>True breeding plants</a:t>
            </a:r>
          </a:p>
          <a:p>
            <a:pPr lvl="2"/>
            <a:r>
              <a:rPr lang="en-US" sz="2800" dirty="0"/>
              <a:t>Only 2 varieties of any given trait</a:t>
            </a:r>
          </a:p>
          <a:p>
            <a:pPr lvl="2"/>
            <a:r>
              <a:rPr lang="en-US" sz="2800" dirty="0"/>
              <a:t>Large numbers of offspring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Mendel’s experiments</a:t>
            </a:r>
          </a:p>
          <a:p>
            <a:pPr lvl="1"/>
            <a:r>
              <a:rPr lang="en-US" dirty="0"/>
              <a:t>Parental (P) generation-true breeding plants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o_ch11_6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P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1 </a:t>
            </a:r>
            <a:r>
              <a:rPr lang="en-US" altLang="en-US" sz="1400" b="1" smtClean="0">
                <a:solidFill>
                  <a:srgbClr val="000000"/>
                </a:solidFill>
              </a:rPr>
              <a:t>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2</a:t>
            </a:r>
            <a:r>
              <a:rPr lang="en-US" altLang="en-US" sz="1400" b="1" smtClean="0">
                <a:solidFill>
                  <a:srgbClr val="000000"/>
                </a:solidFill>
              </a:rPr>
              <a:t>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11-1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Principles of Dominance</a:t>
            </a: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2006600" y="1322388"/>
            <a:ext cx="2746375" cy="3251200"/>
          </a:xfrm>
          <a:custGeom>
            <a:avLst/>
            <a:gdLst>
              <a:gd name="T0" fmla="*/ 18 w 1730"/>
              <a:gd name="T1" fmla="*/ 1608 h 2048"/>
              <a:gd name="T2" fmla="*/ 75 w 1730"/>
              <a:gd name="T3" fmla="*/ 1550 h 2048"/>
              <a:gd name="T4" fmla="*/ 262 w 1730"/>
              <a:gd name="T5" fmla="*/ 1469 h 2048"/>
              <a:gd name="T6" fmla="*/ 328 w 1730"/>
              <a:gd name="T7" fmla="*/ 1387 h 2048"/>
              <a:gd name="T8" fmla="*/ 369 w 1730"/>
              <a:gd name="T9" fmla="*/ 1240 h 2048"/>
              <a:gd name="T10" fmla="*/ 352 w 1730"/>
              <a:gd name="T11" fmla="*/ 1061 h 2048"/>
              <a:gd name="T12" fmla="*/ 328 w 1730"/>
              <a:gd name="T13" fmla="*/ 963 h 2048"/>
              <a:gd name="T14" fmla="*/ 279 w 1730"/>
              <a:gd name="T15" fmla="*/ 710 h 2048"/>
              <a:gd name="T16" fmla="*/ 320 w 1730"/>
              <a:gd name="T17" fmla="*/ 416 h 2048"/>
              <a:gd name="T18" fmla="*/ 442 w 1730"/>
              <a:gd name="T19" fmla="*/ 244 h 2048"/>
              <a:gd name="T20" fmla="*/ 499 w 1730"/>
              <a:gd name="T21" fmla="*/ 204 h 2048"/>
              <a:gd name="T22" fmla="*/ 540 w 1730"/>
              <a:gd name="T23" fmla="*/ 171 h 2048"/>
              <a:gd name="T24" fmla="*/ 589 w 1730"/>
              <a:gd name="T25" fmla="*/ 155 h 2048"/>
              <a:gd name="T26" fmla="*/ 809 w 1730"/>
              <a:gd name="T27" fmla="*/ 65 h 2048"/>
              <a:gd name="T28" fmla="*/ 916 w 1730"/>
              <a:gd name="T29" fmla="*/ 32 h 2048"/>
              <a:gd name="T30" fmla="*/ 1038 w 1730"/>
              <a:gd name="T31" fmla="*/ 0 h 2048"/>
              <a:gd name="T32" fmla="*/ 1218 w 1730"/>
              <a:gd name="T33" fmla="*/ 32 h 2048"/>
              <a:gd name="T34" fmla="*/ 1348 w 1730"/>
              <a:gd name="T35" fmla="*/ 98 h 2048"/>
              <a:gd name="T36" fmla="*/ 1397 w 1730"/>
              <a:gd name="T37" fmla="*/ 114 h 2048"/>
              <a:gd name="T38" fmla="*/ 1422 w 1730"/>
              <a:gd name="T39" fmla="*/ 122 h 2048"/>
              <a:gd name="T40" fmla="*/ 1446 w 1730"/>
              <a:gd name="T41" fmla="*/ 138 h 2048"/>
              <a:gd name="T42" fmla="*/ 1471 w 1730"/>
              <a:gd name="T43" fmla="*/ 146 h 2048"/>
              <a:gd name="T44" fmla="*/ 1601 w 1730"/>
              <a:gd name="T45" fmla="*/ 244 h 2048"/>
              <a:gd name="T46" fmla="*/ 1658 w 1730"/>
              <a:gd name="T47" fmla="*/ 285 h 2048"/>
              <a:gd name="T48" fmla="*/ 1691 w 1730"/>
              <a:gd name="T49" fmla="*/ 342 h 2048"/>
              <a:gd name="T50" fmla="*/ 1675 w 1730"/>
              <a:gd name="T51" fmla="*/ 906 h 2048"/>
              <a:gd name="T52" fmla="*/ 1650 w 1730"/>
              <a:gd name="T53" fmla="*/ 1265 h 2048"/>
              <a:gd name="T54" fmla="*/ 1585 w 1730"/>
              <a:gd name="T55" fmla="*/ 1501 h 2048"/>
              <a:gd name="T56" fmla="*/ 1642 w 1730"/>
              <a:gd name="T57" fmla="*/ 1795 h 2048"/>
              <a:gd name="T58" fmla="*/ 1667 w 1730"/>
              <a:gd name="T59" fmla="*/ 1869 h 2048"/>
              <a:gd name="T60" fmla="*/ 1675 w 1730"/>
              <a:gd name="T61" fmla="*/ 1893 h 2048"/>
              <a:gd name="T62" fmla="*/ 1707 w 1730"/>
              <a:gd name="T63" fmla="*/ 1901 h 2048"/>
              <a:gd name="T64" fmla="*/ 1715 w 1730"/>
              <a:gd name="T65" fmla="*/ 1942 h 2048"/>
              <a:gd name="T66" fmla="*/ 1552 w 1730"/>
              <a:gd name="T67" fmla="*/ 2008 h 2048"/>
              <a:gd name="T68" fmla="*/ 1307 w 1730"/>
              <a:gd name="T69" fmla="*/ 2040 h 2048"/>
              <a:gd name="T70" fmla="*/ 1160 w 1730"/>
              <a:gd name="T71" fmla="*/ 2008 h 2048"/>
              <a:gd name="T72" fmla="*/ 916 w 1730"/>
              <a:gd name="T73" fmla="*/ 1975 h 2048"/>
              <a:gd name="T74" fmla="*/ 867 w 1730"/>
              <a:gd name="T75" fmla="*/ 1991 h 2048"/>
              <a:gd name="T76" fmla="*/ 842 w 1730"/>
              <a:gd name="T77" fmla="*/ 1999 h 2048"/>
              <a:gd name="T78" fmla="*/ 752 w 1730"/>
              <a:gd name="T79" fmla="*/ 2048 h 2048"/>
              <a:gd name="T80" fmla="*/ 556 w 1730"/>
              <a:gd name="T81" fmla="*/ 1983 h 2048"/>
              <a:gd name="T82" fmla="*/ 434 w 1730"/>
              <a:gd name="T83" fmla="*/ 1959 h 2048"/>
              <a:gd name="T84" fmla="*/ 360 w 1730"/>
              <a:gd name="T85" fmla="*/ 1918 h 2048"/>
              <a:gd name="T86" fmla="*/ 320 w 1730"/>
              <a:gd name="T87" fmla="*/ 1877 h 2048"/>
              <a:gd name="T88" fmla="*/ 222 w 1730"/>
              <a:gd name="T89" fmla="*/ 1738 h 2048"/>
              <a:gd name="T90" fmla="*/ 181 w 1730"/>
              <a:gd name="T91" fmla="*/ 1714 h 2048"/>
              <a:gd name="T92" fmla="*/ 124 w 1730"/>
              <a:gd name="T93" fmla="*/ 1665 h 2048"/>
              <a:gd name="T94" fmla="*/ 50 w 1730"/>
              <a:gd name="T95" fmla="*/ 1640 h 2048"/>
              <a:gd name="T96" fmla="*/ 26 w 1730"/>
              <a:gd name="T97" fmla="*/ 1624 h 2048"/>
              <a:gd name="T98" fmla="*/ 18 w 1730"/>
              <a:gd name="T99" fmla="*/ 160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30" h="2048">
                <a:moveTo>
                  <a:pt x="18" y="1608"/>
                </a:moveTo>
                <a:cubicBezTo>
                  <a:pt x="0" y="1560"/>
                  <a:pt x="29" y="1565"/>
                  <a:pt x="75" y="1550"/>
                </a:cubicBezTo>
                <a:cubicBezTo>
                  <a:pt x="139" y="1528"/>
                  <a:pt x="207" y="1512"/>
                  <a:pt x="262" y="1469"/>
                </a:cubicBezTo>
                <a:cubicBezTo>
                  <a:pt x="289" y="1447"/>
                  <a:pt x="308" y="1415"/>
                  <a:pt x="328" y="1387"/>
                </a:cubicBezTo>
                <a:cubicBezTo>
                  <a:pt x="340" y="1337"/>
                  <a:pt x="358" y="1289"/>
                  <a:pt x="369" y="1240"/>
                </a:cubicBezTo>
                <a:cubicBezTo>
                  <a:pt x="367" y="1217"/>
                  <a:pt x="357" y="1095"/>
                  <a:pt x="352" y="1061"/>
                </a:cubicBezTo>
                <a:cubicBezTo>
                  <a:pt x="346" y="1028"/>
                  <a:pt x="333" y="996"/>
                  <a:pt x="328" y="963"/>
                </a:cubicBezTo>
                <a:cubicBezTo>
                  <a:pt x="315" y="879"/>
                  <a:pt x="305" y="790"/>
                  <a:pt x="279" y="710"/>
                </a:cubicBezTo>
                <a:cubicBezTo>
                  <a:pt x="282" y="624"/>
                  <a:pt x="262" y="496"/>
                  <a:pt x="320" y="416"/>
                </a:cubicBezTo>
                <a:cubicBezTo>
                  <a:pt x="342" y="346"/>
                  <a:pt x="383" y="289"/>
                  <a:pt x="442" y="244"/>
                </a:cubicBezTo>
                <a:cubicBezTo>
                  <a:pt x="460" y="229"/>
                  <a:pt x="482" y="220"/>
                  <a:pt x="499" y="204"/>
                </a:cubicBezTo>
                <a:cubicBezTo>
                  <a:pt x="512" y="190"/>
                  <a:pt x="521" y="178"/>
                  <a:pt x="540" y="171"/>
                </a:cubicBezTo>
                <a:cubicBezTo>
                  <a:pt x="555" y="164"/>
                  <a:pt x="589" y="155"/>
                  <a:pt x="589" y="155"/>
                </a:cubicBezTo>
                <a:cubicBezTo>
                  <a:pt x="653" y="108"/>
                  <a:pt x="732" y="84"/>
                  <a:pt x="809" y="65"/>
                </a:cubicBezTo>
                <a:cubicBezTo>
                  <a:pt x="842" y="43"/>
                  <a:pt x="878" y="44"/>
                  <a:pt x="916" y="32"/>
                </a:cubicBezTo>
                <a:cubicBezTo>
                  <a:pt x="950" y="8"/>
                  <a:pt x="1038" y="0"/>
                  <a:pt x="1038" y="0"/>
                </a:cubicBezTo>
                <a:cubicBezTo>
                  <a:pt x="1109" y="5"/>
                  <a:pt x="1151" y="19"/>
                  <a:pt x="1218" y="32"/>
                </a:cubicBezTo>
                <a:cubicBezTo>
                  <a:pt x="1256" y="61"/>
                  <a:pt x="1301" y="82"/>
                  <a:pt x="1348" y="98"/>
                </a:cubicBezTo>
                <a:cubicBezTo>
                  <a:pt x="1364" y="103"/>
                  <a:pt x="1380" y="108"/>
                  <a:pt x="1397" y="114"/>
                </a:cubicBezTo>
                <a:cubicBezTo>
                  <a:pt x="1405" y="116"/>
                  <a:pt x="1422" y="122"/>
                  <a:pt x="1422" y="122"/>
                </a:cubicBezTo>
                <a:cubicBezTo>
                  <a:pt x="1430" y="127"/>
                  <a:pt x="1437" y="133"/>
                  <a:pt x="1446" y="138"/>
                </a:cubicBezTo>
                <a:cubicBezTo>
                  <a:pt x="1453" y="141"/>
                  <a:pt x="1463" y="141"/>
                  <a:pt x="1471" y="146"/>
                </a:cubicBezTo>
                <a:cubicBezTo>
                  <a:pt x="1517" y="172"/>
                  <a:pt x="1560" y="209"/>
                  <a:pt x="1601" y="244"/>
                </a:cubicBezTo>
                <a:cubicBezTo>
                  <a:pt x="1625" y="264"/>
                  <a:pt x="1633" y="260"/>
                  <a:pt x="1658" y="285"/>
                </a:cubicBezTo>
                <a:cubicBezTo>
                  <a:pt x="1670" y="297"/>
                  <a:pt x="1683" y="327"/>
                  <a:pt x="1691" y="342"/>
                </a:cubicBezTo>
                <a:cubicBezTo>
                  <a:pt x="1717" y="532"/>
                  <a:pt x="1690" y="715"/>
                  <a:pt x="1675" y="906"/>
                </a:cubicBezTo>
                <a:cubicBezTo>
                  <a:pt x="1672" y="996"/>
                  <a:pt x="1683" y="1159"/>
                  <a:pt x="1650" y="1265"/>
                </a:cubicBezTo>
                <a:cubicBezTo>
                  <a:pt x="1640" y="1341"/>
                  <a:pt x="1628" y="1435"/>
                  <a:pt x="1585" y="1501"/>
                </a:cubicBezTo>
                <a:cubicBezTo>
                  <a:pt x="1553" y="1600"/>
                  <a:pt x="1585" y="1709"/>
                  <a:pt x="1642" y="1795"/>
                </a:cubicBezTo>
                <a:cubicBezTo>
                  <a:pt x="1677" y="1903"/>
                  <a:pt x="1643" y="1801"/>
                  <a:pt x="1667" y="1869"/>
                </a:cubicBezTo>
                <a:cubicBezTo>
                  <a:pt x="1669" y="1876"/>
                  <a:pt x="1666" y="1890"/>
                  <a:pt x="1675" y="1893"/>
                </a:cubicBezTo>
                <a:cubicBezTo>
                  <a:pt x="1685" y="1895"/>
                  <a:pt x="1696" y="1898"/>
                  <a:pt x="1707" y="1901"/>
                </a:cubicBezTo>
                <a:cubicBezTo>
                  <a:pt x="1730" y="1924"/>
                  <a:pt x="1726" y="1909"/>
                  <a:pt x="1715" y="1942"/>
                </a:cubicBezTo>
                <a:cubicBezTo>
                  <a:pt x="1692" y="2006"/>
                  <a:pt x="1608" y="2001"/>
                  <a:pt x="1552" y="2008"/>
                </a:cubicBezTo>
                <a:cubicBezTo>
                  <a:pt x="1462" y="2030"/>
                  <a:pt x="1412" y="2034"/>
                  <a:pt x="1307" y="2040"/>
                </a:cubicBezTo>
                <a:cubicBezTo>
                  <a:pt x="1252" y="2034"/>
                  <a:pt x="1211" y="2017"/>
                  <a:pt x="1160" y="2008"/>
                </a:cubicBezTo>
                <a:cubicBezTo>
                  <a:pt x="1077" y="1992"/>
                  <a:pt x="999" y="1981"/>
                  <a:pt x="916" y="1975"/>
                </a:cubicBezTo>
                <a:cubicBezTo>
                  <a:pt x="899" y="1980"/>
                  <a:pt x="883" y="1985"/>
                  <a:pt x="867" y="1991"/>
                </a:cubicBezTo>
                <a:cubicBezTo>
                  <a:pt x="858" y="1993"/>
                  <a:pt x="842" y="1999"/>
                  <a:pt x="842" y="1999"/>
                </a:cubicBezTo>
                <a:cubicBezTo>
                  <a:pt x="819" y="2022"/>
                  <a:pt x="783" y="2038"/>
                  <a:pt x="752" y="2048"/>
                </a:cubicBezTo>
                <a:cubicBezTo>
                  <a:pt x="688" y="2027"/>
                  <a:pt x="621" y="1996"/>
                  <a:pt x="556" y="1983"/>
                </a:cubicBezTo>
                <a:cubicBezTo>
                  <a:pt x="515" y="1974"/>
                  <a:pt x="473" y="1970"/>
                  <a:pt x="434" y="1959"/>
                </a:cubicBezTo>
                <a:cubicBezTo>
                  <a:pt x="405" y="1950"/>
                  <a:pt x="380" y="1938"/>
                  <a:pt x="360" y="1918"/>
                </a:cubicBezTo>
                <a:cubicBezTo>
                  <a:pt x="346" y="1904"/>
                  <a:pt x="320" y="1877"/>
                  <a:pt x="320" y="1877"/>
                </a:cubicBezTo>
                <a:cubicBezTo>
                  <a:pt x="306" y="1826"/>
                  <a:pt x="274" y="1755"/>
                  <a:pt x="222" y="1738"/>
                </a:cubicBezTo>
                <a:cubicBezTo>
                  <a:pt x="172" y="1691"/>
                  <a:pt x="241" y="1751"/>
                  <a:pt x="181" y="1714"/>
                </a:cubicBezTo>
                <a:cubicBezTo>
                  <a:pt x="159" y="1700"/>
                  <a:pt x="148" y="1677"/>
                  <a:pt x="124" y="1665"/>
                </a:cubicBezTo>
                <a:cubicBezTo>
                  <a:pt x="101" y="1654"/>
                  <a:pt x="73" y="1647"/>
                  <a:pt x="50" y="1640"/>
                </a:cubicBezTo>
                <a:cubicBezTo>
                  <a:pt x="42" y="1634"/>
                  <a:pt x="31" y="1631"/>
                  <a:pt x="26" y="1624"/>
                </a:cubicBezTo>
                <a:cubicBezTo>
                  <a:pt x="17" y="1612"/>
                  <a:pt x="18" y="1584"/>
                  <a:pt x="18" y="160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2873375" y="5149850"/>
            <a:ext cx="1616075" cy="485775"/>
          </a:xfrm>
          <a:custGeom>
            <a:avLst/>
            <a:gdLst>
              <a:gd name="T0" fmla="*/ 337 w 1018"/>
              <a:gd name="T1" fmla="*/ 274 h 306"/>
              <a:gd name="T2" fmla="*/ 35 w 1018"/>
              <a:gd name="T3" fmla="*/ 192 h 306"/>
              <a:gd name="T4" fmla="*/ 149 w 1018"/>
              <a:gd name="T5" fmla="*/ 21 h 306"/>
              <a:gd name="T6" fmla="*/ 925 w 1018"/>
              <a:gd name="T7" fmla="*/ 70 h 306"/>
              <a:gd name="T8" fmla="*/ 712 w 1018"/>
              <a:gd name="T9" fmla="*/ 274 h 306"/>
              <a:gd name="T10" fmla="*/ 337 w 1018"/>
              <a:gd name="T11" fmla="*/ 27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306">
                <a:moveTo>
                  <a:pt x="337" y="274"/>
                </a:moveTo>
                <a:cubicBezTo>
                  <a:pt x="224" y="260"/>
                  <a:pt x="66" y="234"/>
                  <a:pt x="35" y="192"/>
                </a:cubicBezTo>
                <a:cubicBezTo>
                  <a:pt x="3" y="149"/>
                  <a:pt x="0" y="41"/>
                  <a:pt x="149" y="21"/>
                </a:cubicBezTo>
                <a:cubicBezTo>
                  <a:pt x="297" y="0"/>
                  <a:pt x="831" y="27"/>
                  <a:pt x="925" y="70"/>
                </a:cubicBezTo>
                <a:cubicBezTo>
                  <a:pt x="1018" y="112"/>
                  <a:pt x="811" y="241"/>
                  <a:pt x="712" y="274"/>
                </a:cubicBezTo>
                <a:cubicBezTo>
                  <a:pt x="612" y="306"/>
                  <a:pt x="449" y="287"/>
                  <a:pt x="337" y="27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4559300" y="5156200"/>
            <a:ext cx="4659313" cy="447675"/>
          </a:xfrm>
          <a:custGeom>
            <a:avLst/>
            <a:gdLst>
              <a:gd name="T0" fmla="*/ 671 w 2935"/>
              <a:gd name="T1" fmla="*/ 254 h 282"/>
              <a:gd name="T2" fmla="*/ 352 w 2935"/>
              <a:gd name="T3" fmla="*/ 172 h 282"/>
              <a:gd name="T4" fmla="*/ 320 w 2935"/>
              <a:gd name="T5" fmla="*/ 90 h 282"/>
              <a:gd name="T6" fmla="*/ 377 w 2935"/>
              <a:gd name="T7" fmla="*/ 41 h 282"/>
              <a:gd name="T8" fmla="*/ 2581 w 2935"/>
              <a:gd name="T9" fmla="*/ 25 h 282"/>
              <a:gd name="T10" fmla="*/ 2507 w 2935"/>
              <a:gd name="T11" fmla="*/ 188 h 282"/>
              <a:gd name="T12" fmla="*/ 1242 w 2935"/>
              <a:gd name="T13" fmla="*/ 270 h 282"/>
              <a:gd name="T14" fmla="*/ 671 w 2935"/>
              <a:gd name="T15" fmla="*/ 25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5" h="282">
                <a:moveTo>
                  <a:pt x="671" y="254"/>
                </a:moveTo>
                <a:cubicBezTo>
                  <a:pt x="522" y="237"/>
                  <a:pt x="410" y="199"/>
                  <a:pt x="352" y="172"/>
                </a:cubicBezTo>
                <a:cubicBezTo>
                  <a:pt x="293" y="144"/>
                  <a:pt x="315" y="111"/>
                  <a:pt x="320" y="90"/>
                </a:cubicBezTo>
                <a:cubicBezTo>
                  <a:pt x="324" y="68"/>
                  <a:pt x="0" y="51"/>
                  <a:pt x="377" y="41"/>
                </a:cubicBezTo>
                <a:cubicBezTo>
                  <a:pt x="753" y="30"/>
                  <a:pt x="2226" y="0"/>
                  <a:pt x="2581" y="25"/>
                </a:cubicBezTo>
                <a:cubicBezTo>
                  <a:pt x="2935" y="49"/>
                  <a:pt x="2730" y="147"/>
                  <a:pt x="2507" y="188"/>
                </a:cubicBezTo>
                <a:cubicBezTo>
                  <a:pt x="2283" y="228"/>
                  <a:pt x="1547" y="257"/>
                  <a:pt x="1242" y="270"/>
                </a:cubicBezTo>
                <a:cubicBezTo>
                  <a:pt x="936" y="282"/>
                  <a:pt x="819" y="270"/>
                  <a:pt x="671" y="25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4406900" y="1389063"/>
            <a:ext cx="4422775" cy="3192462"/>
          </a:xfrm>
          <a:custGeom>
            <a:avLst/>
            <a:gdLst>
              <a:gd name="T0" fmla="*/ 506 w 2786"/>
              <a:gd name="T1" fmla="*/ 186 h 2011"/>
              <a:gd name="T2" fmla="*/ 73 w 2786"/>
              <a:gd name="T3" fmla="*/ 790 h 2011"/>
              <a:gd name="T4" fmla="*/ 73 w 2786"/>
              <a:gd name="T5" fmla="*/ 1680 h 2011"/>
              <a:gd name="T6" fmla="*/ 408 w 2786"/>
              <a:gd name="T7" fmla="*/ 1933 h 2011"/>
              <a:gd name="T8" fmla="*/ 546 w 2786"/>
              <a:gd name="T9" fmla="*/ 1990 h 2011"/>
              <a:gd name="T10" fmla="*/ 620 w 2786"/>
              <a:gd name="T11" fmla="*/ 1998 h 2011"/>
              <a:gd name="T12" fmla="*/ 775 w 2786"/>
              <a:gd name="T13" fmla="*/ 1982 h 2011"/>
              <a:gd name="T14" fmla="*/ 881 w 2786"/>
              <a:gd name="T15" fmla="*/ 1966 h 2011"/>
              <a:gd name="T16" fmla="*/ 1175 w 2786"/>
              <a:gd name="T17" fmla="*/ 1982 h 2011"/>
              <a:gd name="T18" fmla="*/ 1224 w 2786"/>
              <a:gd name="T19" fmla="*/ 2006 h 2011"/>
              <a:gd name="T20" fmla="*/ 1420 w 2786"/>
              <a:gd name="T21" fmla="*/ 1966 h 2011"/>
              <a:gd name="T22" fmla="*/ 1624 w 2786"/>
              <a:gd name="T23" fmla="*/ 1966 h 2011"/>
              <a:gd name="T24" fmla="*/ 1746 w 2786"/>
              <a:gd name="T25" fmla="*/ 1990 h 2011"/>
              <a:gd name="T26" fmla="*/ 1844 w 2786"/>
              <a:gd name="T27" fmla="*/ 1966 h 2011"/>
              <a:gd name="T28" fmla="*/ 2008 w 2786"/>
              <a:gd name="T29" fmla="*/ 1966 h 2011"/>
              <a:gd name="T30" fmla="*/ 2187 w 2786"/>
              <a:gd name="T31" fmla="*/ 1990 h 2011"/>
              <a:gd name="T32" fmla="*/ 2293 w 2786"/>
              <a:gd name="T33" fmla="*/ 1982 h 2011"/>
              <a:gd name="T34" fmla="*/ 2383 w 2786"/>
              <a:gd name="T35" fmla="*/ 1998 h 2011"/>
              <a:gd name="T36" fmla="*/ 2693 w 2786"/>
              <a:gd name="T37" fmla="*/ 1900 h 2011"/>
              <a:gd name="T38" fmla="*/ 2783 w 2786"/>
              <a:gd name="T39" fmla="*/ 1427 h 2011"/>
              <a:gd name="T40" fmla="*/ 2669 w 2786"/>
              <a:gd name="T41" fmla="*/ 823 h 2011"/>
              <a:gd name="T42" fmla="*/ 2212 w 2786"/>
              <a:gd name="T43" fmla="*/ 145 h 2011"/>
              <a:gd name="T44" fmla="*/ 1403 w 2786"/>
              <a:gd name="T45" fmla="*/ 7 h 2011"/>
              <a:gd name="T46" fmla="*/ 506 w 2786"/>
              <a:gd name="T47" fmla="*/ 18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86" h="2011">
                <a:moveTo>
                  <a:pt x="506" y="186"/>
                </a:moveTo>
                <a:cubicBezTo>
                  <a:pt x="284" y="316"/>
                  <a:pt x="145" y="541"/>
                  <a:pt x="73" y="790"/>
                </a:cubicBezTo>
                <a:cubicBezTo>
                  <a:pt x="0" y="1039"/>
                  <a:pt x="17" y="1489"/>
                  <a:pt x="73" y="1680"/>
                </a:cubicBezTo>
                <a:cubicBezTo>
                  <a:pt x="128" y="1870"/>
                  <a:pt x="329" y="1881"/>
                  <a:pt x="408" y="1933"/>
                </a:cubicBezTo>
                <a:cubicBezTo>
                  <a:pt x="486" y="1984"/>
                  <a:pt x="510" y="1979"/>
                  <a:pt x="546" y="1990"/>
                </a:cubicBezTo>
                <a:cubicBezTo>
                  <a:pt x="581" y="2000"/>
                  <a:pt x="582" y="1999"/>
                  <a:pt x="620" y="1998"/>
                </a:cubicBezTo>
                <a:cubicBezTo>
                  <a:pt x="658" y="1996"/>
                  <a:pt x="731" y="1987"/>
                  <a:pt x="775" y="1982"/>
                </a:cubicBezTo>
                <a:cubicBezTo>
                  <a:pt x="818" y="1976"/>
                  <a:pt x="814" y="1966"/>
                  <a:pt x="881" y="1966"/>
                </a:cubicBezTo>
                <a:cubicBezTo>
                  <a:pt x="947" y="1966"/>
                  <a:pt x="1117" y="1975"/>
                  <a:pt x="1175" y="1982"/>
                </a:cubicBezTo>
                <a:cubicBezTo>
                  <a:pt x="1232" y="1988"/>
                  <a:pt x="1183" y="2008"/>
                  <a:pt x="1224" y="2006"/>
                </a:cubicBezTo>
                <a:cubicBezTo>
                  <a:pt x="1264" y="2003"/>
                  <a:pt x="1353" y="1972"/>
                  <a:pt x="1420" y="1966"/>
                </a:cubicBezTo>
                <a:cubicBezTo>
                  <a:pt x="1486" y="1959"/>
                  <a:pt x="1569" y="1962"/>
                  <a:pt x="1624" y="1966"/>
                </a:cubicBezTo>
                <a:cubicBezTo>
                  <a:pt x="1678" y="1969"/>
                  <a:pt x="1709" y="1990"/>
                  <a:pt x="1746" y="1990"/>
                </a:cubicBezTo>
                <a:cubicBezTo>
                  <a:pt x="1782" y="1990"/>
                  <a:pt x="1800" y="1969"/>
                  <a:pt x="1844" y="1966"/>
                </a:cubicBezTo>
                <a:cubicBezTo>
                  <a:pt x="1887" y="1962"/>
                  <a:pt x="1950" y="1962"/>
                  <a:pt x="2008" y="1966"/>
                </a:cubicBezTo>
                <a:cubicBezTo>
                  <a:pt x="2065" y="1970"/>
                  <a:pt x="2139" y="1987"/>
                  <a:pt x="2187" y="1990"/>
                </a:cubicBezTo>
                <a:cubicBezTo>
                  <a:pt x="2234" y="1992"/>
                  <a:pt x="2260" y="1980"/>
                  <a:pt x="2293" y="1982"/>
                </a:cubicBezTo>
                <a:cubicBezTo>
                  <a:pt x="2325" y="1983"/>
                  <a:pt x="2316" y="2011"/>
                  <a:pt x="2383" y="1998"/>
                </a:cubicBezTo>
                <a:cubicBezTo>
                  <a:pt x="2449" y="1984"/>
                  <a:pt x="2626" y="1995"/>
                  <a:pt x="2693" y="1900"/>
                </a:cubicBezTo>
                <a:cubicBezTo>
                  <a:pt x="2759" y="1804"/>
                  <a:pt x="2786" y="1606"/>
                  <a:pt x="2783" y="1427"/>
                </a:cubicBezTo>
                <a:cubicBezTo>
                  <a:pt x="2779" y="1247"/>
                  <a:pt x="2764" y="1036"/>
                  <a:pt x="2669" y="823"/>
                </a:cubicBezTo>
                <a:cubicBezTo>
                  <a:pt x="2573" y="609"/>
                  <a:pt x="2422" y="280"/>
                  <a:pt x="2212" y="145"/>
                </a:cubicBezTo>
                <a:cubicBezTo>
                  <a:pt x="2001" y="9"/>
                  <a:pt x="1688" y="0"/>
                  <a:pt x="1403" y="7"/>
                </a:cubicBezTo>
                <a:cubicBezTo>
                  <a:pt x="1117" y="13"/>
                  <a:pt x="727" y="55"/>
                  <a:pt x="506" y="18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Mendel’s experiments</a:t>
            </a:r>
          </a:p>
          <a:p>
            <a:pPr lvl="1"/>
            <a:r>
              <a:rPr lang="en-US" dirty="0"/>
              <a:t>Parental (P) generation-true breeding plants</a:t>
            </a:r>
          </a:p>
          <a:p>
            <a:pPr lvl="1"/>
            <a:r>
              <a:rPr lang="en-US" dirty="0"/>
              <a:t>Filial (F</a:t>
            </a:r>
            <a:r>
              <a:rPr lang="en-US" baseline="-25000" dirty="0"/>
              <a:t>1</a:t>
            </a:r>
            <a:r>
              <a:rPr lang="en-US" dirty="0"/>
              <a:t>) generation- cross pollinated</a:t>
            </a:r>
          </a:p>
          <a:p>
            <a:pPr lvl="2"/>
            <a:r>
              <a:rPr lang="en-US" sz="2800" dirty="0"/>
              <a:t>Hybrids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io_ch11_6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P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1 </a:t>
            </a:r>
            <a:r>
              <a:rPr lang="en-US" altLang="en-US" sz="1400" b="1" smtClean="0">
                <a:solidFill>
                  <a:srgbClr val="000000"/>
                </a:solidFill>
              </a:rPr>
              <a:t>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2</a:t>
            </a:r>
            <a:r>
              <a:rPr lang="en-US" altLang="en-US" sz="1400" b="1" smtClean="0">
                <a:solidFill>
                  <a:srgbClr val="000000"/>
                </a:solidFill>
              </a:rPr>
              <a:t>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11-1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Principles of Dominance</a:t>
            </a: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4559300" y="5156200"/>
            <a:ext cx="4659313" cy="447675"/>
          </a:xfrm>
          <a:custGeom>
            <a:avLst/>
            <a:gdLst>
              <a:gd name="T0" fmla="*/ 671 w 2935"/>
              <a:gd name="T1" fmla="*/ 254 h 282"/>
              <a:gd name="T2" fmla="*/ 352 w 2935"/>
              <a:gd name="T3" fmla="*/ 172 h 282"/>
              <a:gd name="T4" fmla="*/ 320 w 2935"/>
              <a:gd name="T5" fmla="*/ 90 h 282"/>
              <a:gd name="T6" fmla="*/ 377 w 2935"/>
              <a:gd name="T7" fmla="*/ 41 h 282"/>
              <a:gd name="T8" fmla="*/ 2581 w 2935"/>
              <a:gd name="T9" fmla="*/ 25 h 282"/>
              <a:gd name="T10" fmla="*/ 2507 w 2935"/>
              <a:gd name="T11" fmla="*/ 188 h 282"/>
              <a:gd name="T12" fmla="*/ 1242 w 2935"/>
              <a:gd name="T13" fmla="*/ 270 h 282"/>
              <a:gd name="T14" fmla="*/ 671 w 2935"/>
              <a:gd name="T15" fmla="*/ 25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5" h="282">
                <a:moveTo>
                  <a:pt x="671" y="254"/>
                </a:moveTo>
                <a:cubicBezTo>
                  <a:pt x="522" y="237"/>
                  <a:pt x="410" y="199"/>
                  <a:pt x="352" y="172"/>
                </a:cubicBezTo>
                <a:cubicBezTo>
                  <a:pt x="293" y="144"/>
                  <a:pt x="315" y="111"/>
                  <a:pt x="320" y="90"/>
                </a:cubicBezTo>
                <a:cubicBezTo>
                  <a:pt x="324" y="68"/>
                  <a:pt x="0" y="51"/>
                  <a:pt x="377" y="41"/>
                </a:cubicBezTo>
                <a:cubicBezTo>
                  <a:pt x="753" y="30"/>
                  <a:pt x="2226" y="0"/>
                  <a:pt x="2581" y="25"/>
                </a:cubicBezTo>
                <a:cubicBezTo>
                  <a:pt x="2935" y="49"/>
                  <a:pt x="2730" y="147"/>
                  <a:pt x="2507" y="188"/>
                </a:cubicBezTo>
                <a:cubicBezTo>
                  <a:pt x="2283" y="228"/>
                  <a:pt x="1547" y="257"/>
                  <a:pt x="1242" y="270"/>
                </a:cubicBezTo>
                <a:cubicBezTo>
                  <a:pt x="936" y="282"/>
                  <a:pt x="819" y="270"/>
                  <a:pt x="671" y="25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4406900" y="1389063"/>
            <a:ext cx="4422775" cy="3192462"/>
          </a:xfrm>
          <a:custGeom>
            <a:avLst/>
            <a:gdLst>
              <a:gd name="T0" fmla="*/ 506 w 2786"/>
              <a:gd name="T1" fmla="*/ 186 h 2011"/>
              <a:gd name="T2" fmla="*/ 73 w 2786"/>
              <a:gd name="T3" fmla="*/ 790 h 2011"/>
              <a:gd name="T4" fmla="*/ 73 w 2786"/>
              <a:gd name="T5" fmla="*/ 1680 h 2011"/>
              <a:gd name="T6" fmla="*/ 408 w 2786"/>
              <a:gd name="T7" fmla="*/ 1933 h 2011"/>
              <a:gd name="T8" fmla="*/ 546 w 2786"/>
              <a:gd name="T9" fmla="*/ 1990 h 2011"/>
              <a:gd name="T10" fmla="*/ 620 w 2786"/>
              <a:gd name="T11" fmla="*/ 1998 h 2011"/>
              <a:gd name="T12" fmla="*/ 775 w 2786"/>
              <a:gd name="T13" fmla="*/ 1982 h 2011"/>
              <a:gd name="T14" fmla="*/ 881 w 2786"/>
              <a:gd name="T15" fmla="*/ 1966 h 2011"/>
              <a:gd name="T16" fmla="*/ 1175 w 2786"/>
              <a:gd name="T17" fmla="*/ 1982 h 2011"/>
              <a:gd name="T18" fmla="*/ 1224 w 2786"/>
              <a:gd name="T19" fmla="*/ 2006 h 2011"/>
              <a:gd name="T20" fmla="*/ 1420 w 2786"/>
              <a:gd name="T21" fmla="*/ 1966 h 2011"/>
              <a:gd name="T22" fmla="*/ 1624 w 2786"/>
              <a:gd name="T23" fmla="*/ 1966 h 2011"/>
              <a:gd name="T24" fmla="*/ 1746 w 2786"/>
              <a:gd name="T25" fmla="*/ 1990 h 2011"/>
              <a:gd name="T26" fmla="*/ 1844 w 2786"/>
              <a:gd name="T27" fmla="*/ 1966 h 2011"/>
              <a:gd name="T28" fmla="*/ 2008 w 2786"/>
              <a:gd name="T29" fmla="*/ 1966 h 2011"/>
              <a:gd name="T30" fmla="*/ 2187 w 2786"/>
              <a:gd name="T31" fmla="*/ 1990 h 2011"/>
              <a:gd name="T32" fmla="*/ 2293 w 2786"/>
              <a:gd name="T33" fmla="*/ 1982 h 2011"/>
              <a:gd name="T34" fmla="*/ 2383 w 2786"/>
              <a:gd name="T35" fmla="*/ 1998 h 2011"/>
              <a:gd name="T36" fmla="*/ 2693 w 2786"/>
              <a:gd name="T37" fmla="*/ 1900 h 2011"/>
              <a:gd name="T38" fmla="*/ 2783 w 2786"/>
              <a:gd name="T39" fmla="*/ 1427 h 2011"/>
              <a:gd name="T40" fmla="*/ 2669 w 2786"/>
              <a:gd name="T41" fmla="*/ 823 h 2011"/>
              <a:gd name="T42" fmla="*/ 2212 w 2786"/>
              <a:gd name="T43" fmla="*/ 145 h 2011"/>
              <a:gd name="T44" fmla="*/ 1403 w 2786"/>
              <a:gd name="T45" fmla="*/ 7 h 2011"/>
              <a:gd name="T46" fmla="*/ 506 w 2786"/>
              <a:gd name="T47" fmla="*/ 18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86" h="2011">
                <a:moveTo>
                  <a:pt x="506" y="186"/>
                </a:moveTo>
                <a:cubicBezTo>
                  <a:pt x="284" y="316"/>
                  <a:pt x="145" y="541"/>
                  <a:pt x="73" y="790"/>
                </a:cubicBezTo>
                <a:cubicBezTo>
                  <a:pt x="0" y="1039"/>
                  <a:pt x="17" y="1489"/>
                  <a:pt x="73" y="1680"/>
                </a:cubicBezTo>
                <a:cubicBezTo>
                  <a:pt x="128" y="1870"/>
                  <a:pt x="329" y="1881"/>
                  <a:pt x="408" y="1933"/>
                </a:cubicBezTo>
                <a:cubicBezTo>
                  <a:pt x="486" y="1984"/>
                  <a:pt x="510" y="1979"/>
                  <a:pt x="546" y="1990"/>
                </a:cubicBezTo>
                <a:cubicBezTo>
                  <a:pt x="581" y="2000"/>
                  <a:pt x="582" y="1999"/>
                  <a:pt x="620" y="1998"/>
                </a:cubicBezTo>
                <a:cubicBezTo>
                  <a:pt x="658" y="1996"/>
                  <a:pt x="731" y="1987"/>
                  <a:pt x="775" y="1982"/>
                </a:cubicBezTo>
                <a:cubicBezTo>
                  <a:pt x="818" y="1976"/>
                  <a:pt x="814" y="1966"/>
                  <a:pt x="881" y="1966"/>
                </a:cubicBezTo>
                <a:cubicBezTo>
                  <a:pt x="947" y="1966"/>
                  <a:pt x="1117" y="1975"/>
                  <a:pt x="1175" y="1982"/>
                </a:cubicBezTo>
                <a:cubicBezTo>
                  <a:pt x="1232" y="1988"/>
                  <a:pt x="1183" y="2008"/>
                  <a:pt x="1224" y="2006"/>
                </a:cubicBezTo>
                <a:cubicBezTo>
                  <a:pt x="1264" y="2003"/>
                  <a:pt x="1353" y="1972"/>
                  <a:pt x="1420" y="1966"/>
                </a:cubicBezTo>
                <a:cubicBezTo>
                  <a:pt x="1486" y="1959"/>
                  <a:pt x="1569" y="1962"/>
                  <a:pt x="1624" y="1966"/>
                </a:cubicBezTo>
                <a:cubicBezTo>
                  <a:pt x="1678" y="1969"/>
                  <a:pt x="1709" y="1990"/>
                  <a:pt x="1746" y="1990"/>
                </a:cubicBezTo>
                <a:cubicBezTo>
                  <a:pt x="1782" y="1990"/>
                  <a:pt x="1800" y="1969"/>
                  <a:pt x="1844" y="1966"/>
                </a:cubicBezTo>
                <a:cubicBezTo>
                  <a:pt x="1887" y="1962"/>
                  <a:pt x="1950" y="1962"/>
                  <a:pt x="2008" y="1966"/>
                </a:cubicBezTo>
                <a:cubicBezTo>
                  <a:pt x="2065" y="1970"/>
                  <a:pt x="2139" y="1987"/>
                  <a:pt x="2187" y="1990"/>
                </a:cubicBezTo>
                <a:cubicBezTo>
                  <a:pt x="2234" y="1992"/>
                  <a:pt x="2260" y="1980"/>
                  <a:pt x="2293" y="1982"/>
                </a:cubicBezTo>
                <a:cubicBezTo>
                  <a:pt x="2325" y="1983"/>
                  <a:pt x="2316" y="2011"/>
                  <a:pt x="2383" y="1998"/>
                </a:cubicBezTo>
                <a:cubicBezTo>
                  <a:pt x="2449" y="1984"/>
                  <a:pt x="2626" y="1995"/>
                  <a:pt x="2693" y="1900"/>
                </a:cubicBezTo>
                <a:cubicBezTo>
                  <a:pt x="2759" y="1804"/>
                  <a:pt x="2786" y="1606"/>
                  <a:pt x="2783" y="1427"/>
                </a:cubicBezTo>
                <a:cubicBezTo>
                  <a:pt x="2779" y="1247"/>
                  <a:pt x="2764" y="1036"/>
                  <a:pt x="2669" y="823"/>
                </a:cubicBezTo>
                <a:cubicBezTo>
                  <a:pt x="2573" y="609"/>
                  <a:pt x="2422" y="280"/>
                  <a:pt x="2212" y="145"/>
                </a:cubicBezTo>
                <a:cubicBezTo>
                  <a:pt x="2001" y="9"/>
                  <a:pt x="1688" y="0"/>
                  <a:pt x="1403" y="7"/>
                </a:cubicBezTo>
                <a:cubicBezTo>
                  <a:pt x="1117" y="13"/>
                  <a:pt x="727" y="55"/>
                  <a:pt x="506" y="18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Mendel’s experiments</a:t>
            </a:r>
          </a:p>
          <a:p>
            <a:pPr lvl="1"/>
            <a:r>
              <a:rPr lang="en-US" dirty="0"/>
              <a:t>Parental (P) generation-true breeding plants</a:t>
            </a:r>
          </a:p>
          <a:p>
            <a:pPr lvl="1"/>
            <a:r>
              <a:rPr lang="en-US" dirty="0"/>
              <a:t>Filial (F</a:t>
            </a:r>
            <a:r>
              <a:rPr lang="en-US" baseline="-25000" dirty="0"/>
              <a:t>1</a:t>
            </a:r>
            <a:r>
              <a:rPr lang="en-US" dirty="0"/>
              <a:t>) generation- cross pollinated</a:t>
            </a:r>
          </a:p>
          <a:p>
            <a:pPr lvl="2"/>
            <a:r>
              <a:rPr lang="en-US" sz="2800" dirty="0"/>
              <a:t>Hybrids</a:t>
            </a:r>
          </a:p>
          <a:p>
            <a:pPr lvl="1"/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generation- self-pollinated hybrids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o_ch11_6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P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1 </a:t>
            </a:r>
            <a:r>
              <a:rPr lang="en-US" altLang="en-US" sz="1400" b="1" smtClean="0">
                <a:solidFill>
                  <a:srgbClr val="000000"/>
                </a:solidFill>
              </a:rPr>
              <a:t>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F</a:t>
            </a:r>
            <a:r>
              <a:rPr lang="en-US" altLang="en-US" sz="1100" b="1" smtClean="0">
                <a:solidFill>
                  <a:srgbClr val="000000"/>
                </a:solidFill>
              </a:rPr>
              <a:t>2</a:t>
            </a:r>
            <a:r>
              <a:rPr lang="en-US" altLang="en-US" sz="1400" b="1" smtClean="0">
                <a:solidFill>
                  <a:srgbClr val="000000"/>
                </a:solidFill>
              </a:rPr>
              <a:t> Generation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Tall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Short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11-1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Principles of Dominance</a:t>
            </a:r>
          </a:p>
        </p:txBody>
      </p:sp>
    </p:spTree>
    <p:extLst>
      <p:ext uri="{BB962C8B-B14F-4D97-AF65-F5344CB8AC3E}">
        <p14:creationId xmlns:p14="http://schemas.microsoft.com/office/powerpoint/2010/main" val="18058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Mendel’s experiments</a:t>
            </a:r>
          </a:p>
          <a:p>
            <a:pPr lvl="1"/>
            <a:r>
              <a:rPr lang="en-US" sz="3300" dirty="0"/>
              <a:t>Parental (P) generation-true breeding plants</a:t>
            </a:r>
          </a:p>
          <a:p>
            <a:pPr lvl="1"/>
            <a:r>
              <a:rPr lang="en-US" sz="3300" dirty="0"/>
              <a:t>Filial (F</a:t>
            </a:r>
            <a:r>
              <a:rPr lang="en-US" sz="3300" baseline="-25000" dirty="0"/>
              <a:t>1</a:t>
            </a:r>
            <a:r>
              <a:rPr lang="en-US" sz="3300" dirty="0"/>
              <a:t>) generation- cross pollinated</a:t>
            </a:r>
          </a:p>
          <a:p>
            <a:pPr lvl="2"/>
            <a:r>
              <a:rPr lang="en-US" sz="3300" dirty="0"/>
              <a:t>Hybrids</a:t>
            </a:r>
          </a:p>
          <a:p>
            <a:pPr lvl="1"/>
            <a:r>
              <a:rPr lang="en-US" sz="3300" dirty="0"/>
              <a:t>F</a:t>
            </a:r>
            <a:r>
              <a:rPr lang="en-US" sz="3300" baseline="-25000" dirty="0"/>
              <a:t>2</a:t>
            </a:r>
            <a:r>
              <a:rPr lang="en-US" sz="3300" dirty="0"/>
              <a:t> generation- self-pollinated hybrids</a:t>
            </a:r>
          </a:p>
          <a:p>
            <a:r>
              <a:rPr lang="en-US" sz="3300" dirty="0"/>
              <a:t>Mendel’s conclusions</a:t>
            </a:r>
          </a:p>
          <a:p>
            <a:pPr lvl="1"/>
            <a:r>
              <a:rPr lang="en-US" sz="3300" dirty="0"/>
              <a:t>Realized that inheritance controlled by “factors” that are passed on.</a:t>
            </a:r>
          </a:p>
          <a:p>
            <a:pPr lvl="1"/>
            <a:r>
              <a:rPr lang="en-US" sz="3300" dirty="0"/>
              <a:t>Different forms of inheritable factors.</a:t>
            </a:r>
          </a:p>
          <a:p>
            <a:pPr lvl="1"/>
            <a:r>
              <a:rPr lang="en-US" sz="3300" dirty="0"/>
              <a:t>Principle of dominance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o_ch11_4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3400"/>
            <a:ext cx="86582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01700" y="193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Seed Shape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16700" y="1931988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Flower Position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19400" y="1931988"/>
            <a:ext cx="1143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Seed Coat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Color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193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Seed Color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21300" y="193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Pod Color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937500" y="193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Plant Height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064000" y="1931988"/>
            <a:ext cx="6096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Pod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Shape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85825" y="232410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Round</a:t>
            </a:r>
            <a:endParaRPr lang="en-US" alt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87400" y="35560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Wrinkled</a:t>
            </a:r>
            <a:endParaRPr lang="en-US" alt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838200" y="487680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Round</a:t>
            </a:r>
            <a:endParaRPr lang="en-US" alt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795463" y="23241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52600" y="3556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886075" y="232410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Gray</a:t>
            </a:r>
            <a:endParaRPr lang="en-US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798763" y="3556000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White</a:t>
            </a:r>
            <a:endParaRPr lang="en-US" alt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929063" y="2324100"/>
            <a:ext cx="79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Smooth</a:t>
            </a:r>
            <a:endParaRPr lang="en-US" alt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848100" y="3556000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Constricted</a:t>
            </a:r>
            <a:endParaRPr lang="en-US" alt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237163" y="23241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181600" y="35560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630988" y="2324100"/>
            <a:ext cx="569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Axial</a:t>
            </a:r>
            <a:endParaRPr lang="en-US" alt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583363" y="3556000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Terminal</a:t>
            </a:r>
            <a:endParaRPr lang="en-US" alt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848600" y="23241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Tall</a:t>
            </a:r>
            <a:endParaRPr lang="en-US" alt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7891463" y="3556000"/>
            <a:ext cx="60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Short</a:t>
            </a:r>
            <a:endParaRPr lang="en-US" alt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752600" y="48768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811463" y="487680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Gray</a:t>
            </a:r>
            <a:endParaRPr lang="en-US" alt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878263" y="4876800"/>
            <a:ext cx="79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Smooth</a:t>
            </a:r>
            <a:endParaRPr lang="en-US" alt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5148263" y="48768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578600" y="487680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Axial</a:t>
            </a:r>
            <a:endParaRPr lang="en-US" altLang="en-US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7789863" y="48768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/>
              <a:t>Tall</a:t>
            </a:r>
            <a:endParaRPr lang="en-US" alt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11-1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11-3 Mendel’s Seven F</a:t>
            </a:r>
            <a:r>
              <a:rPr lang="en-US" altLang="en-US" sz="2000" baseline="-2500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 Crosses </a:t>
            </a:r>
            <a:b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on Pea Plants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30212"/>
            <a:ext cx="768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Mendel’s Crosses and their 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55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Interphase</a:t>
            </a:r>
          </a:p>
          <a:p>
            <a:pPr lvl="1"/>
            <a:r>
              <a:rPr lang="en-US" sz="2400" dirty="0" smtClean="0"/>
              <a:t>Similar to what happens prior to mitosis</a:t>
            </a:r>
          </a:p>
          <a:p>
            <a:r>
              <a:rPr lang="en-US" sz="2400" dirty="0" smtClean="0"/>
              <a:t>Prophase I</a:t>
            </a:r>
          </a:p>
          <a:p>
            <a:pPr lvl="1"/>
            <a:r>
              <a:rPr lang="en-US" sz="2400" dirty="0" smtClean="0"/>
              <a:t>Chromosomes align with homologous pair.</a:t>
            </a:r>
          </a:p>
        </p:txBody>
      </p:sp>
    </p:spTree>
    <p:extLst>
      <p:ext uri="{BB962C8B-B14F-4D97-AF65-F5344CB8AC3E}">
        <p14:creationId xmlns:p14="http://schemas.microsoft.com/office/powerpoint/2010/main" val="26477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Mendel’s experiments</a:t>
            </a:r>
          </a:p>
          <a:p>
            <a:pPr lvl="1"/>
            <a:r>
              <a:rPr lang="en-US" sz="3600" dirty="0"/>
              <a:t>Parental (P) generation-true breeding plants</a:t>
            </a:r>
          </a:p>
          <a:p>
            <a:pPr lvl="1"/>
            <a:r>
              <a:rPr lang="en-US" sz="3600" dirty="0"/>
              <a:t>Filial (F</a:t>
            </a:r>
            <a:r>
              <a:rPr lang="en-US" sz="3600" baseline="-25000" dirty="0"/>
              <a:t>1</a:t>
            </a:r>
            <a:r>
              <a:rPr lang="en-US" sz="3600" dirty="0"/>
              <a:t>) generation- cross pollinated</a:t>
            </a:r>
          </a:p>
          <a:p>
            <a:pPr lvl="2"/>
            <a:r>
              <a:rPr lang="en-US" sz="3600" dirty="0"/>
              <a:t>Hybrids</a:t>
            </a:r>
          </a:p>
          <a:p>
            <a:pPr lvl="1"/>
            <a:r>
              <a:rPr lang="en-US" sz="3600" dirty="0"/>
              <a:t>F</a:t>
            </a:r>
            <a:r>
              <a:rPr lang="en-US" sz="3600" baseline="-25000" dirty="0"/>
              <a:t>2</a:t>
            </a:r>
            <a:r>
              <a:rPr lang="en-US" sz="3600" dirty="0"/>
              <a:t> generation- self-pollinated hybrids</a:t>
            </a:r>
          </a:p>
          <a:p>
            <a:r>
              <a:rPr lang="en-US" sz="3600" dirty="0"/>
              <a:t>Mendel’s conclusions</a:t>
            </a:r>
          </a:p>
          <a:p>
            <a:pPr lvl="1"/>
            <a:r>
              <a:rPr lang="en-US" sz="3600" dirty="0"/>
              <a:t>Realized that inheritance controlled by “factors” that are passed on.</a:t>
            </a:r>
          </a:p>
          <a:p>
            <a:pPr lvl="1"/>
            <a:r>
              <a:rPr lang="en-US" sz="3600" dirty="0"/>
              <a:t>Different forms of inheritable factors.</a:t>
            </a:r>
          </a:p>
          <a:p>
            <a:pPr lvl="1"/>
            <a:r>
              <a:rPr lang="en-US" sz="3600" dirty="0"/>
              <a:t>Principle of dominance</a:t>
            </a:r>
          </a:p>
          <a:p>
            <a:pPr lvl="1"/>
            <a:r>
              <a:rPr lang="en-US" sz="3600" dirty="0"/>
              <a:t>Law of segregation</a:t>
            </a:r>
          </a:p>
          <a:p>
            <a:pPr lvl="2"/>
            <a:r>
              <a:rPr lang="en-US" sz="3600" dirty="0"/>
              <a:t>Alleles segregate from one another during </a:t>
            </a:r>
            <a:r>
              <a:rPr lang="en-US" sz="3600" dirty="0" smtClean="0"/>
              <a:t>meiosis I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2-Genetics and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The likelihood that a particular event will occur.</a:t>
            </a:r>
          </a:p>
          <a:p>
            <a:pPr lvl="0"/>
            <a:r>
              <a:rPr lang="en-US" sz="3000" dirty="0" err="1"/>
              <a:t>Punnet</a:t>
            </a:r>
            <a:r>
              <a:rPr lang="en-US" sz="3000" dirty="0"/>
              <a:t> squares </a:t>
            </a:r>
          </a:p>
          <a:p>
            <a:pPr lvl="1"/>
            <a:r>
              <a:rPr lang="en-US" sz="3000" dirty="0"/>
              <a:t>Used to predict outcomes of genetic events</a:t>
            </a:r>
          </a:p>
          <a:p>
            <a:pPr lvl="1"/>
            <a:r>
              <a:rPr lang="en-US" sz="3000" dirty="0"/>
              <a:t>Terms to know</a:t>
            </a:r>
          </a:p>
          <a:p>
            <a:pPr lvl="2"/>
            <a:r>
              <a:rPr lang="en-US" sz="3000" dirty="0"/>
              <a:t>Homozygous</a:t>
            </a:r>
          </a:p>
          <a:p>
            <a:pPr lvl="2"/>
            <a:r>
              <a:rPr lang="en-US" sz="3000" dirty="0"/>
              <a:t>Heterozygous</a:t>
            </a:r>
          </a:p>
          <a:p>
            <a:pPr lvl="2"/>
            <a:r>
              <a:rPr lang="en-US" sz="3000" dirty="0"/>
              <a:t>Phenotype</a:t>
            </a:r>
          </a:p>
          <a:p>
            <a:pPr lvl="2"/>
            <a:r>
              <a:rPr lang="en-US" sz="3000" dirty="0"/>
              <a:t>Genotype</a:t>
            </a:r>
          </a:p>
          <a:p>
            <a:pPr lvl="3"/>
            <a:r>
              <a:rPr lang="en-US" sz="3000" dirty="0"/>
              <a:t>Capital letters vs. lower case</a:t>
            </a:r>
          </a:p>
          <a:p>
            <a:pPr lvl="3"/>
            <a:r>
              <a:rPr lang="en-US" sz="3000" dirty="0"/>
              <a:t>Typically use letter of dominant trait</a:t>
            </a:r>
          </a:p>
          <a:p>
            <a:pPr lvl="0"/>
            <a:r>
              <a:rPr lang="en-US" sz="3000" dirty="0"/>
              <a:t>Monohybrid cross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10109" r="-3934"/>
          <a:stretch/>
        </p:blipFill>
        <p:spPr bwMode="auto">
          <a:xfrm>
            <a:off x="2368446" y="1528996"/>
            <a:ext cx="5327754" cy="41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426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Monohybrid </a:t>
            </a:r>
            <a:r>
              <a:rPr lang="en-US" sz="2800" dirty="0" err="1" smtClean="0"/>
              <a:t>Punnet</a:t>
            </a:r>
            <a:r>
              <a:rPr lang="en-US" sz="2800" dirty="0" smtClean="0"/>
              <a:t> Square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38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3- Probability with two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During meiosis, genes separate independently of one another.</a:t>
            </a:r>
          </a:p>
          <a:p>
            <a:pPr lvl="1"/>
            <a:r>
              <a:rPr lang="en-US" dirty="0"/>
              <a:t>Only completely true for genes that are found on different chromosomes</a:t>
            </a:r>
          </a:p>
          <a:p>
            <a:pPr lvl="0"/>
            <a:r>
              <a:rPr lang="en-US" sz="2800" dirty="0" err="1" smtClean="0"/>
              <a:t>Dihybrid</a:t>
            </a:r>
            <a:r>
              <a:rPr lang="en-US" sz="2800" dirty="0" smtClean="0"/>
              <a:t> </a:t>
            </a:r>
            <a:r>
              <a:rPr lang="en-US" sz="2800" dirty="0"/>
              <a:t>cross</a:t>
            </a:r>
          </a:p>
          <a:p>
            <a:pPr lvl="1"/>
            <a:r>
              <a:rPr lang="en-US" dirty="0"/>
              <a:t>Cross involving two different traits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04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Dihybrid</a:t>
            </a:r>
            <a:r>
              <a:rPr lang="en-US" sz="2400" dirty="0" smtClean="0"/>
              <a:t> </a:t>
            </a:r>
            <a:r>
              <a:rPr lang="en-US" sz="2400" dirty="0" err="1" smtClean="0"/>
              <a:t>Punnet</a:t>
            </a:r>
            <a:r>
              <a:rPr lang="en-US" sz="2400" dirty="0"/>
              <a:t> </a:t>
            </a:r>
            <a:r>
              <a:rPr lang="en-US" sz="2400" dirty="0" smtClean="0"/>
              <a:t>Square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8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o_ch11_6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9850"/>
            <a:ext cx="364807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11-3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90800" y="231775"/>
            <a:ext cx="673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11-10 Independent Assortment in Peas</a:t>
            </a:r>
          </a:p>
        </p:txBody>
      </p:sp>
    </p:spTree>
    <p:extLst>
      <p:ext uri="{BB962C8B-B14F-4D97-AF65-F5344CB8AC3E}">
        <p14:creationId xmlns:p14="http://schemas.microsoft.com/office/powerpoint/2010/main" val="40733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can be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Non-</a:t>
            </a:r>
            <a:r>
              <a:rPr lang="en-US" sz="2800" dirty="0" err="1"/>
              <a:t>Mendelian</a:t>
            </a:r>
            <a:r>
              <a:rPr lang="en-US" sz="2800" dirty="0"/>
              <a:t> patterns of inheritance</a:t>
            </a:r>
          </a:p>
          <a:p>
            <a:pPr lvl="0"/>
            <a:r>
              <a:rPr lang="en-US" sz="2800" b="1" dirty="0"/>
              <a:t>Incomplete dominance</a:t>
            </a:r>
          </a:p>
          <a:p>
            <a:pPr lvl="1"/>
            <a:r>
              <a:rPr lang="en-US" dirty="0"/>
              <a:t>Results in heterozygous individuals producing a third new phenotype</a:t>
            </a:r>
          </a:p>
          <a:p>
            <a:pPr lvl="1"/>
            <a:r>
              <a:rPr lang="en-US" dirty="0"/>
              <a:t>Genotypic ratio=phenotypic ratio</a:t>
            </a:r>
          </a:p>
          <a:p>
            <a:pPr lvl="1"/>
            <a:r>
              <a:rPr lang="en-US" dirty="0" err="1" smtClean="0"/>
              <a:t>Ex.large</a:t>
            </a:r>
            <a:r>
              <a:rPr lang="en-US" dirty="0" smtClean="0"/>
              <a:t>, med, small ears on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io_ch11_6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374775"/>
            <a:ext cx="38481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11-3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90800" y="17462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11-11 Incomplete Dominance in </a:t>
            </a:r>
            <a:b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Four O’Clock Flowers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563938" y="3071813"/>
            <a:ext cx="2565400" cy="257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11-15 Meiosis</a:t>
            </a:r>
          </a:p>
        </p:txBody>
      </p:sp>
      <p:pic>
        <p:nvPicPr>
          <p:cNvPr id="47124" name="Picture 2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5" name="Picture 2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6" name="Picture 22" descr="sb4066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5924"/>
          <a:stretch>
            <a:fillRect/>
          </a:stretch>
        </p:blipFill>
        <p:spPr bwMode="auto">
          <a:xfrm>
            <a:off x="227013" y="1960563"/>
            <a:ext cx="866933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3849688" y="13938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Meiosis I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3236913" y="3773488"/>
            <a:ext cx="4068762" cy="1373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78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6" descr="bio_ch11_6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374775"/>
            <a:ext cx="38481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027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11-3</a:t>
            </a:r>
          </a:p>
        </p:txBody>
      </p:sp>
      <p:sp>
        <p:nvSpPr>
          <p:cNvPr id="44041" name="Text Box 1033"/>
          <p:cNvSpPr txBox="1">
            <a:spLocks noChangeArrowheads="1"/>
          </p:cNvSpPr>
          <p:nvPr/>
        </p:nvSpPr>
        <p:spPr bwMode="auto">
          <a:xfrm>
            <a:off x="2590800" y="17462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Figure 11-11 Incomplete Dominance in </a:t>
            </a:r>
            <a:b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altLang="en-US" sz="2000">
                <a:solidFill>
                  <a:schemeClr val="bg1"/>
                </a:solidFill>
                <a:latin typeface="Arial Black" pitchFamily="34" charset="0"/>
              </a:rPr>
              <a:t>Four O’Clock Flowers</a:t>
            </a:r>
          </a:p>
        </p:txBody>
      </p:sp>
    </p:spTree>
    <p:extLst>
      <p:ext uri="{BB962C8B-B14F-4D97-AF65-F5344CB8AC3E}">
        <p14:creationId xmlns:p14="http://schemas.microsoft.com/office/powerpoint/2010/main" val="10771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can be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dirty="0"/>
              <a:t>Non-</a:t>
            </a:r>
            <a:r>
              <a:rPr lang="en-US" dirty="0" err="1"/>
              <a:t>Mendelian</a:t>
            </a:r>
            <a:r>
              <a:rPr lang="en-US" dirty="0"/>
              <a:t> patterns of inheritance</a:t>
            </a:r>
            <a:endParaRPr lang="en-US" sz="2800" dirty="0"/>
          </a:p>
          <a:p>
            <a:pPr lvl="0"/>
            <a:r>
              <a:rPr lang="en-US" b="1" dirty="0"/>
              <a:t>Incomplete dominance</a:t>
            </a:r>
            <a:endParaRPr lang="en-US" sz="2800" b="1" dirty="0"/>
          </a:p>
          <a:p>
            <a:pPr lvl="1"/>
            <a:r>
              <a:rPr lang="en-US" dirty="0"/>
              <a:t>Results in heterozygous individuals producing a third new phenotype</a:t>
            </a:r>
            <a:endParaRPr lang="en-US" sz="2400" dirty="0"/>
          </a:p>
          <a:p>
            <a:pPr lvl="1"/>
            <a:r>
              <a:rPr lang="en-US" dirty="0"/>
              <a:t>Genotypic ratio=phenotypic ratio</a:t>
            </a:r>
            <a:endParaRPr lang="en-US" sz="2400" dirty="0"/>
          </a:p>
          <a:p>
            <a:pPr lvl="1"/>
            <a:r>
              <a:rPr lang="en-US" dirty="0" smtClean="0"/>
              <a:t>Ex. Large, medium, small ears on elephant</a:t>
            </a:r>
            <a:endParaRPr lang="en-US" sz="2400" dirty="0"/>
          </a:p>
          <a:p>
            <a:pPr lvl="0"/>
            <a:r>
              <a:rPr lang="en-US" b="1" dirty="0" err="1"/>
              <a:t>Codominace</a:t>
            </a:r>
            <a:endParaRPr lang="en-US" sz="2800" b="1" dirty="0"/>
          </a:p>
          <a:p>
            <a:pPr lvl="1"/>
            <a:r>
              <a:rPr lang="en-US" dirty="0"/>
              <a:t>Both alleles expressed equally at same time</a:t>
            </a:r>
            <a:endParaRPr lang="en-US" sz="2400" dirty="0"/>
          </a:p>
          <a:p>
            <a:pPr lvl="1"/>
            <a:r>
              <a:rPr lang="en-US" dirty="0"/>
              <a:t>Ex</a:t>
            </a:r>
            <a:r>
              <a:rPr lang="en-US" dirty="0" smtClean="0"/>
              <a:t>. Long pine needles, short pine needles, long and short</a:t>
            </a:r>
            <a:endParaRPr lang="en-US" sz="2400" dirty="0"/>
          </a:p>
          <a:p>
            <a:pPr lvl="0"/>
            <a:r>
              <a:rPr lang="en-US" b="1" dirty="0"/>
              <a:t>Multiple Alleles</a:t>
            </a:r>
            <a:endParaRPr lang="en-US" sz="2800" b="1" dirty="0"/>
          </a:p>
          <a:p>
            <a:pPr lvl="1"/>
            <a:r>
              <a:rPr lang="en-US" dirty="0"/>
              <a:t>More than 2 alleles exist for a certain gene</a:t>
            </a:r>
            <a:endParaRPr lang="en-US" sz="2400" dirty="0"/>
          </a:p>
          <a:p>
            <a:pPr lvl="1"/>
            <a:r>
              <a:rPr lang="en-US" dirty="0"/>
              <a:t>Any one individual can only receive 2</a:t>
            </a:r>
            <a:endParaRPr lang="en-US" sz="2400" dirty="0"/>
          </a:p>
          <a:p>
            <a:pPr lvl="1"/>
            <a:r>
              <a:rPr lang="en-US" dirty="0"/>
              <a:t>Ex. Human blood types</a:t>
            </a:r>
          </a:p>
        </p:txBody>
      </p:sp>
    </p:spTree>
    <p:extLst>
      <p:ext uri="{BB962C8B-B14F-4D97-AF65-F5344CB8AC3E}">
        <p14:creationId xmlns:p14="http://schemas.microsoft.com/office/powerpoint/2010/main" val="763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Polygenic traits</a:t>
            </a:r>
          </a:p>
          <a:p>
            <a:pPr lvl="1"/>
            <a:r>
              <a:rPr lang="en-US" dirty="0"/>
              <a:t>Phenotypic trait is controlled by several genes</a:t>
            </a:r>
          </a:p>
          <a:p>
            <a:pPr lvl="1"/>
            <a:r>
              <a:rPr lang="en-US" dirty="0"/>
              <a:t>Quantitative control</a:t>
            </a:r>
          </a:p>
          <a:p>
            <a:pPr lvl="1"/>
            <a:r>
              <a:rPr lang="en-US" dirty="0" err="1" smtClean="0"/>
              <a:t>Ex.eye</a:t>
            </a:r>
            <a:r>
              <a:rPr lang="en-US" dirty="0" smtClean="0"/>
              <a:t> color</a:t>
            </a:r>
            <a:endParaRPr lang="en-US" dirty="0"/>
          </a:p>
          <a:p>
            <a:pPr lvl="0"/>
            <a:r>
              <a:rPr lang="en-US" sz="2800" dirty="0"/>
              <a:t>Environmental influence</a:t>
            </a:r>
          </a:p>
          <a:p>
            <a:pPr lvl="1"/>
            <a:r>
              <a:rPr lang="en-US" dirty="0"/>
              <a:t>Nature vs. </a:t>
            </a:r>
            <a:r>
              <a:rPr lang="en-US" dirty="0" smtClean="0"/>
              <a:t>nurture</a:t>
            </a:r>
          </a:p>
          <a:p>
            <a:pPr marL="402336" lvl="1" indent="0">
              <a:buNone/>
            </a:pPr>
            <a:endParaRPr lang="en-US" dirty="0"/>
          </a:p>
          <a:p>
            <a:pPr marL="82296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9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5-Gene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Thomas Hunt Morgan</a:t>
            </a:r>
          </a:p>
          <a:p>
            <a:pPr lvl="1"/>
            <a:r>
              <a:rPr lang="en-US" sz="2400" dirty="0"/>
              <a:t>Studied </a:t>
            </a:r>
            <a:r>
              <a:rPr lang="en-US" sz="2400" i="1" dirty="0"/>
              <a:t>Drosophila melanogaster</a:t>
            </a:r>
            <a:endParaRPr lang="en-US" sz="2400" dirty="0"/>
          </a:p>
          <a:p>
            <a:pPr lvl="1"/>
            <a:r>
              <a:rPr lang="en-US" sz="2400" dirty="0"/>
              <a:t>Discovered that some genes on same chromosome are inherited together</a:t>
            </a:r>
          </a:p>
          <a:p>
            <a:pPr lvl="2"/>
            <a:r>
              <a:rPr lang="en-US" dirty="0"/>
              <a:t>Gene linkage</a:t>
            </a:r>
          </a:p>
          <a:p>
            <a:pPr lvl="0"/>
            <a:r>
              <a:rPr lang="en-US" sz="2400" dirty="0" smtClean="0"/>
              <a:t>Gene </a:t>
            </a:r>
            <a:r>
              <a:rPr lang="en-US" sz="2400" dirty="0"/>
              <a:t>Map</a:t>
            </a:r>
          </a:p>
          <a:p>
            <a:pPr lvl="1"/>
            <a:r>
              <a:rPr lang="en-US" sz="2400" dirty="0"/>
              <a:t>Shows the relative location of genes on a chromosome</a:t>
            </a:r>
          </a:p>
          <a:p>
            <a:pPr lvl="2"/>
            <a:r>
              <a:rPr lang="en-US" dirty="0" smtClean="0"/>
              <a:t>Locus-a particular place or location</a:t>
            </a:r>
            <a:endParaRPr lang="en-US" dirty="0"/>
          </a:p>
          <a:p>
            <a:pPr lvl="1"/>
            <a:r>
              <a:rPr lang="en-US" sz="2400" dirty="0"/>
              <a:t>The farther apart genes are, the greater the chance of crossing over. </a:t>
            </a:r>
          </a:p>
        </p:txBody>
      </p:sp>
    </p:spTree>
    <p:extLst>
      <p:ext uri="{BB962C8B-B14F-4D97-AF65-F5344CB8AC3E}">
        <p14:creationId xmlns:p14="http://schemas.microsoft.com/office/powerpoint/2010/main" val="3867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Interphase</a:t>
            </a:r>
          </a:p>
          <a:p>
            <a:pPr lvl="1"/>
            <a:r>
              <a:rPr lang="en-US" sz="2400" dirty="0" smtClean="0"/>
              <a:t>Similar to what happens prior to mitosis</a:t>
            </a:r>
          </a:p>
          <a:p>
            <a:r>
              <a:rPr lang="en-US" sz="2400" dirty="0" smtClean="0"/>
              <a:t>Prophase I</a:t>
            </a:r>
          </a:p>
          <a:p>
            <a:pPr lvl="1"/>
            <a:r>
              <a:rPr lang="en-US" sz="2400" dirty="0" smtClean="0"/>
              <a:t>Chromosomes align with homologous pair.</a:t>
            </a:r>
          </a:p>
          <a:p>
            <a:pPr lvl="2"/>
            <a:r>
              <a:rPr lang="en-US" b="1" dirty="0" smtClean="0"/>
              <a:t>Synapsis</a:t>
            </a:r>
          </a:p>
          <a:p>
            <a:pPr lvl="3"/>
            <a:r>
              <a:rPr lang="en-US" sz="2400" dirty="0" smtClean="0"/>
              <a:t>Creates a tetrad</a:t>
            </a:r>
          </a:p>
          <a:p>
            <a:pPr lvl="1"/>
            <a:r>
              <a:rPr lang="en-US" sz="2400" dirty="0" smtClean="0"/>
              <a:t>Crossing over occurs</a:t>
            </a:r>
          </a:p>
        </p:txBody>
      </p:sp>
    </p:spTree>
    <p:extLst>
      <p:ext uri="{BB962C8B-B14F-4D97-AF65-F5344CB8AC3E}">
        <p14:creationId xmlns:p14="http://schemas.microsoft.com/office/powerpoint/2010/main" val="1052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o_ch11_6121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73325"/>
            <a:ext cx="818197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11-4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Crossing-Over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511550" y="2397125"/>
            <a:ext cx="2527300" cy="26828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272213" y="2397125"/>
            <a:ext cx="2527300" cy="26828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82" name="Picture 14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2865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Crossing over taking place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io_ch11_6121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73325"/>
            <a:ext cx="818197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Crossing-Over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272213" y="2397125"/>
            <a:ext cx="2527300" cy="26828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5066" name="Picture 1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0212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Crossing over taking place</a:t>
            </a:r>
          </a:p>
        </p:txBody>
      </p:sp>
    </p:spTree>
    <p:extLst>
      <p:ext uri="{BB962C8B-B14F-4D97-AF65-F5344CB8AC3E}">
        <p14:creationId xmlns:p14="http://schemas.microsoft.com/office/powerpoint/2010/main" val="424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io_ch11_6121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73325"/>
            <a:ext cx="818197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Crossing-Over</a:t>
            </a:r>
          </a:p>
        </p:txBody>
      </p:sp>
      <p:pic>
        <p:nvPicPr>
          <p:cNvPr id="46090" name="Picture 10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6286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Crossing over taking place</a:t>
            </a:r>
          </a:p>
        </p:txBody>
      </p:sp>
    </p:spTree>
    <p:extLst>
      <p:ext uri="{BB962C8B-B14F-4D97-AF65-F5344CB8AC3E}">
        <p14:creationId xmlns:p14="http://schemas.microsoft.com/office/powerpoint/2010/main" val="36915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338</TotalTime>
  <Words>1463</Words>
  <Application>Microsoft Office PowerPoint</Application>
  <PresentationFormat>On-screen Show (4:3)</PresentationFormat>
  <Paragraphs>369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Solstice</vt:lpstr>
      <vt:lpstr>biologytemplatefinal911</vt:lpstr>
      <vt:lpstr>1_biologytemplatefinal911</vt:lpstr>
      <vt:lpstr>2_biologytemplatefinal911</vt:lpstr>
      <vt:lpstr>3_biologytemplatefinal911</vt:lpstr>
      <vt:lpstr>4_biologytemplatefinal911</vt:lpstr>
      <vt:lpstr>5_biologytemplatefinal911</vt:lpstr>
      <vt:lpstr>6_biologytemplatefinal911</vt:lpstr>
      <vt:lpstr>7_biologytemplatefinal911</vt:lpstr>
      <vt:lpstr>Chapter 11 Honors Biology</vt:lpstr>
      <vt:lpstr>Meiosis</vt:lpstr>
      <vt:lpstr>Overview of Meiosis</vt:lpstr>
      <vt:lpstr>Stages of Meiosis I</vt:lpstr>
      <vt:lpstr>PowerPoint Presentation</vt:lpstr>
      <vt:lpstr>Stages of Meiosis I</vt:lpstr>
      <vt:lpstr>PowerPoint Presentation</vt:lpstr>
      <vt:lpstr>PowerPoint Presentation</vt:lpstr>
      <vt:lpstr>PowerPoint Presentation</vt:lpstr>
      <vt:lpstr>Stages of Meiosis I</vt:lpstr>
      <vt:lpstr>Stages of Meiosis I cont.</vt:lpstr>
      <vt:lpstr>PowerPoint Presentation</vt:lpstr>
      <vt:lpstr>Stages of Meiosis I cont.</vt:lpstr>
      <vt:lpstr>PowerPoint Presentation</vt:lpstr>
      <vt:lpstr>Stages of Meiosis I cont.</vt:lpstr>
      <vt:lpstr>PowerPoint Presentation</vt:lpstr>
      <vt:lpstr>Stages of Meiosis II</vt:lpstr>
      <vt:lpstr>PowerPoint Presentation</vt:lpstr>
      <vt:lpstr>Stages of Meiosis II</vt:lpstr>
      <vt:lpstr>PowerPoint Presentation</vt:lpstr>
      <vt:lpstr>Stages of Meiosis II</vt:lpstr>
      <vt:lpstr>PowerPoint Presentation</vt:lpstr>
      <vt:lpstr>Stages of Meiosis II cont.</vt:lpstr>
      <vt:lpstr>PowerPoint Presentation</vt:lpstr>
      <vt:lpstr>Gametogenesis</vt:lpstr>
      <vt:lpstr>PowerPoint Presentation</vt:lpstr>
      <vt:lpstr>Gametogenesis</vt:lpstr>
      <vt:lpstr>PowerPoint Presentation</vt:lpstr>
      <vt:lpstr>Gametogenesis</vt:lpstr>
      <vt:lpstr>Chapter 11</vt:lpstr>
      <vt:lpstr>Genetics</vt:lpstr>
      <vt:lpstr>Gregor Mendel cont.</vt:lpstr>
      <vt:lpstr>PowerPoint Presentation</vt:lpstr>
      <vt:lpstr>Gregor Mendel cont.</vt:lpstr>
      <vt:lpstr>PowerPoint Presentation</vt:lpstr>
      <vt:lpstr>Gregor Mendel cont.</vt:lpstr>
      <vt:lpstr>PowerPoint Presentation</vt:lpstr>
      <vt:lpstr>Gregor Mendel cont.</vt:lpstr>
      <vt:lpstr>PowerPoint Presentation</vt:lpstr>
      <vt:lpstr>Gregor Mendel cont.</vt:lpstr>
      <vt:lpstr>Chapter 11</vt:lpstr>
      <vt:lpstr>Probability</vt:lpstr>
      <vt:lpstr>PowerPoint Presentation</vt:lpstr>
      <vt:lpstr>Chapter 11</vt:lpstr>
      <vt:lpstr>Law of Independent Assortment</vt:lpstr>
      <vt:lpstr>PowerPoint Presentation</vt:lpstr>
      <vt:lpstr>PowerPoint Presentation</vt:lpstr>
      <vt:lpstr>Genetics can be complicated</vt:lpstr>
      <vt:lpstr>PowerPoint Presentation</vt:lpstr>
      <vt:lpstr>PowerPoint Presentation</vt:lpstr>
      <vt:lpstr>Genetics can be complicated</vt:lpstr>
      <vt:lpstr>PowerPoint Presentation</vt:lpstr>
      <vt:lpstr>Chapter 11</vt:lpstr>
      <vt:lpstr>Gene Linkage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Honors Biology</dc:title>
  <dc:creator>Willoughby-Eastlake Schools</dc:creator>
  <cp:lastModifiedBy>Willoughby-Eastlake Schools</cp:lastModifiedBy>
  <cp:revision>14</cp:revision>
  <dcterms:created xsi:type="dcterms:W3CDTF">2013-12-18T15:35:58Z</dcterms:created>
  <dcterms:modified xsi:type="dcterms:W3CDTF">2016-01-06T15:58:34Z</dcterms:modified>
</cp:coreProperties>
</file>