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5" r:id="rId17"/>
    <p:sldId id="266" r:id="rId18"/>
    <p:sldId id="267" r:id="rId19"/>
    <p:sldId id="264" r:id="rId20"/>
    <p:sldId id="270" r:id="rId21"/>
    <p:sldId id="271" r:id="rId22"/>
    <p:sldId id="272" r:id="rId23"/>
    <p:sldId id="273" r:id="rId24"/>
    <p:sldId id="269" r:id="rId25"/>
    <p:sldId id="280" r:id="rId26"/>
    <p:sldId id="268" r:id="rId27"/>
    <p:sldId id="278" r:id="rId28"/>
    <p:sldId id="279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61E05-8783-4EAF-8DCD-1B5F49F456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18277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B31EA-935A-40FC-8234-901095B676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36171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00C5-1BEE-4020-996F-97481FB19B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85732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DE5A-2C03-468E-989D-9A96C79181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147208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5640-CAA8-4CB2-9E1D-42CF1B0E24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62930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C31B-9003-49A0-A25F-4AFF27D5FB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400275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A8A9F-4F2A-44EF-B75E-22E971C484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476953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98093-6351-4228-AC04-EC8BAF766C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80649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A05EB-C882-4B7D-94F0-1FF12A4906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85023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211A6-B082-4C4E-924E-32096546AF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45011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8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8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8CADF-627E-4C8E-8AEC-8CEFDEFA3E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60170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61E05-8783-4EAF-8DCD-1B5F49F456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68086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B31EA-935A-40FC-8234-901095B676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09175"/>
      </p:ext>
    </p:extLst>
  </p:cSld>
  <p:clrMapOvr>
    <a:masterClrMapping/>
  </p:clrMapOvr>
  <p:transition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00C5-1BEE-4020-996F-97481FB19B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494367"/>
      </p:ext>
    </p:extLst>
  </p:cSld>
  <p:clrMapOvr>
    <a:masterClrMapping/>
  </p:clrMapOvr>
  <p:transition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DE5A-2C03-468E-989D-9A96C79181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02075"/>
      </p:ext>
    </p:extLst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5640-CAA8-4CB2-9E1D-42CF1B0E24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49474"/>
      </p:ext>
    </p:extLst>
  </p:cSld>
  <p:clrMapOvr>
    <a:masterClrMapping/>
  </p:clrMapOvr>
  <p:transition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C31B-9003-49A0-A25F-4AFF27D5FB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9713"/>
      </p:ext>
    </p:extLst>
  </p:cSld>
  <p:clrMapOvr>
    <a:masterClrMapping/>
  </p:clrMapOvr>
  <p:transition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A8A9F-4F2A-44EF-B75E-22E971C484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298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98093-6351-4228-AC04-EC8BAF766C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39274"/>
      </p:ext>
    </p:extLst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A05EB-C882-4B7D-94F0-1FF12A4906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97838"/>
      </p:ext>
    </p:extLst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211A6-B082-4C4E-924E-32096546AF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80935"/>
      </p:ext>
    </p:extLst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8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8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8CADF-627E-4C8E-8AEC-8CEFDEFA3E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98835"/>
      </p:ext>
    </p:extLst>
  </p:cSld>
  <p:clrMapOvr>
    <a:masterClrMapping/>
  </p:clrMapOvr>
  <p:transition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61E05-8783-4EAF-8DCD-1B5F49F456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23509"/>
      </p:ext>
    </p:extLst>
  </p:cSld>
  <p:clrMapOvr>
    <a:masterClrMapping/>
  </p:clrMapOvr>
  <p:transition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B31EA-935A-40FC-8234-901095B676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94308"/>
      </p:ext>
    </p:extLst>
  </p:cSld>
  <p:clrMapOvr>
    <a:masterClrMapping/>
  </p:clrMapOvr>
  <p:transition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00C5-1BEE-4020-996F-97481FB19B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40834"/>
      </p:ext>
    </p:extLst>
  </p:cSld>
  <p:clrMapOvr>
    <a:masterClrMapping/>
  </p:clrMapOvr>
  <p:transition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DE5A-2C03-468E-989D-9A96C79181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17566"/>
      </p:ext>
    </p:extLst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5640-CAA8-4CB2-9E1D-42CF1B0E24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79742"/>
      </p:ext>
    </p:extLst>
  </p:cSld>
  <p:clrMapOvr>
    <a:masterClrMapping/>
  </p:clrMapOvr>
  <p:transition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C31B-9003-49A0-A25F-4AFF27D5FB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09686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A8A9F-4F2A-44EF-B75E-22E971C484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27259"/>
      </p:ext>
    </p:extLst>
  </p:cSld>
  <p:clrMapOvr>
    <a:masterClrMapping/>
  </p:clrMapOvr>
  <p:transition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98093-6351-4228-AC04-EC8BAF766C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41407"/>
      </p:ext>
    </p:extLst>
  </p:cSld>
  <p:clrMapOvr>
    <a:masterClrMapping/>
  </p:clrMapOvr>
  <p:transition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A05EB-C882-4B7D-94F0-1FF12A4906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80827"/>
      </p:ext>
    </p:extLst>
  </p:cSld>
  <p:clrMapOvr>
    <a:masterClrMapping/>
  </p:clrMapOvr>
  <p:transition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211A6-B082-4C4E-924E-32096546AF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60546"/>
      </p:ext>
    </p:extLst>
  </p:cSld>
  <p:clrMapOvr>
    <a:masterClrMapping/>
  </p:clrMapOvr>
  <p:transition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8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8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8CADF-627E-4C8E-8AEC-8CEFDEFA3E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734052"/>
      </p:ext>
    </p:extLst>
  </p:cSld>
  <p:clrMapOvr>
    <a:masterClrMapping/>
  </p:clrMapOvr>
  <p:transition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61E05-8783-4EAF-8DCD-1B5F49F456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34821"/>
      </p:ext>
    </p:extLst>
  </p:cSld>
  <p:clrMapOvr>
    <a:masterClrMapping/>
  </p:clrMapOvr>
  <p:transition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B31EA-935A-40FC-8234-901095B676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05530"/>
      </p:ext>
    </p:extLst>
  </p:cSld>
  <p:clrMapOvr>
    <a:masterClrMapping/>
  </p:clrMapOvr>
  <p:transition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00C5-1BEE-4020-996F-97481FB19B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359565"/>
      </p:ext>
    </p:extLst>
  </p:cSld>
  <p:clrMapOvr>
    <a:masterClrMapping/>
  </p:clrMapOvr>
  <p:transition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DE5A-2C03-468E-989D-9A96C79181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796757"/>
      </p:ext>
    </p:extLst>
  </p:cSld>
  <p:clrMapOvr>
    <a:masterClrMapping/>
  </p:clrMapOvr>
  <p:transition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5640-CAA8-4CB2-9E1D-42CF1B0E24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4656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C31B-9003-49A0-A25F-4AFF27D5FB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43223"/>
      </p:ext>
    </p:extLst>
  </p:cSld>
  <p:clrMapOvr>
    <a:masterClrMapping/>
  </p:clrMapOvr>
  <p:transition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A8A9F-4F2A-44EF-B75E-22E971C484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3061"/>
      </p:ext>
    </p:extLst>
  </p:cSld>
  <p:clrMapOvr>
    <a:masterClrMapping/>
  </p:clrMapOvr>
  <p:transition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98093-6351-4228-AC04-EC8BAF766C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09038"/>
      </p:ext>
    </p:extLst>
  </p:cSld>
  <p:clrMapOvr>
    <a:masterClrMapping/>
  </p:clrMapOvr>
  <p:transition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A05EB-C882-4B7D-94F0-1FF12A4906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61805"/>
      </p:ext>
    </p:extLst>
  </p:cSld>
  <p:clrMapOvr>
    <a:masterClrMapping/>
  </p:clrMapOvr>
  <p:transition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211A6-B082-4C4E-924E-32096546AF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587582"/>
      </p:ext>
    </p:extLst>
  </p:cSld>
  <p:clrMapOvr>
    <a:masterClrMapping/>
  </p:clrMapOvr>
  <p:transition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8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8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8CADF-627E-4C8E-8AEC-8CEFDEFA3E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82287"/>
      </p:ext>
    </p:extLst>
  </p:cSld>
  <p:clrMapOvr>
    <a:masterClrMapping/>
  </p:clrMapOvr>
  <p:transition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61E05-8783-4EAF-8DCD-1B5F49F456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159210"/>
      </p:ext>
    </p:extLst>
  </p:cSld>
  <p:clrMapOvr>
    <a:masterClrMapping/>
  </p:clrMapOvr>
  <p:transition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B31EA-935A-40FC-8234-901095B676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84116"/>
      </p:ext>
    </p:extLst>
  </p:cSld>
  <p:clrMapOvr>
    <a:masterClrMapping/>
  </p:clrMapOvr>
  <p:transition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00C5-1BEE-4020-996F-97481FB19B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87664"/>
      </p:ext>
    </p:extLst>
  </p:cSld>
  <p:clrMapOvr>
    <a:masterClrMapping/>
  </p:clrMapOvr>
  <p:transition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DE5A-2C03-468E-989D-9A96C79181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7201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5640-CAA8-4CB2-9E1D-42CF1B0E24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72236"/>
      </p:ext>
    </p:extLst>
  </p:cSld>
  <p:clrMapOvr>
    <a:masterClrMapping/>
  </p:clrMapOvr>
  <p:transition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C31B-9003-49A0-A25F-4AFF27D5FB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92424"/>
      </p:ext>
    </p:extLst>
  </p:cSld>
  <p:clrMapOvr>
    <a:masterClrMapping/>
  </p:clrMapOvr>
  <p:transition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A8A9F-4F2A-44EF-B75E-22E971C484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6243"/>
      </p:ext>
    </p:extLst>
  </p:cSld>
  <p:clrMapOvr>
    <a:masterClrMapping/>
  </p:clrMapOvr>
  <p:transition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98093-6351-4228-AC04-EC8BAF766C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838937"/>
      </p:ext>
    </p:extLst>
  </p:cSld>
  <p:clrMapOvr>
    <a:masterClrMapping/>
  </p:clrMapOvr>
  <p:transition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A05EB-C882-4B7D-94F0-1FF12A4906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2837"/>
      </p:ext>
    </p:extLst>
  </p:cSld>
  <p:clrMapOvr>
    <a:masterClrMapping/>
  </p:clrMapOvr>
  <p:transition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211A6-B082-4C4E-924E-32096546AF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04507"/>
      </p:ext>
    </p:extLst>
  </p:cSld>
  <p:clrMapOvr>
    <a:masterClrMapping/>
  </p:clrMapOvr>
  <p:transition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8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8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8CADF-627E-4C8E-8AEC-8CEFDEFA3E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55123"/>
      </p:ext>
    </p:extLst>
  </p:cSld>
  <p:clrMapOvr>
    <a:masterClrMapping/>
  </p:clrMapOvr>
  <p:transition>
    <p:dissolv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61E05-8783-4EAF-8DCD-1B5F49F456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23303"/>
      </p:ext>
    </p:extLst>
  </p:cSld>
  <p:clrMapOvr>
    <a:masterClrMapping/>
  </p:clrMapOvr>
  <p:transition>
    <p:dissolv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B31EA-935A-40FC-8234-901095B676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62281"/>
      </p:ext>
    </p:extLst>
  </p:cSld>
  <p:clrMapOvr>
    <a:masterClrMapping/>
  </p:clrMapOvr>
  <p:transition>
    <p:dissolv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00C5-1BEE-4020-996F-97481FB19B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26461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DE5A-2C03-468E-989D-9A96C79181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56670"/>
      </p:ext>
    </p:extLst>
  </p:cSld>
  <p:clrMapOvr>
    <a:masterClrMapping/>
  </p:clrMapOvr>
  <p:transition>
    <p:dissolv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5640-CAA8-4CB2-9E1D-42CF1B0E24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65222"/>
      </p:ext>
    </p:extLst>
  </p:cSld>
  <p:clrMapOvr>
    <a:masterClrMapping/>
  </p:clrMapOvr>
  <p:transition>
    <p:dissolv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C31B-9003-49A0-A25F-4AFF27D5FB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3501"/>
      </p:ext>
    </p:extLst>
  </p:cSld>
  <p:clrMapOvr>
    <a:masterClrMapping/>
  </p:clrMapOvr>
  <p:transition>
    <p:dissolv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A8A9F-4F2A-44EF-B75E-22E971C484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36599"/>
      </p:ext>
    </p:extLst>
  </p:cSld>
  <p:clrMapOvr>
    <a:masterClrMapping/>
  </p:clrMapOvr>
  <p:transition>
    <p:dissolv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98093-6351-4228-AC04-EC8BAF766C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93046"/>
      </p:ext>
    </p:extLst>
  </p:cSld>
  <p:clrMapOvr>
    <a:masterClrMapping/>
  </p:clrMapOvr>
  <p:transition>
    <p:dissolv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A05EB-C882-4B7D-94F0-1FF12A4906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91809"/>
      </p:ext>
    </p:extLst>
  </p:cSld>
  <p:clrMapOvr>
    <a:masterClrMapping/>
  </p:clrMapOvr>
  <p:transition>
    <p:dissolv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211A6-B082-4C4E-924E-32096546AF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88867"/>
      </p:ext>
    </p:extLst>
  </p:cSld>
  <p:clrMapOvr>
    <a:masterClrMapping/>
  </p:clrMapOvr>
  <p:transition>
    <p:dissolv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8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8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8CADF-627E-4C8E-8AEC-8CEFDEFA3E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174057"/>
      </p:ext>
    </p:extLst>
  </p:cSld>
  <p:clrMapOvr>
    <a:masterClrMapping/>
  </p:clrMapOvr>
  <p:transition>
    <p:dissolv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61E05-8783-4EAF-8DCD-1B5F49F456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32738"/>
      </p:ext>
    </p:extLst>
  </p:cSld>
  <p:clrMapOvr>
    <a:masterClrMapping/>
  </p:clrMapOvr>
  <p:transition>
    <p:dissolv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B31EA-935A-40FC-8234-901095B6763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4029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D00C5-1BEE-4020-996F-97481FB19B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72709"/>
      </p:ext>
    </p:extLst>
  </p:cSld>
  <p:clrMapOvr>
    <a:masterClrMapping/>
  </p:clrMapOvr>
  <p:transition>
    <p:dissolv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2DE5A-2C03-468E-989D-9A96C79181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50831"/>
      </p:ext>
    </p:extLst>
  </p:cSld>
  <p:clrMapOvr>
    <a:masterClrMapping/>
  </p:clrMapOvr>
  <p:transition>
    <p:dissolv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B5640-CAA8-4CB2-9E1D-42CF1B0E24F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27960"/>
      </p:ext>
    </p:extLst>
  </p:cSld>
  <p:clrMapOvr>
    <a:masterClrMapping/>
  </p:clrMapOvr>
  <p:transition>
    <p:dissolv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7C31B-9003-49A0-A25F-4AFF27D5FB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24248"/>
      </p:ext>
    </p:extLst>
  </p:cSld>
  <p:clrMapOvr>
    <a:masterClrMapping/>
  </p:clrMapOvr>
  <p:transition>
    <p:dissolv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A8A9F-4F2A-44EF-B75E-22E971C484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38293"/>
      </p:ext>
    </p:extLst>
  </p:cSld>
  <p:clrMapOvr>
    <a:masterClrMapping/>
  </p:clrMapOvr>
  <p:transition>
    <p:dissolv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98093-6351-4228-AC04-EC8BAF766C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9142"/>
      </p:ext>
    </p:extLst>
  </p:cSld>
  <p:clrMapOvr>
    <a:masterClrMapping/>
  </p:clrMapOvr>
  <p:transition>
    <p:dissolv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A05EB-C882-4B7D-94F0-1FF12A4906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999299"/>
      </p:ext>
    </p:extLst>
  </p:cSld>
  <p:clrMapOvr>
    <a:masterClrMapping/>
  </p:clrMapOvr>
  <p:transition>
    <p:dissolv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211A6-B082-4C4E-924E-32096546AF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148431"/>
      </p:ext>
    </p:extLst>
  </p:cSld>
  <p:clrMapOvr>
    <a:masterClrMapping/>
  </p:clrMapOvr>
  <p:transition>
    <p:dissolv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8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8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8CADF-627E-4C8E-8AEC-8CEFDEFA3E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6091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18" Type="http://schemas.openxmlformats.org/officeDocument/2006/relationships/slide" Target="../slides/slide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slide" Target="../slides/slide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18" Type="http://schemas.openxmlformats.org/officeDocument/2006/relationships/slide" Target="../slides/slide9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slide" Target="../slides/slide7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18" Type="http://schemas.openxmlformats.org/officeDocument/2006/relationships/slide" Target="../slides/slide9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6" Type="http://schemas.openxmlformats.org/officeDocument/2006/relationships/slide" Target="../slides/slide7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18" Type="http://schemas.openxmlformats.org/officeDocument/2006/relationships/slide" Target="../slides/slide9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6.xml"/><Relationship Id="rId16" Type="http://schemas.openxmlformats.org/officeDocument/2006/relationships/slide" Target="../slides/slide7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18" Type="http://schemas.openxmlformats.org/officeDocument/2006/relationships/slide" Target="../slides/slide9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57.xml"/><Relationship Id="rId16" Type="http://schemas.openxmlformats.org/officeDocument/2006/relationships/slide" Target="../slides/slide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18" Type="http://schemas.openxmlformats.org/officeDocument/2006/relationships/slide" Target="../slides/slide9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8.xml"/><Relationship Id="rId16" Type="http://schemas.openxmlformats.org/officeDocument/2006/relationships/slide" Target="../slides/slide7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6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18" Type="http://schemas.openxmlformats.org/officeDocument/2006/relationships/slide" Target="../slides/slide9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79.xml"/><Relationship Id="rId16" Type="http://schemas.openxmlformats.org/officeDocument/2006/relationships/slide" Target="../slides/slide7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87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ADF82D5-34C8-4EC1-A6F1-A83FC7C51F2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44918A-248E-41AB-A5AD-E2BD2FE4D5E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B6AF7BB-3C2D-4C44-AAED-F38923C7ADBD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603500" y="88900"/>
            <a:ext cx="5141913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34832" name="Picture 16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3" name="Picture 17" descr="videos-wswoosh-button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r="12820"/>
          <a:stretch>
            <a:fillRect/>
          </a:stretch>
        </p:blipFill>
        <p:spPr bwMode="auto">
          <a:xfrm>
            <a:off x="6362700" y="6191250"/>
            <a:ext cx="7493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4" name="Picture 18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5638800" y="6191250"/>
            <a:ext cx="7239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5" name="Picture 19" descr="button_1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6" name="Picture 20" descr="button_2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7" name="Text Box 21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9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B6AF7BB-3C2D-4C44-AAED-F38923C7ADBD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603500" y="88900"/>
            <a:ext cx="5141913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34832" name="Picture 16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3" name="Picture 17" descr="videos-wswoosh-button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r="12820"/>
          <a:stretch>
            <a:fillRect/>
          </a:stretch>
        </p:blipFill>
        <p:spPr bwMode="auto">
          <a:xfrm>
            <a:off x="6362700" y="6191250"/>
            <a:ext cx="7493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4" name="Picture 18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5638800" y="6191250"/>
            <a:ext cx="7239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5" name="Picture 19" descr="button_1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6" name="Picture 20" descr="button_2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7" name="Text Box 21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9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B6AF7BB-3C2D-4C44-AAED-F38923C7ADBD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603500" y="88900"/>
            <a:ext cx="5141913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34832" name="Picture 16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3" name="Picture 17" descr="videos-wswoosh-button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r="12820"/>
          <a:stretch>
            <a:fillRect/>
          </a:stretch>
        </p:blipFill>
        <p:spPr bwMode="auto">
          <a:xfrm>
            <a:off x="6362700" y="6191250"/>
            <a:ext cx="7493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4" name="Picture 18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5638800" y="6191250"/>
            <a:ext cx="7239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5" name="Picture 19" descr="button_1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6" name="Picture 20" descr="button_2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7" name="Text Box 21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0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B6AF7BB-3C2D-4C44-AAED-F38923C7ADBD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603500" y="88900"/>
            <a:ext cx="5141913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34832" name="Picture 16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3" name="Picture 17" descr="videos-wswoosh-button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r="12820"/>
          <a:stretch>
            <a:fillRect/>
          </a:stretch>
        </p:blipFill>
        <p:spPr bwMode="auto">
          <a:xfrm>
            <a:off x="6362700" y="6191250"/>
            <a:ext cx="7493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4" name="Picture 18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5638800" y="6191250"/>
            <a:ext cx="7239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5" name="Picture 19" descr="button_1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6" name="Picture 20" descr="button_2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7" name="Text Box 21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8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B6AF7BB-3C2D-4C44-AAED-F38923C7ADBD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603500" y="88900"/>
            <a:ext cx="5141913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34832" name="Picture 16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3" name="Picture 17" descr="videos-wswoosh-button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r="12820"/>
          <a:stretch>
            <a:fillRect/>
          </a:stretch>
        </p:blipFill>
        <p:spPr bwMode="auto">
          <a:xfrm>
            <a:off x="6362700" y="6191250"/>
            <a:ext cx="7493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4" name="Picture 18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5638800" y="6191250"/>
            <a:ext cx="7239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5" name="Picture 19" descr="button_1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6" name="Picture 20" descr="button_2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7" name="Text Box 21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2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B6AF7BB-3C2D-4C44-AAED-F38923C7ADBD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603500" y="88900"/>
            <a:ext cx="5141913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34832" name="Picture 16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3" name="Picture 17" descr="videos-wswoosh-button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r="12820"/>
          <a:stretch>
            <a:fillRect/>
          </a:stretch>
        </p:blipFill>
        <p:spPr bwMode="auto">
          <a:xfrm>
            <a:off x="6362700" y="6191250"/>
            <a:ext cx="7493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4" name="Picture 18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5638800" y="6191250"/>
            <a:ext cx="7239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5" name="Picture 19" descr="button_1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6" name="Picture 20" descr="button_2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7" name="Text Box 21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2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B6AF7BB-3C2D-4C44-AAED-F38923C7ADBD}" type="slidenum">
              <a:rPr lang="en-US" altLang="en-US">
                <a:solidFill>
                  <a:srgbClr val="000000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603500" y="88900"/>
            <a:ext cx="5141913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4838"/>
            <a:ext cx="7772400" cy="37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34832" name="Picture 16" descr="Biology Interface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3" name="Picture 17" descr="videos-wswoosh-button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r="12820"/>
          <a:stretch>
            <a:fillRect/>
          </a:stretch>
        </p:blipFill>
        <p:spPr bwMode="auto">
          <a:xfrm>
            <a:off x="6362700" y="6191250"/>
            <a:ext cx="749300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4" name="Picture 18" descr="GoOnline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2" r="13376"/>
          <a:stretch>
            <a:fillRect/>
          </a:stretch>
        </p:blipFill>
        <p:spPr bwMode="auto">
          <a:xfrm>
            <a:off x="5638800" y="6191250"/>
            <a:ext cx="7239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5" name="Picture 19" descr="button_1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6316663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36" name="Picture 20" descr="button_2">
            <a:hlinkClick r:id="rId18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6321425"/>
            <a:ext cx="69215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7" name="Text Box 21"/>
          <p:cNvSpPr txBox="1">
            <a:spLocks noChangeArrowheads="1"/>
          </p:cNvSpPr>
          <p:nvPr userDrawn="1"/>
        </p:nvSpPr>
        <p:spPr bwMode="auto">
          <a:xfrm>
            <a:off x="795338" y="6280150"/>
            <a:ext cx="958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Go to Section:</a:t>
            </a: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2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3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</a:p>
          <a:p>
            <a:r>
              <a:rPr lang="en-US" dirty="0" smtClean="0"/>
              <a:t>Honors Biology 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2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bio_ch9_47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2254250"/>
            <a:ext cx="7867650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0" y="3535363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Glucose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946775" y="45974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To the electron transport chain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5105400" cy="396875"/>
          </a:xfrm>
        </p:spPr>
        <p:txBody>
          <a:bodyPr/>
          <a:lstStyle/>
          <a:p>
            <a:r>
              <a:rPr lang="en-US" altLang="en-US"/>
              <a:t>Figure 9–3 Glycolysis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9-1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962775" y="3535363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 Pyruvic acid</a:t>
            </a:r>
          </a:p>
        </p:txBody>
      </p:sp>
      <p:grpSp>
        <p:nvGrpSpPr>
          <p:cNvPr id="36876" name="Group 12"/>
          <p:cNvGrpSpPr>
            <a:grpSpLocks/>
          </p:cNvGrpSpPr>
          <p:nvPr/>
        </p:nvGrpSpPr>
        <p:grpSpPr bwMode="auto">
          <a:xfrm>
            <a:off x="4962525" y="1976438"/>
            <a:ext cx="2709863" cy="3444875"/>
            <a:chOff x="3126" y="1245"/>
            <a:chExt cx="1707" cy="2170"/>
          </a:xfrm>
        </p:grpSpPr>
        <p:sp>
          <p:nvSpPr>
            <p:cNvPr id="36877" name="Freeform 13"/>
            <p:cNvSpPr>
              <a:spLocks/>
            </p:cNvSpPr>
            <p:nvPr/>
          </p:nvSpPr>
          <p:spPr bwMode="auto">
            <a:xfrm>
              <a:off x="3273" y="1245"/>
              <a:ext cx="1366" cy="771"/>
            </a:xfrm>
            <a:custGeom>
              <a:avLst/>
              <a:gdLst>
                <a:gd name="T0" fmla="*/ 0 w 1333"/>
                <a:gd name="T1" fmla="*/ 322 h 763"/>
                <a:gd name="T2" fmla="*/ 49 w 1333"/>
                <a:gd name="T3" fmla="*/ 461 h 763"/>
                <a:gd name="T4" fmla="*/ 98 w 1333"/>
                <a:gd name="T5" fmla="*/ 502 h 763"/>
                <a:gd name="T6" fmla="*/ 229 w 1333"/>
                <a:gd name="T7" fmla="*/ 600 h 763"/>
                <a:gd name="T8" fmla="*/ 343 w 1333"/>
                <a:gd name="T9" fmla="*/ 681 h 763"/>
                <a:gd name="T10" fmla="*/ 449 w 1333"/>
                <a:gd name="T11" fmla="*/ 722 h 763"/>
                <a:gd name="T12" fmla="*/ 498 w 1333"/>
                <a:gd name="T13" fmla="*/ 755 h 763"/>
                <a:gd name="T14" fmla="*/ 645 w 1333"/>
                <a:gd name="T15" fmla="*/ 763 h 763"/>
                <a:gd name="T16" fmla="*/ 1021 w 1333"/>
                <a:gd name="T17" fmla="*/ 714 h 763"/>
                <a:gd name="T18" fmla="*/ 1168 w 1333"/>
                <a:gd name="T19" fmla="*/ 649 h 763"/>
                <a:gd name="T20" fmla="*/ 1282 w 1333"/>
                <a:gd name="T21" fmla="*/ 502 h 763"/>
                <a:gd name="T22" fmla="*/ 1282 w 1333"/>
                <a:gd name="T23" fmla="*/ 265 h 763"/>
                <a:gd name="T24" fmla="*/ 1200 w 1333"/>
                <a:gd name="T25" fmla="*/ 93 h 763"/>
                <a:gd name="T26" fmla="*/ 939 w 1333"/>
                <a:gd name="T27" fmla="*/ 36 h 763"/>
                <a:gd name="T28" fmla="*/ 563 w 1333"/>
                <a:gd name="T29" fmla="*/ 36 h 763"/>
                <a:gd name="T30" fmla="*/ 408 w 1333"/>
                <a:gd name="T31" fmla="*/ 69 h 763"/>
                <a:gd name="T32" fmla="*/ 302 w 1333"/>
                <a:gd name="T33" fmla="*/ 126 h 763"/>
                <a:gd name="T34" fmla="*/ 253 w 1333"/>
                <a:gd name="T35" fmla="*/ 142 h 763"/>
                <a:gd name="T36" fmla="*/ 163 w 1333"/>
                <a:gd name="T37" fmla="*/ 191 h 763"/>
                <a:gd name="T38" fmla="*/ 106 w 1333"/>
                <a:gd name="T39" fmla="*/ 257 h 763"/>
                <a:gd name="T40" fmla="*/ 57 w 1333"/>
                <a:gd name="T41" fmla="*/ 281 h 763"/>
                <a:gd name="T42" fmla="*/ 0 w 1333"/>
                <a:gd name="T43" fmla="*/ 322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3" h="763">
                  <a:moveTo>
                    <a:pt x="0" y="322"/>
                  </a:moveTo>
                  <a:cubicBezTo>
                    <a:pt x="15" y="368"/>
                    <a:pt x="26" y="416"/>
                    <a:pt x="49" y="461"/>
                  </a:cubicBezTo>
                  <a:cubicBezTo>
                    <a:pt x="58" y="479"/>
                    <a:pt x="81" y="488"/>
                    <a:pt x="98" y="502"/>
                  </a:cubicBezTo>
                  <a:cubicBezTo>
                    <a:pt x="137" y="535"/>
                    <a:pt x="180" y="582"/>
                    <a:pt x="229" y="600"/>
                  </a:cubicBezTo>
                  <a:cubicBezTo>
                    <a:pt x="257" y="643"/>
                    <a:pt x="294" y="664"/>
                    <a:pt x="343" y="681"/>
                  </a:cubicBezTo>
                  <a:cubicBezTo>
                    <a:pt x="376" y="703"/>
                    <a:pt x="415" y="700"/>
                    <a:pt x="449" y="722"/>
                  </a:cubicBezTo>
                  <a:cubicBezTo>
                    <a:pt x="465" y="732"/>
                    <a:pt x="478" y="752"/>
                    <a:pt x="498" y="755"/>
                  </a:cubicBezTo>
                  <a:cubicBezTo>
                    <a:pt x="546" y="762"/>
                    <a:pt x="596" y="760"/>
                    <a:pt x="645" y="763"/>
                  </a:cubicBezTo>
                  <a:cubicBezTo>
                    <a:pt x="772" y="755"/>
                    <a:pt x="894" y="734"/>
                    <a:pt x="1021" y="714"/>
                  </a:cubicBezTo>
                  <a:cubicBezTo>
                    <a:pt x="1072" y="696"/>
                    <a:pt x="1117" y="665"/>
                    <a:pt x="1168" y="649"/>
                  </a:cubicBezTo>
                  <a:cubicBezTo>
                    <a:pt x="1210" y="605"/>
                    <a:pt x="1254" y="556"/>
                    <a:pt x="1282" y="502"/>
                  </a:cubicBezTo>
                  <a:cubicBezTo>
                    <a:pt x="1290" y="421"/>
                    <a:pt x="1333" y="341"/>
                    <a:pt x="1282" y="265"/>
                  </a:cubicBezTo>
                  <a:cubicBezTo>
                    <a:pt x="1272" y="225"/>
                    <a:pt x="1234" y="110"/>
                    <a:pt x="1200" y="93"/>
                  </a:cubicBezTo>
                  <a:cubicBezTo>
                    <a:pt x="1119" y="52"/>
                    <a:pt x="1027" y="48"/>
                    <a:pt x="939" y="36"/>
                  </a:cubicBezTo>
                  <a:cubicBezTo>
                    <a:pt x="828" y="0"/>
                    <a:pt x="668" y="32"/>
                    <a:pt x="563" y="36"/>
                  </a:cubicBezTo>
                  <a:cubicBezTo>
                    <a:pt x="515" y="53"/>
                    <a:pt x="458" y="60"/>
                    <a:pt x="408" y="69"/>
                  </a:cubicBezTo>
                  <a:cubicBezTo>
                    <a:pt x="378" y="88"/>
                    <a:pt x="334" y="113"/>
                    <a:pt x="302" y="126"/>
                  </a:cubicBezTo>
                  <a:cubicBezTo>
                    <a:pt x="285" y="132"/>
                    <a:pt x="253" y="142"/>
                    <a:pt x="253" y="142"/>
                  </a:cubicBezTo>
                  <a:cubicBezTo>
                    <a:pt x="230" y="165"/>
                    <a:pt x="194" y="181"/>
                    <a:pt x="163" y="191"/>
                  </a:cubicBezTo>
                  <a:cubicBezTo>
                    <a:pt x="149" y="211"/>
                    <a:pt x="127" y="249"/>
                    <a:pt x="106" y="257"/>
                  </a:cubicBezTo>
                  <a:cubicBezTo>
                    <a:pt x="84" y="264"/>
                    <a:pt x="75" y="265"/>
                    <a:pt x="57" y="281"/>
                  </a:cubicBezTo>
                  <a:cubicBezTo>
                    <a:pt x="5" y="326"/>
                    <a:pt x="38" y="322"/>
                    <a:pt x="0" y="322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36878" name="Freeform 14"/>
            <p:cNvSpPr>
              <a:spLocks/>
            </p:cNvSpPr>
            <p:nvPr/>
          </p:nvSpPr>
          <p:spPr bwMode="auto">
            <a:xfrm>
              <a:off x="3126" y="2073"/>
              <a:ext cx="1707" cy="1342"/>
            </a:xfrm>
            <a:custGeom>
              <a:avLst/>
              <a:gdLst>
                <a:gd name="T0" fmla="*/ 637 w 1609"/>
                <a:gd name="T1" fmla="*/ 8 h 1350"/>
                <a:gd name="T2" fmla="*/ 588 w 1609"/>
                <a:gd name="T3" fmla="*/ 25 h 1350"/>
                <a:gd name="T4" fmla="*/ 564 w 1609"/>
                <a:gd name="T5" fmla="*/ 41 h 1350"/>
                <a:gd name="T6" fmla="*/ 482 w 1609"/>
                <a:gd name="T7" fmla="*/ 57 h 1350"/>
                <a:gd name="T8" fmla="*/ 409 w 1609"/>
                <a:gd name="T9" fmla="*/ 82 h 1350"/>
                <a:gd name="T10" fmla="*/ 384 w 1609"/>
                <a:gd name="T11" fmla="*/ 90 h 1350"/>
                <a:gd name="T12" fmla="*/ 245 w 1609"/>
                <a:gd name="T13" fmla="*/ 147 h 1350"/>
                <a:gd name="T14" fmla="*/ 106 w 1609"/>
                <a:gd name="T15" fmla="*/ 261 h 1350"/>
                <a:gd name="T16" fmla="*/ 25 w 1609"/>
                <a:gd name="T17" fmla="*/ 367 h 1350"/>
                <a:gd name="T18" fmla="*/ 0 w 1609"/>
                <a:gd name="T19" fmla="*/ 482 h 1350"/>
                <a:gd name="T20" fmla="*/ 74 w 1609"/>
                <a:gd name="T21" fmla="*/ 792 h 1350"/>
                <a:gd name="T22" fmla="*/ 106 w 1609"/>
                <a:gd name="T23" fmla="*/ 857 h 1350"/>
                <a:gd name="T24" fmla="*/ 147 w 1609"/>
                <a:gd name="T25" fmla="*/ 955 h 1350"/>
                <a:gd name="T26" fmla="*/ 262 w 1609"/>
                <a:gd name="T27" fmla="*/ 1110 h 1350"/>
                <a:gd name="T28" fmla="*/ 425 w 1609"/>
                <a:gd name="T29" fmla="*/ 1282 h 1350"/>
                <a:gd name="T30" fmla="*/ 1029 w 1609"/>
                <a:gd name="T31" fmla="*/ 1322 h 1350"/>
                <a:gd name="T32" fmla="*/ 1323 w 1609"/>
                <a:gd name="T33" fmla="*/ 1290 h 1350"/>
                <a:gd name="T34" fmla="*/ 1453 w 1609"/>
                <a:gd name="T35" fmla="*/ 1257 h 1350"/>
                <a:gd name="T36" fmla="*/ 1560 w 1609"/>
                <a:gd name="T37" fmla="*/ 1094 h 1350"/>
                <a:gd name="T38" fmla="*/ 1584 w 1609"/>
                <a:gd name="T39" fmla="*/ 1004 h 1350"/>
                <a:gd name="T40" fmla="*/ 1576 w 1609"/>
                <a:gd name="T41" fmla="*/ 645 h 1350"/>
                <a:gd name="T42" fmla="*/ 1429 w 1609"/>
                <a:gd name="T43" fmla="*/ 490 h 1350"/>
                <a:gd name="T44" fmla="*/ 1331 w 1609"/>
                <a:gd name="T45" fmla="*/ 400 h 1350"/>
                <a:gd name="T46" fmla="*/ 1225 w 1609"/>
                <a:gd name="T47" fmla="*/ 286 h 1350"/>
                <a:gd name="T48" fmla="*/ 1184 w 1609"/>
                <a:gd name="T49" fmla="*/ 220 h 1350"/>
                <a:gd name="T50" fmla="*/ 1135 w 1609"/>
                <a:gd name="T51" fmla="*/ 163 h 1350"/>
                <a:gd name="T52" fmla="*/ 1037 w 1609"/>
                <a:gd name="T53" fmla="*/ 82 h 1350"/>
                <a:gd name="T54" fmla="*/ 947 w 1609"/>
                <a:gd name="T55" fmla="*/ 41 h 1350"/>
                <a:gd name="T56" fmla="*/ 751 w 1609"/>
                <a:gd name="T57" fmla="*/ 0 h 1350"/>
                <a:gd name="T58" fmla="*/ 637 w 1609"/>
                <a:gd name="T59" fmla="*/ 8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9" h="1350">
                  <a:moveTo>
                    <a:pt x="637" y="8"/>
                  </a:moveTo>
                  <a:cubicBezTo>
                    <a:pt x="620" y="13"/>
                    <a:pt x="602" y="15"/>
                    <a:pt x="588" y="25"/>
                  </a:cubicBezTo>
                  <a:cubicBezTo>
                    <a:pt x="580" y="30"/>
                    <a:pt x="573" y="37"/>
                    <a:pt x="564" y="41"/>
                  </a:cubicBezTo>
                  <a:cubicBezTo>
                    <a:pt x="537" y="49"/>
                    <a:pt x="508" y="48"/>
                    <a:pt x="482" y="57"/>
                  </a:cubicBezTo>
                  <a:cubicBezTo>
                    <a:pt x="457" y="64"/>
                    <a:pt x="433" y="74"/>
                    <a:pt x="409" y="82"/>
                  </a:cubicBezTo>
                  <a:cubicBezTo>
                    <a:pt x="400" y="84"/>
                    <a:pt x="384" y="90"/>
                    <a:pt x="384" y="90"/>
                  </a:cubicBezTo>
                  <a:cubicBezTo>
                    <a:pt x="335" y="122"/>
                    <a:pt x="301" y="133"/>
                    <a:pt x="245" y="147"/>
                  </a:cubicBezTo>
                  <a:cubicBezTo>
                    <a:pt x="197" y="183"/>
                    <a:pt x="154" y="225"/>
                    <a:pt x="106" y="261"/>
                  </a:cubicBezTo>
                  <a:cubicBezTo>
                    <a:pt x="80" y="300"/>
                    <a:pt x="45" y="324"/>
                    <a:pt x="25" y="367"/>
                  </a:cubicBezTo>
                  <a:cubicBezTo>
                    <a:pt x="8" y="400"/>
                    <a:pt x="8" y="445"/>
                    <a:pt x="0" y="482"/>
                  </a:cubicBezTo>
                  <a:cubicBezTo>
                    <a:pt x="11" y="587"/>
                    <a:pt x="34" y="692"/>
                    <a:pt x="74" y="792"/>
                  </a:cubicBezTo>
                  <a:cubicBezTo>
                    <a:pt x="82" y="814"/>
                    <a:pt x="98" y="834"/>
                    <a:pt x="106" y="857"/>
                  </a:cubicBezTo>
                  <a:cubicBezTo>
                    <a:pt x="117" y="891"/>
                    <a:pt x="127" y="924"/>
                    <a:pt x="147" y="955"/>
                  </a:cubicBezTo>
                  <a:cubicBezTo>
                    <a:pt x="180" y="1006"/>
                    <a:pt x="230" y="1056"/>
                    <a:pt x="262" y="1110"/>
                  </a:cubicBezTo>
                  <a:cubicBezTo>
                    <a:pt x="291" y="1160"/>
                    <a:pt x="367" y="1260"/>
                    <a:pt x="425" y="1282"/>
                  </a:cubicBezTo>
                  <a:cubicBezTo>
                    <a:pt x="606" y="1350"/>
                    <a:pt x="877" y="1319"/>
                    <a:pt x="1029" y="1322"/>
                  </a:cubicBezTo>
                  <a:cubicBezTo>
                    <a:pt x="1133" y="1338"/>
                    <a:pt x="1221" y="1304"/>
                    <a:pt x="1323" y="1290"/>
                  </a:cubicBezTo>
                  <a:cubicBezTo>
                    <a:pt x="1365" y="1275"/>
                    <a:pt x="1410" y="1271"/>
                    <a:pt x="1453" y="1257"/>
                  </a:cubicBezTo>
                  <a:cubicBezTo>
                    <a:pt x="1501" y="1211"/>
                    <a:pt x="1536" y="1156"/>
                    <a:pt x="1560" y="1094"/>
                  </a:cubicBezTo>
                  <a:cubicBezTo>
                    <a:pt x="1570" y="1064"/>
                    <a:pt x="1584" y="1004"/>
                    <a:pt x="1584" y="1004"/>
                  </a:cubicBezTo>
                  <a:cubicBezTo>
                    <a:pt x="1594" y="887"/>
                    <a:pt x="1609" y="758"/>
                    <a:pt x="1576" y="645"/>
                  </a:cubicBezTo>
                  <a:cubicBezTo>
                    <a:pt x="1557" y="581"/>
                    <a:pt x="1481" y="524"/>
                    <a:pt x="1429" y="490"/>
                  </a:cubicBezTo>
                  <a:cubicBezTo>
                    <a:pt x="1403" y="450"/>
                    <a:pt x="1366" y="429"/>
                    <a:pt x="1331" y="400"/>
                  </a:cubicBezTo>
                  <a:cubicBezTo>
                    <a:pt x="1290" y="366"/>
                    <a:pt x="1254" y="330"/>
                    <a:pt x="1225" y="286"/>
                  </a:cubicBezTo>
                  <a:cubicBezTo>
                    <a:pt x="1216" y="258"/>
                    <a:pt x="1204" y="241"/>
                    <a:pt x="1184" y="220"/>
                  </a:cubicBezTo>
                  <a:cubicBezTo>
                    <a:pt x="1173" y="189"/>
                    <a:pt x="1156" y="185"/>
                    <a:pt x="1135" y="163"/>
                  </a:cubicBezTo>
                  <a:cubicBezTo>
                    <a:pt x="1122" y="124"/>
                    <a:pt x="1075" y="94"/>
                    <a:pt x="1037" y="82"/>
                  </a:cubicBezTo>
                  <a:cubicBezTo>
                    <a:pt x="1012" y="55"/>
                    <a:pt x="980" y="51"/>
                    <a:pt x="947" y="41"/>
                  </a:cubicBezTo>
                  <a:cubicBezTo>
                    <a:pt x="882" y="19"/>
                    <a:pt x="817" y="13"/>
                    <a:pt x="751" y="0"/>
                  </a:cubicBezTo>
                  <a:cubicBezTo>
                    <a:pt x="692" y="14"/>
                    <a:pt x="729" y="8"/>
                    <a:pt x="637" y="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</p:grpSp>
      <p:pic>
        <p:nvPicPr>
          <p:cNvPr id="36879" name="Picture 15" descr="forward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0" name="Picture 16" descr="back-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3896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bio_ch9_47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2254250"/>
            <a:ext cx="7867650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3535363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Glucose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946775" y="45974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To the electron transport chain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5105400" cy="396875"/>
          </a:xfrm>
        </p:spPr>
        <p:txBody>
          <a:bodyPr/>
          <a:lstStyle/>
          <a:p>
            <a:r>
              <a:rPr lang="en-US" altLang="en-US"/>
              <a:t>Figure 9–3 Glycolysis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9-1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962775" y="3535363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 Pyruvic acid</a:t>
            </a:r>
          </a:p>
        </p:txBody>
      </p:sp>
      <p:pic>
        <p:nvPicPr>
          <p:cNvPr id="37903" name="Picture 15" descr="forward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4" name="Picture 16" descr="back-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39840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Respiration- Glycolysis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Under anaerobic conditions</a:t>
            </a:r>
          </a:p>
          <a:p>
            <a:pPr lvl="1"/>
            <a:r>
              <a:rPr lang="en-US" sz="2800" dirty="0"/>
              <a:t>Fermentation</a:t>
            </a:r>
          </a:p>
          <a:p>
            <a:pPr lvl="1"/>
            <a:r>
              <a:rPr lang="en-US" sz="2800" dirty="0"/>
              <a:t>Two types</a:t>
            </a:r>
          </a:p>
          <a:p>
            <a:pPr lvl="2"/>
            <a:r>
              <a:rPr lang="en-US" sz="2800" dirty="0"/>
              <a:t>Alcoholic fermentation</a:t>
            </a:r>
          </a:p>
          <a:p>
            <a:pPr lvl="3"/>
            <a:r>
              <a:rPr lang="en-US" sz="2800" dirty="0"/>
              <a:t>Occurs in yeast and other microorganisms</a:t>
            </a:r>
          </a:p>
          <a:p>
            <a:pPr lvl="2"/>
            <a:r>
              <a:rPr lang="en-US" sz="2800" dirty="0"/>
              <a:t>Lactic acid fermentation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io_ch9_47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109788"/>
            <a:ext cx="82867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/>
              <a:t>Glucose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191000" y="3268663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/>
              <a:t>Pyruvic acid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277100" y="31242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/>
              <a:t>Lactic acid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6324600" cy="396875"/>
          </a:xfrm>
        </p:spPr>
        <p:txBody>
          <a:bodyPr/>
          <a:lstStyle/>
          <a:p>
            <a:r>
              <a:rPr lang="en-US" altLang="en-US"/>
              <a:t>Figure 9–4 Lactic Acid Fermentation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Section 9-1</a:t>
            </a:r>
          </a:p>
        </p:txBody>
      </p: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1955800" y="1631950"/>
            <a:ext cx="2590800" cy="2566988"/>
            <a:chOff x="1232" y="1028"/>
            <a:chExt cx="1632" cy="1617"/>
          </a:xfrm>
        </p:grpSpPr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1232" y="1028"/>
              <a:ext cx="1632" cy="907"/>
            </a:xfrm>
            <a:custGeom>
              <a:avLst/>
              <a:gdLst>
                <a:gd name="T0" fmla="*/ 605 w 1469"/>
                <a:gd name="T1" fmla="*/ 890 h 890"/>
                <a:gd name="T2" fmla="*/ 286 w 1469"/>
                <a:gd name="T3" fmla="*/ 800 h 890"/>
                <a:gd name="T4" fmla="*/ 188 w 1469"/>
                <a:gd name="T5" fmla="*/ 743 h 890"/>
                <a:gd name="T6" fmla="*/ 123 w 1469"/>
                <a:gd name="T7" fmla="*/ 653 h 890"/>
                <a:gd name="T8" fmla="*/ 90 w 1469"/>
                <a:gd name="T9" fmla="*/ 637 h 890"/>
                <a:gd name="T10" fmla="*/ 33 w 1469"/>
                <a:gd name="T11" fmla="*/ 588 h 890"/>
                <a:gd name="T12" fmla="*/ 1 w 1469"/>
                <a:gd name="T13" fmla="*/ 523 h 890"/>
                <a:gd name="T14" fmla="*/ 17 w 1469"/>
                <a:gd name="T15" fmla="*/ 360 h 890"/>
                <a:gd name="T16" fmla="*/ 180 w 1469"/>
                <a:gd name="T17" fmla="*/ 213 h 890"/>
                <a:gd name="T18" fmla="*/ 515 w 1469"/>
                <a:gd name="T19" fmla="*/ 41 h 890"/>
                <a:gd name="T20" fmla="*/ 686 w 1469"/>
                <a:gd name="T21" fmla="*/ 0 h 890"/>
                <a:gd name="T22" fmla="*/ 956 w 1469"/>
                <a:gd name="T23" fmla="*/ 66 h 890"/>
                <a:gd name="T24" fmla="*/ 1062 w 1469"/>
                <a:gd name="T25" fmla="*/ 115 h 890"/>
                <a:gd name="T26" fmla="*/ 1184 w 1469"/>
                <a:gd name="T27" fmla="*/ 156 h 890"/>
                <a:gd name="T28" fmla="*/ 1380 w 1469"/>
                <a:gd name="T29" fmla="*/ 245 h 890"/>
                <a:gd name="T30" fmla="*/ 1437 w 1469"/>
                <a:gd name="T31" fmla="*/ 311 h 890"/>
                <a:gd name="T32" fmla="*/ 1298 w 1469"/>
                <a:gd name="T33" fmla="*/ 523 h 890"/>
                <a:gd name="T34" fmla="*/ 1209 w 1469"/>
                <a:gd name="T35" fmla="*/ 621 h 890"/>
                <a:gd name="T36" fmla="*/ 1143 w 1469"/>
                <a:gd name="T37" fmla="*/ 686 h 890"/>
                <a:gd name="T38" fmla="*/ 1037 w 1469"/>
                <a:gd name="T39" fmla="*/ 719 h 890"/>
                <a:gd name="T40" fmla="*/ 988 w 1469"/>
                <a:gd name="T41" fmla="*/ 735 h 890"/>
                <a:gd name="T42" fmla="*/ 907 w 1469"/>
                <a:gd name="T43" fmla="*/ 800 h 890"/>
                <a:gd name="T44" fmla="*/ 858 w 1469"/>
                <a:gd name="T45" fmla="*/ 817 h 890"/>
                <a:gd name="T46" fmla="*/ 719 w 1469"/>
                <a:gd name="T47" fmla="*/ 874 h 890"/>
                <a:gd name="T48" fmla="*/ 572 w 1469"/>
                <a:gd name="T49" fmla="*/ 890 h 890"/>
                <a:gd name="T50" fmla="*/ 605 w 1469"/>
                <a:gd name="T51" fmla="*/ 890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69" h="890">
                  <a:moveTo>
                    <a:pt x="605" y="890"/>
                  </a:moveTo>
                  <a:cubicBezTo>
                    <a:pt x="498" y="860"/>
                    <a:pt x="378" y="860"/>
                    <a:pt x="286" y="800"/>
                  </a:cubicBezTo>
                  <a:cubicBezTo>
                    <a:pt x="254" y="779"/>
                    <a:pt x="224" y="754"/>
                    <a:pt x="188" y="743"/>
                  </a:cubicBezTo>
                  <a:cubicBezTo>
                    <a:pt x="179" y="729"/>
                    <a:pt x="138" y="666"/>
                    <a:pt x="123" y="653"/>
                  </a:cubicBezTo>
                  <a:cubicBezTo>
                    <a:pt x="113" y="645"/>
                    <a:pt x="100" y="642"/>
                    <a:pt x="90" y="637"/>
                  </a:cubicBezTo>
                  <a:cubicBezTo>
                    <a:pt x="67" y="624"/>
                    <a:pt x="51" y="605"/>
                    <a:pt x="33" y="588"/>
                  </a:cubicBezTo>
                  <a:cubicBezTo>
                    <a:pt x="24" y="562"/>
                    <a:pt x="9" y="548"/>
                    <a:pt x="1" y="523"/>
                  </a:cubicBezTo>
                  <a:cubicBezTo>
                    <a:pt x="1" y="521"/>
                    <a:pt x="0" y="399"/>
                    <a:pt x="17" y="360"/>
                  </a:cubicBezTo>
                  <a:cubicBezTo>
                    <a:pt x="36" y="314"/>
                    <a:pt x="127" y="230"/>
                    <a:pt x="180" y="213"/>
                  </a:cubicBezTo>
                  <a:cubicBezTo>
                    <a:pt x="282" y="143"/>
                    <a:pt x="392" y="70"/>
                    <a:pt x="515" y="41"/>
                  </a:cubicBezTo>
                  <a:cubicBezTo>
                    <a:pt x="568" y="14"/>
                    <a:pt x="628" y="16"/>
                    <a:pt x="686" y="0"/>
                  </a:cubicBezTo>
                  <a:cubicBezTo>
                    <a:pt x="773" y="15"/>
                    <a:pt x="873" y="30"/>
                    <a:pt x="956" y="66"/>
                  </a:cubicBezTo>
                  <a:cubicBezTo>
                    <a:pt x="1006" y="88"/>
                    <a:pt x="1007" y="95"/>
                    <a:pt x="1062" y="115"/>
                  </a:cubicBezTo>
                  <a:cubicBezTo>
                    <a:pt x="1145" y="144"/>
                    <a:pt x="1096" y="114"/>
                    <a:pt x="1184" y="156"/>
                  </a:cubicBezTo>
                  <a:cubicBezTo>
                    <a:pt x="1249" y="186"/>
                    <a:pt x="1312" y="218"/>
                    <a:pt x="1380" y="245"/>
                  </a:cubicBezTo>
                  <a:cubicBezTo>
                    <a:pt x="1400" y="267"/>
                    <a:pt x="1418" y="285"/>
                    <a:pt x="1437" y="311"/>
                  </a:cubicBezTo>
                  <a:cubicBezTo>
                    <a:pt x="1469" y="408"/>
                    <a:pt x="1348" y="461"/>
                    <a:pt x="1298" y="523"/>
                  </a:cubicBezTo>
                  <a:cubicBezTo>
                    <a:pt x="1247" y="585"/>
                    <a:pt x="1268" y="562"/>
                    <a:pt x="1209" y="621"/>
                  </a:cubicBezTo>
                  <a:cubicBezTo>
                    <a:pt x="1187" y="642"/>
                    <a:pt x="1172" y="676"/>
                    <a:pt x="1143" y="686"/>
                  </a:cubicBezTo>
                  <a:cubicBezTo>
                    <a:pt x="1107" y="697"/>
                    <a:pt x="1072" y="708"/>
                    <a:pt x="1037" y="719"/>
                  </a:cubicBezTo>
                  <a:cubicBezTo>
                    <a:pt x="1020" y="723"/>
                    <a:pt x="988" y="735"/>
                    <a:pt x="988" y="735"/>
                  </a:cubicBezTo>
                  <a:cubicBezTo>
                    <a:pt x="965" y="758"/>
                    <a:pt x="935" y="785"/>
                    <a:pt x="907" y="800"/>
                  </a:cubicBezTo>
                  <a:cubicBezTo>
                    <a:pt x="891" y="807"/>
                    <a:pt x="858" y="817"/>
                    <a:pt x="858" y="817"/>
                  </a:cubicBezTo>
                  <a:cubicBezTo>
                    <a:pt x="833" y="839"/>
                    <a:pt x="753" y="870"/>
                    <a:pt x="719" y="874"/>
                  </a:cubicBezTo>
                  <a:cubicBezTo>
                    <a:pt x="670" y="879"/>
                    <a:pt x="522" y="890"/>
                    <a:pt x="572" y="890"/>
                  </a:cubicBezTo>
                  <a:cubicBezTo>
                    <a:pt x="583" y="890"/>
                    <a:pt x="594" y="890"/>
                    <a:pt x="605" y="890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371" y="1974"/>
              <a:ext cx="1241" cy="671"/>
            </a:xfrm>
            <a:custGeom>
              <a:avLst/>
              <a:gdLst>
                <a:gd name="T0" fmla="*/ 360 w 1241"/>
                <a:gd name="T1" fmla="*/ 507 h 671"/>
                <a:gd name="T2" fmla="*/ 319 w 1241"/>
                <a:gd name="T3" fmla="*/ 499 h 671"/>
                <a:gd name="T4" fmla="*/ 270 w 1241"/>
                <a:gd name="T5" fmla="*/ 483 h 671"/>
                <a:gd name="T6" fmla="*/ 221 w 1241"/>
                <a:gd name="T7" fmla="*/ 499 h 671"/>
                <a:gd name="T8" fmla="*/ 196 w 1241"/>
                <a:gd name="T9" fmla="*/ 507 h 671"/>
                <a:gd name="T10" fmla="*/ 41 w 1241"/>
                <a:gd name="T11" fmla="*/ 475 h 671"/>
                <a:gd name="T12" fmla="*/ 33 w 1241"/>
                <a:gd name="T13" fmla="*/ 303 h 671"/>
                <a:gd name="T14" fmla="*/ 106 w 1241"/>
                <a:gd name="T15" fmla="*/ 205 h 671"/>
                <a:gd name="T16" fmla="*/ 253 w 1241"/>
                <a:gd name="T17" fmla="*/ 26 h 671"/>
                <a:gd name="T18" fmla="*/ 482 w 1241"/>
                <a:gd name="T19" fmla="*/ 1 h 671"/>
                <a:gd name="T20" fmla="*/ 809 w 1241"/>
                <a:gd name="T21" fmla="*/ 34 h 671"/>
                <a:gd name="T22" fmla="*/ 857 w 1241"/>
                <a:gd name="T23" fmla="*/ 58 h 671"/>
                <a:gd name="T24" fmla="*/ 964 w 1241"/>
                <a:gd name="T25" fmla="*/ 99 h 671"/>
                <a:gd name="T26" fmla="*/ 1078 w 1241"/>
                <a:gd name="T27" fmla="*/ 148 h 671"/>
                <a:gd name="T28" fmla="*/ 1119 w 1241"/>
                <a:gd name="T29" fmla="*/ 197 h 671"/>
                <a:gd name="T30" fmla="*/ 1160 w 1241"/>
                <a:gd name="T31" fmla="*/ 320 h 671"/>
                <a:gd name="T32" fmla="*/ 1209 w 1241"/>
                <a:gd name="T33" fmla="*/ 442 h 671"/>
                <a:gd name="T34" fmla="*/ 1241 w 1241"/>
                <a:gd name="T35" fmla="*/ 540 h 671"/>
                <a:gd name="T36" fmla="*/ 1160 w 1241"/>
                <a:gd name="T37" fmla="*/ 671 h 671"/>
                <a:gd name="T38" fmla="*/ 980 w 1241"/>
                <a:gd name="T39" fmla="*/ 654 h 671"/>
                <a:gd name="T40" fmla="*/ 760 w 1241"/>
                <a:gd name="T41" fmla="*/ 597 h 671"/>
                <a:gd name="T42" fmla="*/ 539 w 1241"/>
                <a:gd name="T43" fmla="*/ 532 h 671"/>
                <a:gd name="T44" fmla="*/ 360 w 1241"/>
                <a:gd name="T45" fmla="*/ 507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1" h="671">
                  <a:moveTo>
                    <a:pt x="360" y="507"/>
                  </a:moveTo>
                  <a:cubicBezTo>
                    <a:pt x="346" y="504"/>
                    <a:pt x="332" y="502"/>
                    <a:pt x="319" y="499"/>
                  </a:cubicBezTo>
                  <a:cubicBezTo>
                    <a:pt x="302" y="494"/>
                    <a:pt x="270" y="483"/>
                    <a:pt x="270" y="483"/>
                  </a:cubicBezTo>
                  <a:cubicBezTo>
                    <a:pt x="253" y="488"/>
                    <a:pt x="237" y="493"/>
                    <a:pt x="221" y="499"/>
                  </a:cubicBezTo>
                  <a:cubicBezTo>
                    <a:pt x="212" y="501"/>
                    <a:pt x="196" y="507"/>
                    <a:pt x="196" y="507"/>
                  </a:cubicBezTo>
                  <a:cubicBezTo>
                    <a:pt x="121" y="500"/>
                    <a:pt x="102" y="499"/>
                    <a:pt x="41" y="475"/>
                  </a:cubicBezTo>
                  <a:cubicBezTo>
                    <a:pt x="0" y="411"/>
                    <a:pt x="14" y="443"/>
                    <a:pt x="33" y="303"/>
                  </a:cubicBezTo>
                  <a:cubicBezTo>
                    <a:pt x="37" y="268"/>
                    <a:pt x="83" y="227"/>
                    <a:pt x="106" y="205"/>
                  </a:cubicBezTo>
                  <a:cubicBezTo>
                    <a:pt x="160" y="150"/>
                    <a:pt x="170" y="52"/>
                    <a:pt x="253" y="26"/>
                  </a:cubicBezTo>
                  <a:cubicBezTo>
                    <a:pt x="332" y="0"/>
                    <a:pt x="390" y="5"/>
                    <a:pt x="482" y="1"/>
                  </a:cubicBezTo>
                  <a:cubicBezTo>
                    <a:pt x="591" y="13"/>
                    <a:pt x="700" y="16"/>
                    <a:pt x="809" y="34"/>
                  </a:cubicBezTo>
                  <a:cubicBezTo>
                    <a:pt x="866" y="53"/>
                    <a:pt x="798" y="28"/>
                    <a:pt x="857" y="58"/>
                  </a:cubicBezTo>
                  <a:cubicBezTo>
                    <a:pt x="890" y="75"/>
                    <a:pt x="931" y="81"/>
                    <a:pt x="964" y="99"/>
                  </a:cubicBezTo>
                  <a:cubicBezTo>
                    <a:pt x="1003" y="119"/>
                    <a:pt x="1035" y="134"/>
                    <a:pt x="1078" y="148"/>
                  </a:cubicBezTo>
                  <a:cubicBezTo>
                    <a:pt x="1089" y="165"/>
                    <a:pt x="1108" y="178"/>
                    <a:pt x="1119" y="197"/>
                  </a:cubicBezTo>
                  <a:cubicBezTo>
                    <a:pt x="1137" y="230"/>
                    <a:pt x="1146" y="284"/>
                    <a:pt x="1160" y="320"/>
                  </a:cubicBezTo>
                  <a:cubicBezTo>
                    <a:pt x="1176" y="362"/>
                    <a:pt x="1174" y="409"/>
                    <a:pt x="1209" y="442"/>
                  </a:cubicBezTo>
                  <a:cubicBezTo>
                    <a:pt x="1224" y="474"/>
                    <a:pt x="1229" y="506"/>
                    <a:pt x="1241" y="540"/>
                  </a:cubicBezTo>
                  <a:cubicBezTo>
                    <a:pt x="1226" y="615"/>
                    <a:pt x="1229" y="644"/>
                    <a:pt x="1160" y="671"/>
                  </a:cubicBezTo>
                  <a:cubicBezTo>
                    <a:pt x="1092" y="666"/>
                    <a:pt x="1042" y="665"/>
                    <a:pt x="980" y="654"/>
                  </a:cubicBezTo>
                  <a:cubicBezTo>
                    <a:pt x="904" y="640"/>
                    <a:pt x="835" y="609"/>
                    <a:pt x="760" y="597"/>
                  </a:cubicBezTo>
                  <a:cubicBezTo>
                    <a:pt x="686" y="568"/>
                    <a:pt x="616" y="544"/>
                    <a:pt x="539" y="532"/>
                  </a:cubicBezTo>
                  <a:cubicBezTo>
                    <a:pt x="478" y="512"/>
                    <a:pt x="426" y="507"/>
                    <a:pt x="360" y="507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3" name="Freeform 17"/>
          <p:cNvSpPr>
            <a:spLocks/>
          </p:cNvSpPr>
          <p:nvPr/>
        </p:nvSpPr>
        <p:spPr bwMode="auto">
          <a:xfrm>
            <a:off x="2409825" y="3135313"/>
            <a:ext cx="4937125" cy="1931987"/>
          </a:xfrm>
          <a:custGeom>
            <a:avLst/>
            <a:gdLst>
              <a:gd name="T0" fmla="*/ 286 w 3110"/>
              <a:gd name="T1" fmla="*/ 547 h 1217"/>
              <a:gd name="T2" fmla="*/ 221 w 3110"/>
              <a:gd name="T3" fmla="*/ 506 h 1217"/>
              <a:gd name="T4" fmla="*/ 155 w 3110"/>
              <a:gd name="T5" fmla="*/ 490 h 1217"/>
              <a:gd name="T6" fmla="*/ 74 w 3110"/>
              <a:gd name="T7" fmla="*/ 506 h 1217"/>
              <a:gd name="T8" fmla="*/ 33 w 3110"/>
              <a:gd name="T9" fmla="*/ 547 h 1217"/>
              <a:gd name="T10" fmla="*/ 0 w 3110"/>
              <a:gd name="T11" fmla="*/ 637 h 1217"/>
              <a:gd name="T12" fmla="*/ 33 w 3110"/>
              <a:gd name="T13" fmla="*/ 751 h 1217"/>
              <a:gd name="T14" fmla="*/ 319 w 3110"/>
              <a:gd name="T15" fmla="*/ 1029 h 1217"/>
              <a:gd name="T16" fmla="*/ 1168 w 3110"/>
              <a:gd name="T17" fmla="*/ 1217 h 1217"/>
              <a:gd name="T18" fmla="*/ 1543 w 3110"/>
              <a:gd name="T19" fmla="*/ 1192 h 1217"/>
              <a:gd name="T20" fmla="*/ 1812 w 3110"/>
              <a:gd name="T21" fmla="*/ 1168 h 1217"/>
              <a:gd name="T22" fmla="*/ 2155 w 3110"/>
              <a:gd name="T23" fmla="*/ 1135 h 1217"/>
              <a:gd name="T24" fmla="*/ 2351 w 3110"/>
              <a:gd name="T25" fmla="*/ 1102 h 1217"/>
              <a:gd name="T26" fmla="*/ 2792 w 3110"/>
              <a:gd name="T27" fmla="*/ 1045 h 1217"/>
              <a:gd name="T28" fmla="*/ 2931 w 3110"/>
              <a:gd name="T29" fmla="*/ 939 h 1217"/>
              <a:gd name="T30" fmla="*/ 2963 w 3110"/>
              <a:gd name="T31" fmla="*/ 890 h 1217"/>
              <a:gd name="T32" fmla="*/ 2996 w 3110"/>
              <a:gd name="T33" fmla="*/ 792 h 1217"/>
              <a:gd name="T34" fmla="*/ 3110 w 3110"/>
              <a:gd name="T35" fmla="*/ 498 h 1217"/>
              <a:gd name="T36" fmla="*/ 3061 w 3110"/>
              <a:gd name="T37" fmla="*/ 335 h 1217"/>
              <a:gd name="T38" fmla="*/ 3021 w 3110"/>
              <a:gd name="T39" fmla="*/ 262 h 1217"/>
              <a:gd name="T40" fmla="*/ 2980 w 3110"/>
              <a:gd name="T41" fmla="*/ 221 h 1217"/>
              <a:gd name="T42" fmla="*/ 2947 w 3110"/>
              <a:gd name="T43" fmla="*/ 180 h 1217"/>
              <a:gd name="T44" fmla="*/ 2866 w 3110"/>
              <a:gd name="T45" fmla="*/ 115 h 1217"/>
              <a:gd name="T46" fmla="*/ 2751 w 3110"/>
              <a:gd name="T47" fmla="*/ 49 h 1217"/>
              <a:gd name="T48" fmla="*/ 2645 w 3110"/>
              <a:gd name="T49" fmla="*/ 8 h 1217"/>
              <a:gd name="T50" fmla="*/ 2621 w 3110"/>
              <a:gd name="T51" fmla="*/ 0 h 1217"/>
              <a:gd name="T52" fmla="*/ 2392 w 3110"/>
              <a:gd name="T53" fmla="*/ 8 h 1217"/>
              <a:gd name="T54" fmla="*/ 2261 w 3110"/>
              <a:gd name="T55" fmla="*/ 74 h 1217"/>
              <a:gd name="T56" fmla="*/ 2196 w 3110"/>
              <a:gd name="T57" fmla="*/ 115 h 1217"/>
              <a:gd name="T58" fmla="*/ 2057 w 3110"/>
              <a:gd name="T59" fmla="*/ 172 h 1217"/>
              <a:gd name="T60" fmla="*/ 1919 w 3110"/>
              <a:gd name="T61" fmla="*/ 294 h 1217"/>
              <a:gd name="T62" fmla="*/ 1853 w 3110"/>
              <a:gd name="T63" fmla="*/ 441 h 1217"/>
              <a:gd name="T64" fmla="*/ 1804 w 3110"/>
              <a:gd name="T65" fmla="*/ 547 h 1217"/>
              <a:gd name="T66" fmla="*/ 1731 w 3110"/>
              <a:gd name="T67" fmla="*/ 645 h 1217"/>
              <a:gd name="T68" fmla="*/ 1641 w 3110"/>
              <a:gd name="T69" fmla="*/ 710 h 1217"/>
              <a:gd name="T70" fmla="*/ 1559 w 3110"/>
              <a:gd name="T71" fmla="*/ 759 h 1217"/>
              <a:gd name="T72" fmla="*/ 1461 w 3110"/>
              <a:gd name="T73" fmla="*/ 800 h 1217"/>
              <a:gd name="T74" fmla="*/ 1004 w 3110"/>
              <a:gd name="T75" fmla="*/ 768 h 1217"/>
              <a:gd name="T76" fmla="*/ 792 w 3110"/>
              <a:gd name="T77" fmla="*/ 743 h 1217"/>
              <a:gd name="T78" fmla="*/ 547 w 3110"/>
              <a:gd name="T79" fmla="*/ 710 h 1217"/>
              <a:gd name="T80" fmla="*/ 498 w 3110"/>
              <a:gd name="T81" fmla="*/ 694 h 1217"/>
              <a:gd name="T82" fmla="*/ 400 w 3110"/>
              <a:gd name="T83" fmla="*/ 621 h 1217"/>
              <a:gd name="T84" fmla="*/ 311 w 3110"/>
              <a:gd name="T85" fmla="*/ 564 h 1217"/>
              <a:gd name="T86" fmla="*/ 286 w 3110"/>
              <a:gd name="T87" fmla="*/ 547 h 1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110" h="1217">
                <a:moveTo>
                  <a:pt x="286" y="547"/>
                </a:moveTo>
                <a:cubicBezTo>
                  <a:pt x="258" y="537"/>
                  <a:pt x="247" y="515"/>
                  <a:pt x="221" y="506"/>
                </a:cubicBezTo>
                <a:cubicBezTo>
                  <a:pt x="199" y="498"/>
                  <a:pt x="155" y="490"/>
                  <a:pt x="155" y="490"/>
                </a:cubicBezTo>
                <a:cubicBezTo>
                  <a:pt x="127" y="493"/>
                  <a:pt x="95" y="489"/>
                  <a:pt x="74" y="506"/>
                </a:cubicBezTo>
                <a:cubicBezTo>
                  <a:pt x="58" y="517"/>
                  <a:pt x="33" y="547"/>
                  <a:pt x="33" y="547"/>
                </a:cubicBezTo>
                <a:cubicBezTo>
                  <a:pt x="17" y="578"/>
                  <a:pt x="8" y="603"/>
                  <a:pt x="0" y="637"/>
                </a:cubicBezTo>
                <a:cubicBezTo>
                  <a:pt x="6" y="689"/>
                  <a:pt x="5" y="710"/>
                  <a:pt x="33" y="751"/>
                </a:cubicBezTo>
                <a:cubicBezTo>
                  <a:pt x="67" y="894"/>
                  <a:pt x="190" y="977"/>
                  <a:pt x="319" y="1029"/>
                </a:cubicBezTo>
                <a:cubicBezTo>
                  <a:pt x="588" y="1138"/>
                  <a:pt x="879" y="1185"/>
                  <a:pt x="1168" y="1217"/>
                </a:cubicBezTo>
                <a:cubicBezTo>
                  <a:pt x="1293" y="1209"/>
                  <a:pt x="1417" y="1198"/>
                  <a:pt x="1543" y="1192"/>
                </a:cubicBezTo>
                <a:cubicBezTo>
                  <a:pt x="1632" y="1179"/>
                  <a:pt x="1722" y="1176"/>
                  <a:pt x="1812" y="1168"/>
                </a:cubicBezTo>
                <a:cubicBezTo>
                  <a:pt x="1896" y="1137"/>
                  <a:pt x="2056" y="1145"/>
                  <a:pt x="2155" y="1135"/>
                </a:cubicBezTo>
                <a:cubicBezTo>
                  <a:pt x="2220" y="1128"/>
                  <a:pt x="2285" y="1109"/>
                  <a:pt x="2351" y="1102"/>
                </a:cubicBezTo>
                <a:cubicBezTo>
                  <a:pt x="2497" y="1086"/>
                  <a:pt x="2647" y="1073"/>
                  <a:pt x="2792" y="1045"/>
                </a:cubicBezTo>
                <a:cubicBezTo>
                  <a:pt x="2838" y="1010"/>
                  <a:pt x="2888" y="978"/>
                  <a:pt x="2931" y="939"/>
                </a:cubicBezTo>
                <a:cubicBezTo>
                  <a:pt x="2949" y="884"/>
                  <a:pt x="2924" y="947"/>
                  <a:pt x="2963" y="890"/>
                </a:cubicBezTo>
                <a:cubicBezTo>
                  <a:pt x="2980" y="863"/>
                  <a:pt x="2982" y="821"/>
                  <a:pt x="2996" y="792"/>
                </a:cubicBezTo>
                <a:cubicBezTo>
                  <a:pt x="3040" y="695"/>
                  <a:pt x="3084" y="602"/>
                  <a:pt x="3110" y="498"/>
                </a:cubicBezTo>
                <a:cubicBezTo>
                  <a:pt x="3102" y="449"/>
                  <a:pt x="3096" y="368"/>
                  <a:pt x="3061" y="335"/>
                </a:cubicBezTo>
                <a:cubicBezTo>
                  <a:pt x="3051" y="304"/>
                  <a:pt x="3049" y="290"/>
                  <a:pt x="3021" y="262"/>
                </a:cubicBezTo>
                <a:cubicBezTo>
                  <a:pt x="3007" y="248"/>
                  <a:pt x="2980" y="221"/>
                  <a:pt x="2980" y="221"/>
                </a:cubicBezTo>
                <a:cubicBezTo>
                  <a:pt x="2964" y="171"/>
                  <a:pt x="2984" y="217"/>
                  <a:pt x="2947" y="180"/>
                </a:cubicBezTo>
                <a:cubicBezTo>
                  <a:pt x="2912" y="145"/>
                  <a:pt x="2920" y="133"/>
                  <a:pt x="2866" y="115"/>
                </a:cubicBezTo>
                <a:cubicBezTo>
                  <a:pt x="2831" y="80"/>
                  <a:pt x="2796" y="63"/>
                  <a:pt x="2751" y="49"/>
                </a:cubicBezTo>
                <a:cubicBezTo>
                  <a:pt x="2718" y="27"/>
                  <a:pt x="2682" y="20"/>
                  <a:pt x="2645" y="8"/>
                </a:cubicBezTo>
                <a:cubicBezTo>
                  <a:pt x="2637" y="5"/>
                  <a:pt x="2621" y="0"/>
                  <a:pt x="2621" y="0"/>
                </a:cubicBezTo>
                <a:cubicBezTo>
                  <a:pt x="2544" y="2"/>
                  <a:pt x="2468" y="3"/>
                  <a:pt x="2392" y="8"/>
                </a:cubicBezTo>
                <a:cubicBezTo>
                  <a:pt x="2337" y="11"/>
                  <a:pt x="2307" y="58"/>
                  <a:pt x="2261" y="74"/>
                </a:cubicBezTo>
                <a:cubicBezTo>
                  <a:pt x="2233" y="83"/>
                  <a:pt x="2219" y="103"/>
                  <a:pt x="2196" y="115"/>
                </a:cubicBezTo>
                <a:cubicBezTo>
                  <a:pt x="2155" y="135"/>
                  <a:pt x="2100" y="158"/>
                  <a:pt x="2057" y="172"/>
                </a:cubicBezTo>
                <a:cubicBezTo>
                  <a:pt x="2011" y="201"/>
                  <a:pt x="1942" y="241"/>
                  <a:pt x="1919" y="294"/>
                </a:cubicBezTo>
                <a:cubicBezTo>
                  <a:pt x="1896" y="343"/>
                  <a:pt x="1877" y="392"/>
                  <a:pt x="1853" y="441"/>
                </a:cubicBezTo>
                <a:cubicBezTo>
                  <a:pt x="1833" y="478"/>
                  <a:pt x="1834" y="517"/>
                  <a:pt x="1804" y="547"/>
                </a:cubicBezTo>
                <a:cubicBezTo>
                  <a:pt x="1789" y="592"/>
                  <a:pt x="1774" y="624"/>
                  <a:pt x="1731" y="645"/>
                </a:cubicBezTo>
                <a:cubicBezTo>
                  <a:pt x="1671" y="704"/>
                  <a:pt x="1703" y="685"/>
                  <a:pt x="1641" y="710"/>
                </a:cubicBezTo>
                <a:cubicBezTo>
                  <a:pt x="1615" y="736"/>
                  <a:pt x="1594" y="747"/>
                  <a:pt x="1559" y="759"/>
                </a:cubicBezTo>
                <a:cubicBezTo>
                  <a:pt x="1532" y="786"/>
                  <a:pt x="1496" y="791"/>
                  <a:pt x="1461" y="800"/>
                </a:cubicBezTo>
                <a:cubicBezTo>
                  <a:pt x="1308" y="792"/>
                  <a:pt x="1156" y="781"/>
                  <a:pt x="1004" y="768"/>
                </a:cubicBezTo>
                <a:cubicBezTo>
                  <a:pt x="939" y="743"/>
                  <a:pt x="859" y="749"/>
                  <a:pt x="792" y="743"/>
                </a:cubicBezTo>
                <a:cubicBezTo>
                  <a:pt x="710" y="734"/>
                  <a:pt x="628" y="719"/>
                  <a:pt x="547" y="710"/>
                </a:cubicBezTo>
                <a:cubicBezTo>
                  <a:pt x="530" y="704"/>
                  <a:pt x="512" y="703"/>
                  <a:pt x="498" y="694"/>
                </a:cubicBezTo>
                <a:cubicBezTo>
                  <a:pt x="461" y="669"/>
                  <a:pt x="439" y="640"/>
                  <a:pt x="400" y="621"/>
                </a:cubicBezTo>
                <a:cubicBezTo>
                  <a:pt x="373" y="592"/>
                  <a:pt x="340" y="587"/>
                  <a:pt x="311" y="564"/>
                </a:cubicBezTo>
                <a:cubicBezTo>
                  <a:pt x="287" y="545"/>
                  <a:pt x="303" y="547"/>
                  <a:pt x="286" y="547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15" name="Picture 19" descr="forward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back-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313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bio_ch9_47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109788"/>
            <a:ext cx="82867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" y="32004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/>
              <a:t>Glucose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191000" y="3268663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/>
              <a:t>Pyruvic acid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277100" y="31242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/>
              <a:t>Lactic acid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6315075" cy="396875"/>
          </a:xfrm>
        </p:spPr>
        <p:txBody>
          <a:bodyPr/>
          <a:lstStyle/>
          <a:p>
            <a:r>
              <a:rPr lang="en-US" altLang="en-US"/>
              <a:t>Figure 9–4 Lactic Acid Fermentation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Section 9-1</a:t>
            </a:r>
          </a:p>
        </p:txBody>
      </p:sp>
      <p:sp>
        <p:nvSpPr>
          <p:cNvPr id="38926" name="Freeform 14"/>
          <p:cNvSpPr>
            <a:spLocks/>
          </p:cNvSpPr>
          <p:nvPr/>
        </p:nvSpPr>
        <p:spPr bwMode="auto">
          <a:xfrm>
            <a:off x="2409825" y="3135313"/>
            <a:ext cx="4937125" cy="1931987"/>
          </a:xfrm>
          <a:custGeom>
            <a:avLst/>
            <a:gdLst>
              <a:gd name="T0" fmla="*/ 286 w 3110"/>
              <a:gd name="T1" fmla="*/ 547 h 1217"/>
              <a:gd name="T2" fmla="*/ 221 w 3110"/>
              <a:gd name="T3" fmla="*/ 506 h 1217"/>
              <a:gd name="T4" fmla="*/ 155 w 3110"/>
              <a:gd name="T5" fmla="*/ 490 h 1217"/>
              <a:gd name="T6" fmla="*/ 74 w 3110"/>
              <a:gd name="T7" fmla="*/ 506 h 1217"/>
              <a:gd name="T8" fmla="*/ 33 w 3110"/>
              <a:gd name="T9" fmla="*/ 547 h 1217"/>
              <a:gd name="T10" fmla="*/ 0 w 3110"/>
              <a:gd name="T11" fmla="*/ 637 h 1217"/>
              <a:gd name="T12" fmla="*/ 33 w 3110"/>
              <a:gd name="T13" fmla="*/ 751 h 1217"/>
              <a:gd name="T14" fmla="*/ 319 w 3110"/>
              <a:gd name="T15" fmla="*/ 1029 h 1217"/>
              <a:gd name="T16" fmla="*/ 1168 w 3110"/>
              <a:gd name="T17" fmla="*/ 1217 h 1217"/>
              <a:gd name="T18" fmla="*/ 1543 w 3110"/>
              <a:gd name="T19" fmla="*/ 1192 h 1217"/>
              <a:gd name="T20" fmla="*/ 1812 w 3110"/>
              <a:gd name="T21" fmla="*/ 1168 h 1217"/>
              <a:gd name="T22" fmla="*/ 2155 w 3110"/>
              <a:gd name="T23" fmla="*/ 1135 h 1217"/>
              <a:gd name="T24" fmla="*/ 2351 w 3110"/>
              <a:gd name="T25" fmla="*/ 1102 h 1217"/>
              <a:gd name="T26" fmla="*/ 2792 w 3110"/>
              <a:gd name="T27" fmla="*/ 1045 h 1217"/>
              <a:gd name="T28" fmla="*/ 2931 w 3110"/>
              <a:gd name="T29" fmla="*/ 939 h 1217"/>
              <a:gd name="T30" fmla="*/ 2963 w 3110"/>
              <a:gd name="T31" fmla="*/ 890 h 1217"/>
              <a:gd name="T32" fmla="*/ 2996 w 3110"/>
              <a:gd name="T33" fmla="*/ 792 h 1217"/>
              <a:gd name="T34" fmla="*/ 3110 w 3110"/>
              <a:gd name="T35" fmla="*/ 498 h 1217"/>
              <a:gd name="T36" fmla="*/ 3061 w 3110"/>
              <a:gd name="T37" fmla="*/ 335 h 1217"/>
              <a:gd name="T38" fmla="*/ 3021 w 3110"/>
              <a:gd name="T39" fmla="*/ 262 h 1217"/>
              <a:gd name="T40" fmla="*/ 2980 w 3110"/>
              <a:gd name="T41" fmla="*/ 221 h 1217"/>
              <a:gd name="T42" fmla="*/ 2947 w 3110"/>
              <a:gd name="T43" fmla="*/ 180 h 1217"/>
              <a:gd name="T44" fmla="*/ 2866 w 3110"/>
              <a:gd name="T45" fmla="*/ 115 h 1217"/>
              <a:gd name="T46" fmla="*/ 2751 w 3110"/>
              <a:gd name="T47" fmla="*/ 49 h 1217"/>
              <a:gd name="T48" fmla="*/ 2645 w 3110"/>
              <a:gd name="T49" fmla="*/ 8 h 1217"/>
              <a:gd name="T50" fmla="*/ 2621 w 3110"/>
              <a:gd name="T51" fmla="*/ 0 h 1217"/>
              <a:gd name="T52" fmla="*/ 2392 w 3110"/>
              <a:gd name="T53" fmla="*/ 8 h 1217"/>
              <a:gd name="T54" fmla="*/ 2261 w 3110"/>
              <a:gd name="T55" fmla="*/ 74 h 1217"/>
              <a:gd name="T56" fmla="*/ 2196 w 3110"/>
              <a:gd name="T57" fmla="*/ 115 h 1217"/>
              <a:gd name="T58" fmla="*/ 2057 w 3110"/>
              <a:gd name="T59" fmla="*/ 172 h 1217"/>
              <a:gd name="T60" fmla="*/ 1919 w 3110"/>
              <a:gd name="T61" fmla="*/ 294 h 1217"/>
              <a:gd name="T62" fmla="*/ 1853 w 3110"/>
              <a:gd name="T63" fmla="*/ 441 h 1217"/>
              <a:gd name="T64" fmla="*/ 1804 w 3110"/>
              <a:gd name="T65" fmla="*/ 547 h 1217"/>
              <a:gd name="T66" fmla="*/ 1731 w 3110"/>
              <a:gd name="T67" fmla="*/ 645 h 1217"/>
              <a:gd name="T68" fmla="*/ 1641 w 3110"/>
              <a:gd name="T69" fmla="*/ 710 h 1217"/>
              <a:gd name="T70" fmla="*/ 1559 w 3110"/>
              <a:gd name="T71" fmla="*/ 759 h 1217"/>
              <a:gd name="T72" fmla="*/ 1461 w 3110"/>
              <a:gd name="T73" fmla="*/ 800 h 1217"/>
              <a:gd name="T74" fmla="*/ 1004 w 3110"/>
              <a:gd name="T75" fmla="*/ 768 h 1217"/>
              <a:gd name="T76" fmla="*/ 792 w 3110"/>
              <a:gd name="T77" fmla="*/ 743 h 1217"/>
              <a:gd name="T78" fmla="*/ 547 w 3110"/>
              <a:gd name="T79" fmla="*/ 710 h 1217"/>
              <a:gd name="T80" fmla="*/ 498 w 3110"/>
              <a:gd name="T81" fmla="*/ 694 h 1217"/>
              <a:gd name="T82" fmla="*/ 400 w 3110"/>
              <a:gd name="T83" fmla="*/ 621 h 1217"/>
              <a:gd name="T84" fmla="*/ 311 w 3110"/>
              <a:gd name="T85" fmla="*/ 564 h 1217"/>
              <a:gd name="T86" fmla="*/ 286 w 3110"/>
              <a:gd name="T87" fmla="*/ 547 h 1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110" h="1217">
                <a:moveTo>
                  <a:pt x="286" y="547"/>
                </a:moveTo>
                <a:cubicBezTo>
                  <a:pt x="258" y="537"/>
                  <a:pt x="247" y="515"/>
                  <a:pt x="221" y="506"/>
                </a:cubicBezTo>
                <a:cubicBezTo>
                  <a:pt x="199" y="498"/>
                  <a:pt x="155" y="490"/>
                  <a:pt x="155" y="490"/>
                </a:cubicBezTo>
                <a:cubicBezTo>
                  <a:pt x="127" y="493"/>
                  <a:pt x="95" y="489"/>
                  <a:pt x="74" y="506"/>
                </a:cubicBezTo>
                <a:cubicBezTo>
                  <a:pt x="58" y="517"/>
                  <a:pt x="33" y="547"/>
                  <a:pt x="33" y="547"/>
                </a:cubicBezTo>
                <a:cubicBezTo>
                  <a:pt x="17" y="578"/>
                  <a:pt x="8" y="603"/>
                  <a:pt x="0" y="637"/>
                </a:cubicBezTo>
                <a:cubicBezTo>
                  <a:pt x="6" y="689"/>
                  <a:pt x="5" y="710"/>
                  <a:pt x="33" y="751"/>
                </a:cubicBezTo>
                <a:cubicBezTo>
                  <a:pt x="67" y="894"/>
                  <a:pt x="190" y="977"/>
                  <a:pt x="319" y="1029"/>
                </a:cubicBezTo>
                <a:cubicBezTo>
                  <a:pt x="588" y="1138"/>
                  <a:pt x="879" y="1185"/>
                  <a:pt x="1168" y="1217"/>
                </a:cubicBezTo>
                <a:cubicBezTo>
                  <a:pt x="1293" y="1209"/>
                  <a:pt x="1417" y="1198"/>
                  <a:pt x="1543" y="1192"/>
                </a:cubicBezTo>
                <a:cubicBezTo>
                  <a:pt x="1632" y="1179"/>
                  <a:pt x="1722" y="1176"/>
                  <a:pt x="1812" y="1168"/>
                </a:cubicBezTo>
                <a:cubicBezTo>
                  <a:pt x="1896" y="1137"/>
                  <a:pt x="2056" y="1145"/>
                  <a:pt x="2155" y="1135"/>
                </a:cubicBezTo>
                <a:cubicBezTo>
                  <a:pt x="2220" y="1128"/>
                  <a:pt x="2285" y="1109"/>
                  <a:pt x="2351" y="1102"/>
                </a:cubicBezTo>
                <a:cubicBezTo>
                  <a:pt x="2497" y="1086"/>
                  <a:pt x="2647" y="1073"/>
                  <a:pt x="2792" y="1045"/>
                </a:cubicBezTo>
                <a:cubicBezTo>
                  <a:pt x="2838" y="1010"/>
                  <a:pt x="2888" y="978"/>
                  <a:pt x="2931" y="939"/>
                </a:cubicBezTo>
                <a:cubicBezTo>
                  <a:pt x="2949" y="884"/>
                  <a:pt x="2924" y="947"/>
                  <a:pt x="2963" y="890"/>
                </a:cubicBezTo>
                <a:cubicBezTo>
                  <a:pt x="2980" y="863"/>
                  <a:pt x="2982" y="821"/>
                  <a:pt x="2996" y="792"/>
                </a:cubicBezTo>
                <a:cubicBezTo>
                  <a:pt x="3040" y="695"/>
                  <a:pt x="3084" y="602"/>
                  <a:pt x="3110" y="498"/>
                </a:cubicBezTo>
                <a:cubicBezTo>
                  <a:pt x="3102" y="449"/>
                  <a:pt x="3096" y="368"/>
                  <a:pt x="3061" y="335"/>
                </a:cubicBezTo>
                <a:cubicBezTo>
                  <a:pt x="3051" y="304"/>
                  <a:pt x="3049" y="290"/>
                  <a:pt x="3021" y="262"/>
                </a:cubicBezTo>
                <a:cubicBezTo>
                  <a:pt x="3007" y="248"/>
                  <a:pt x="2980" y="221"/>
                  <a:pt x="2980" y="221"/>
                </a:cubicBezTo>
                <a:cubicBezTo>
                  <a:pt x="2964" y="171"/>
                  <a:pt x="2984" y="217"/>
                  <a:pt x="2947" y="180"/>
                </a:cubicBezTo>
                <a:cubicBezTo>
                  <a:pt x="2912" y="145"/>
                  <a:pt x="2920" y="133"/>
                  <a:pt x="2866" y="115"/>
                </a:cubicBezTo>
                <a:cubicBezTo>
                  <a:pt x="2831" y="80"/>
                  <a:pt x="2796" y="63"/>
                  <a:pt x="2751" y="49"/>
                </a:cubicBezTo>
                <a:cubicBezTo>
                  <a:pt x="2718" y="27"/>
                  <a:pt x="2682" y="20"/>
                  <a:pt x="2645" y="8"/>
                </a:cubicBezTo>
                <a:cubicBezTo>
                  <a:pt x="2637" y="5"/>
                  <a:pt x="2621" y="0"/>
                  <a:pt x="2621" y="0"/>
                </a:cubicBezTo>
                <a:cubicBezTo>
                  <a:pt x="2544" y="2"/>
                  <a:pt x="2468" y="3"/>
                  <a:pt x="2392" y="8"/>
                </a:cubicBezTo>
                <a:cubicBezTo>
                  <a:pt x="2337" y="11"/>
                  <a:pt x="2307" y="58"/>
                  <a:pt x="2261" y="74"/>
                </a:cubicBezTo>
                <a:cubicBezTo>
                  <a:pt x="2233" y="83"/>
                  <a:pt x="2219" y="103"/>
                  <a:pt x="2196" y="115"/>
                </a:cubicBezTo>
                <a:cubicBezTo>
                  <a:pt x="2155" y="135"/>
                  <a:pt x="2100" y="158"/>
                  <a:pt x="2057" y="172"/>
                </a:cubicBezTo>
                <a:cubicBezTo>
                  <a:pt x="2011" y="201"/>
                  <a:pt x="1942" y="241"/>
                  <a:pt x="1919" y="294"/>
                </a:cubicBezTo>
                <a:cubicBezTo>
                  <a:pt x="1896" y="343"/>
                  <a:pt x="1877" y="392"/>
                  <a:pt x="1853" y="441"/>
                </a:cubicBezTo>
                <a:cubicBezTo>
                  <a:pt x="1833" y="478"/>
                  <a:pt x="1834" y="517"/>
                  <a:pt x="1804" y="547"/>
                </a:cubicBezTo>
                <a:cubicBezTo>
                  <a:pt x="1789" y="592"/>
                  <a:pt x="1774" y="624"/>
                  <a:pt x="1731" y="645"/>
                </a:cubicBezTo>
                <a:cubicBezTo>
                  <a:pt x="1671" y="704"/>
                  <a:pt x="1703" y="685"/>
                  <a:pt x="1641" y="710"/>
                </a:cubicBezTo>
                <a:cubicBezTo>
                  <a:pt x="1615" y="736"/>
                  <a:pt x="1594" y="747"/>
                  <a:pt x="1559" y="759"/>
                </a:cubicBezTo>
                <a:cubicBezTo>
                  <a:pt x="1532" y="786"/>
                  <a:pt x="1496" y="791"/>
                  <a:pt x="1461" y="800"/>
                </a:cubicBezTo>
                <a:cubicBezTo>
                  <a:pt x="1308" y="792"/>
                  <a:pt x="1156" y="781"/>
                  <a:pt x="1004" y="768"/>
                </a:cubicBezTo>
                <a:cubicBezTo>
                  <a:pt x="939" y="743"/>
                  <a:pt x="859" y="749"/>
                  <a:pt x="792" y="743"/>
                </a:cubicBezTo>
                <a:cubicBezTo>
                  <a:pt x="710" y="734"/>
                  <a:pt x="628" y="719"/>
                  <a:pt x="547" y="710"/>
                </a:cubicBezTo>
                <a:cubicBezTo>
                  <a:pt x="530" y="704"/>
                  <a:pt x="512" y="703"/>
                  <a:pt x="498" y="694"/>
                </a:cubicBezTo>
                <a:cubicBezTo>
                  <a:pt x="461" y="669"/>
                  <a:pt x="439" y="640"/>
                  <a:pt x="400" y="621"/>
                </a:cubicBezTo>
                <a:cubicBezTo>
                  <a:pt x="373" y="592"/>
                  <a:pt x="340" y="587"/>
                  <a:pt x="311" y="564"/>
                </a:cubicBezTo>
                <a:cubicBezTo>
                  <a:pt x="287" y="545"/>
                  <a:pt x="303" y="547"/>
                  <a:pt x="286" y="547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927" name="Picture 15" descr="forward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8" name="Picture 16" descr="back-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00696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bio_ch9_47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109788"/>
            <a:ext cx="828675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32004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/>
              <a:t>Glucose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191000" y="3268663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/>
              <a:t>Pyruvic acid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7277100" y="31242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0"/>
              <a:t>Lactic acid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6419850" cy="396875"/>
          </a:xfrm>
        </p:spPr>
        <p:txBody>
          <a:bodyPr/>
          <a:lstStyle/>
          <a:p>
            <a:r>
              <a:rPr lang="en-US" altLang="en-US"/>
              <a:t>Figure 9–4 Lactic Acid Fermentation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Section 9-1</a:t>
            </a:r>
          </a:p>
        </p:txBody>
      </p:sp>
      <p:pic>
        <p:nvPicPr>
          <p:cNvPr id="39951" name="Picture 15" descr="forward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52" name="Picture 16" descr="back-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9191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Respiration- Glycolysis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/>
              <a:t>Under anaerobic conditions</a:t>
            </a:r>
          </a:p>
          <a:p>
            <a:pPr lvl="1"/>
            <a:r>
              <a:rPr lang="en-US" sz="2800" dirty="0"/>
              <a:t>Fermentation</a:t>
            </a:r>
          </a:p>
          <a:p>
            <a:pPr lvl="1"/>
            <a:r>
              <a:rPr lang="en-US" sz="2800" dirty="0"/>
              <a:t>Two types</a:t>
            </a:r>
          </a:p>
          <a:p>
            <a:pPr lvl="2"/>
            <a:r>
              <a:rPr lang="en-US" sz="2800" dirty="0"/>
              <a:t>Alcoholic fermentation</a:t>
            </a:r>
          </a:p>
          <a:p>
            <a:pPr lvl="3"/>
            <a:r>
              <a:rPr lang="en-US" sz="2800" dirty="0"/>
              <a:t>Occurs in yeast and other microorganisms</a:t>
            </a:r>
          </a:p>
          <a:p>
            <a:pPr lvl="2"/>
            <a:r>
              <a:rPr lang="en-US" sz="2800" dirty="0"/>
              <a:t>Lactic acid fermentation</a:t>
            </a:r>
          </a:p>
          <a:p>
            <a:pPr lvl="3"/>
            <a:r>
              <a:rPr lang="en-US" sz="2800" dirty="0"/>
              <a:t>Occurs in us when oxygen is depleted</a:t>
            </a:r>
          </a:p>
          <a:p>
            <a:pPr lvl="3"/>
            <a:r>
              <a:rPr lang="en-US" sz="2800" dirty="0"/>
              <a:t>Some bacteria</a:t>
            </a:r>
          </a:p>
          <a:p>
            <a:pPr lvl="3"/>
            <a:r>
              <a:rPr lang="en-US" sz="2800" dirty="0"/>
              <a:t>Causes muscle soreness?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9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Cellular Respiration 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5105400" cy="396875"/>
          </a:xfrm>
        </p:spPr>
        <p:txBody>
          <a:bodyPr/>
          <a:lstStyle/>
          <a:p>
            <a:r>
              <a:rPr lang="en-US" altLang="en-US"/>
              <a:t>Flowchart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9-2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862138" y="3633788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77850" y="2719388"/>
            <a:ext cx="1298575" cy="18256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471863" y="3633788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187575" y="2719388"/>
            <a:ext cx="1298575" cy="18256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5081588" y="3632200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797300" y="2719388"/>
            <a:ext cx="1298575" cy="18256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6691313" y="3632200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5407025" y="2719388"/>
            <a:ext cx="1298575" cy="18256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7016750" y="2719388"/>
            <a:ext cx="1298575" cy="182562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577850" y="2724150"/>
            <a:ext cx="1298575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D4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Glucose</a:t>
            </a:r>
            <a:br>
              <a:rPr lang="en-US" altLang="en-US" b="1">
                <a:solidFill>
                  <a:srgbClr val="000000"/>
                </a:solidFill>
              </a:rPr>
            </a:br>
            <a:r>
              <a:rPr lang="en-US" altLang="en-US" b="1">
                <a:solidFill>
                  <a:srgbClr val="000000"/>
                </a:solidFill>
              </a:rPr>
              <a:t>(C</a:t>
            </a:r>
            <a:r>
              <a:rPr lang="en-US" altLang="en-US" b="1" baseline="-25000">
                <a:solidFill>
                  <a:srgbClr val="000000"/>
                </a:solidFill>
              </a:rPr>
              <a:t>6</a:t>
            </a:r>
            <a:r>
              <a:rPr lang="en-US" altLang="en-US" b="1">
                <a:solidFill>
                  <a:srgbClr val="000000"/>
                </a:solidFill>
              </a:rPr>
              <a:t>H</a:t>
            </a:r>
            <a:r>
              <a:rPr lang="en-US" altLang="en-US" b="1" baseline="-25000">
                <a:solidFill>
                  <a:srgbClr val="000000"/>
                </a:solidFill>
              </a:rPr>
              <a:t>12</a:t>
            </a:r>
            <a:r>
              <a:rPr lang="en-US" altLang="en-US" b="1">
                <a:solidFill>
                  <a:srgbClr val="000000"/>
                </a:solidFill>
              </a:rPr>
              <a:t>0</a:t>
            </a:r>
            <a:r>
              <a:rPr lang="en-US" altLang="en-US" b="1" baseline="-25000">
                <a:solidFill>
                  <a:srgbClr val="000000"/>
                </a:solidFill>
              </a:rPr>
              <a:t>6</a:t>
            </a:r>
            <a:r>
              <a:rPr lang="en-US" altLang="en-US" b="1">
                <a:solidFill>
                  <a:srgbClr val="000000"/>
                </a:solidFill>
              </a:rPr>
              <a:t>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+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Oxygen</a:t>
            </a:r>
            <a:br>
              <a:rPr lang="en-US" altLang="en-US" b="1">
                <a:solidFill>
                  <a:srgbClr val="000000"/>
                </a:solidFill>
              </a:rPr>
            </a:br>
            <a:r>
              <a:rPr lang="en-US" altLang="en-US" b="1">
                <a:solidFill>
                  <a:srgbClr val="000000"/>
                </a:solidFill>
              </a:rPr>
              <a:t>(0</a:t>
            </a:r>
            <a:r>
              <a:rPr lang="en-US" altLang="en-US" b="1" baseline="-25000">
                <a:solidFill>
                  <a:srgbClr val="000000"/>
                </a:solidFill>
              </a:rPr>
              <a:t>2</a:t>
            </a:r>
            <a:r>
              <a:rPr lang="en-US" altLang="en-US" b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2187575" y="2724150"/>
            <a:ext cx="1298575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D4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Glycolysis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3797300" y="2724150"/>
            <a:ext cx="1298575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D4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Krebs</a:t>
            </a:r>
            <a:br>
              <a:rPr lang="en-US" altLang="en-US" b="1">
                <a:solidFill>
                  <a:srgbClr val="000000"/>
                </a:solidFill>
              </a:rPr>
            </a:br>
            <a:r>
              <a:rPr lang="en-US" altLang="en-US" b="1">
                <a:solidFill>
                  <a:srgbClr val="000000"/>
                </a:solidFill>
              </a:rPr>
              <a:t>Cycle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407025" y="2724150"/>
            <a:ext cx="1298575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D4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Electron</a:t>
            </a:r>
            <a:br>
              <a:rPr lang="en-US" altLang="en-US" b="1">
                <a:solidFill>
                  <a:srgbClr val="000000"/>
                </a:solidFill>
              </a:rPr>
            </a:br>
            <a:r>
              <a:rPr lang="en-US" altLang="en-US" b="1">
                <a:solidFill>
                  <a:srgbClr val="000000"/>
                </a:solidFill>
              </a:rPr>
              <a:t>Transport</a:t>
            </a:r>
            <a:br>
              <a:rPr lang="en-US" altLang="en-US" b="1">
                <a:solidFill>
                  <a:srgbClr val="000000"/>
                </a:solidFill>
              </a:rPr>
            </a:br>
            <a:r>
              <a:rPr lang="en-US" altLang="en-US" b="1">
                <a:solidFill>
                  <a:srgbClr val="000000"/>
                </a:solidFill>
              </a:rPr>
              <a:t>Chain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7016750" y="2724150"/>
            <a:ext cx="1298575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D4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Chemiosmosis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3122613" y="1812925"/>
            <a:ext cx="2903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Cellular Respiration</a:t>
            </a:r>
          </a:p>
        </p:txBody>
      </p:sp>
      <p:pic>
        <p:nvPicPr>
          <p:cNvPr id="31775" name="Picture 31" descr="forward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76" name="Picture 32" descr="back-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4682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 autoUpdateAnimBg="0"/>
      <p:bldP spid="31768" grpId="0" autoUpdateAnimBg="0"/>
      <p:bldP spid="31769" grpId="0" autoUpdateAnimBg="0"/>
      <p:bldP spid="3177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Krebs Cycle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lvl="0"/>
            <a:r>
              <a:rPr lang="en-US" sz="2800" dirty="0"/>
              <a:t>Takes place in matrix of mitochondria</a:t>
            </a:r>
          </a:p>
          <a:p>
            <a:pPr lvl="1"/>
            <a:r>
              <a:rPr lang="en-US" sz="2800" dirty="0"/>
              <a:t>Products of glycolysis enter by active transport</a:t>
            </a:r>
          </a:p>
          <a:p>
            <a:pPr lvl="0"/>
            <a:r>
              <a:rPr lang="en-US" sz="2800" dirty="0"/>
              <a:t>Purpose  is to remove energy a little at a time</a:t>
            </a:r>
          </a:p>
          <a:p>
            <a:pPr lvl="0"/>
            <a:r>
              <a:rPr lang="en-US" sz="2800" dirty="0"/>
              <a:t>Diagram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1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Chemical energy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Glucose=3,811 calories in one gram</a:t>
            </a:r>
          </a:p>
          <a:p>
            <a:pPr lvl="1"/>
            <a:r>
              <a:rPr lang="en-US" sz="3200" dirty="0"/>
              <a:t>Kcal</a:t>
            </a:r>
          </a:p>
          <a:p>
            <a:pPr lvl="0"/>
            <a:r>
              <a:rPr lang="en-US" sz="3200" dirty="0"/>
              <a:t>All energy cannot be released at once.  Why?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872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13" descr="bio_ch9_4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413" y="1387475"/>
            <a:ext cx="5621337" cy="426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41588" y="220186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sz="900">
                <a:solidFill>
                  <a:srgbClr val="006699"/>
                </a:solidFill>
              </a:rPr>
              <a:t>Citric Acid Production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5105400" cy="396875"/>
          </a:xfrm>
        </p:spPr>
        <p:txBody>
          <a:bodyPr/>
          <a:lstStyle/>
          <a:p>
            <a:r>
              <a:rPr lang="en-US" altLang="en-US"/>
              <a:t>Figure 9–6 The Krebs Cycle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Section 9-2</a:t>
            </a:r>
          </a:p>
        </p:txBody>
      </p:sp>
      <p:sp>
        <p:nvSpPr>
          <p:cNvPr id="6158" name="Freeform 14"/>
          <p:cNvSpPr>
            <a:spLocks/>
          </p:cNvSpPr>
          <p:nvPr/>
        </p:nvSpPr>
        <p:spPr bwMode="auto">
          <a:xfrm>
            <a:off x="1612900" y="2886075"/>
            <a:ext cx="4478338" cy="3346450"/>
          </a:xfrm>
          <a:custGeom>
            <a:avLst/>
            <a:gdLst>
              <a:gd name="T0" fmla="*/ 723 w 2821"/>
              <a:gd name="T1" fmla="*/ 125 h 2108"/>
              <a:gd name="T2" fmla="*/ 347 w 2821"/>
              <a:gd name="T3" fmla="*/ 288 h 2108"/>
              <a:gd name="T4" fmla="*/ 249 w 2821"/>
              <a:gd name="T5" fmla="*/ 378 h 2108"/>
              <a:gd name="T6" fmla="*/ 217 w 2821"/>
              <a:gd name="T7" fmla="*/ 410 h 2108"/>
              <a:gd name="T8" fmla="*/ 184 w 2821"/>
              <a:gd name="T9" fmla="*/ 443 h 2108"/>
              <a:gd name="T10" fmla="*/ 119 w 2821"/>
              <a:gd name="T11" fmla="*/ 582 h 2108"/>
              <a:gd name="T12" fmla="*/ 70 w 2821"/>
              <a:gd name="T13" fmla="*/ 704 h 2108"/>
              <a:gd name="T14" fmla="*/ 45 w 2821"/>
              <a:gd name="T15" fmla="*/ 843 h 2108"/>
              <a:gd name="T16" fmla="*/ 78 w 2821"/>
              <a:gd name="T17" fmla="*/ 1357 h 2108"/>
              <a:gd name="T18" fmla="*/ 119 w 2821"/>
              <a:gd name="T19" fmla="*/ 1471 h 2108"/>
              <a:gd name="T20" fmla="*/ 176 w 2821"/>
              <a:gd name="T21" fmla="*/ 1569 h 2108"/>
              <a:gd name="T22" fmla="*/ 257 w 2821"/>
              <a:gd name="T23" fmla="*/ 1676 h 2108"/>
              <a:gd name="T24" fmla="*/ 347 w 2821"/>
              <a:gd name="T25" fmla="*/ 1773 h 2108"/>
              <a:gd name="T26" fmla="*/ 461 w 2821"/>
              <a:gd name="T27" fmla="*/ 1880 h 2108"/>
              <a:gd name="T28" fmla="*/ 527 w 2821"/>
              <a:gd name="T29" fmla="*/ 1912 h 2108"/>
              <a:gd name="T30" fmla="*/ 600 w 2821"/>
              <a:gd name="T31" fmla="*/ 1953 h 2108"/>
              <a:gd name="T32" fmla="*/ 755 w 2821"/>
              <a:gd name="T33" fmla="*/ 2027 h 2108"/>
              <a:gd name="T34" fmla="*/ 1237 w 2821"/>
              <a:gd name="T35" fmla="*/ 2108 h 2108"/>
              <a:gd name="T36" fmla="*/ 1727 w 2821"/>
              <a:gd name="T37" fmla="*/ 2100 h 2108"/>
              <a:gd name="T38" fmla="*/ 2045 w 2821"/>
              <a:gd name="T39" fmla="*/ 2002 h 2108"/>
              <a:gd name="T40" fmla="*/ 2241 w 2821"/>
              <a:gd name="T41" fmla="*/ 1920 h 2108"/>
              <a:gd name="T42" fmla="*/ 2478 w 2821"/>
              <a:gd name="T43" fmla="*/ 1757 h 2108"/>
              <a:gd name="T44" fmla="*/ 2731 w 2821"/>
              <a:gd name="T45" fmla="*/ 1496 h 2108"/>
              <a:gd name="T46" fmla="*/ 2796 w 2821"/>
              <a:gd name="T47" fmla="*/ 1284 h 2108"/>
              <a:gd name="T48" fmla="*/ 2821 w 2821"/>
              <a:gd name="T49" fmla="*/ 1055 h 2108"/>
              <a:gd name="T50" fmla="*/ 2780 w 2821"/>
              <a:gd name="T51" fmla="*/ 827 h 2108"/>
              <a:gd name="T52" fmla="*/ 2772 w 2821"/>
              <a:gd name="T53" fmla="*/ 737 h 2108"/>
              <a:gd name="T54" fmla="*/ 2763 w 2821"/>
              <a:gd name="T55" fmla="*/ 688 h 2108"/>
              <a:gd name="T56" fmla="*/ 2739 w 2821"/>
              <a:gd name="T57" fmla="*/ 525 h 2108"/>
              <a:gd name="T58" fmla="*/ 2690 w 2821"/>
              <a:gd name="T59" fmla="*/ 467 h 2108"/>
              <a:gd name="T60" fmla="*/ 2437 w 2821"/>
              <a:gd name="T61" fmla="*/ 231 h 2108"/>
              <a:gd name="T62" fmla="*/ 2176 w 2821"/>
              <a:gd name="T63" fmla="*/ 117 h 2108"/>
              <a:gd name="T64" fmla="*/ 1972 w 2821"/>
              <a:gd name="T65" fmla="*/ 141 h 2108"/>
              <a:gd name="T66" fmla="*/ 1653 w 2821"/>
              <a:gd name="T67" fmla="*/ 133 h 2108"/>
              <a:gd name="T68" fmla="*/ 1612 w 2821"/>
              <a:gd name="T69" fmla="*/ 141 h 2108"/>
              <a:gd name="T70" fmla="*/ 1564 w 2821"/>
              <a:gd name="T71" fmla="*/ 125 h 2108"/>
              <a:gd name="T72" fmla="*/ 1457 w 2821"/>
              <a:gd name="T73" fmla="*/ 84 h 2108"/>
              <a:gd name="T74" fmla="*/ 1335 w 2821"/>
              <a:gd name="T75" fmla="*/ 43 h 2108"/>
              <a:gd name="T76" fmla="*/ 1302 w 2821"/>
              <a:gd name="T77" fmla="*/ 35 h 2108"/>
              <a:gd name="T78" fmla="*/ 1253 w 2821"/>
              <a:gd name="T79" fmla="*/ 19 h 2108"/>
              <a:gd name="T80" fmla="*/ 1115 w 2821"/>
              <a:gd name="T81" fmla="*/ 76 h 2108"/>
              <a:gd name="T82" fmla="*/ 1106 w 2821"/>
              <a:gd name="T83" fmla="*/ 157 h 2108"/>
              <a:gd name="T84" fmla="*/ 1066 w 2821"/>
              <a:gd name="T85" fmla="*/ 198 h 2108"/>
              <a:gd name="T86" fmla="*/ 723 w 2821"/>
              <a:gd name="T87" fmla="*/ 125 h 2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821" h="2108">
                <a:moveTo>
                  <a:pt x="723" y="125"/>
                </a:moveTo>
                <a:cubicBezTo>
                  <a:pt x="593" y="167"/>
                  <a:pt x="458" y="204"/>
                  <a:pt x="347" y="288"/>
                </a:cubicBezTo>
                <a:cubicBezTo>
                  <a:pt x="311" y="314"/>
                  <a:pt x="280" y="346"/>
                  <a:pt x="249" y="378"/>
                </a:cubicBezTo>
                <a:cubicBezTo>
                  <a:pt x="238" y="388"/>
                  <a:pt x="227" y="399"/>
                  <a:pt x="217" y="410"/>
                </a:cubicBezTo>
                <a:cubicBezTo>
                  <a:pt x="206" y="421"/>
                  <a:pt x="184" y="443"/>
                  <a:pt x="184" y="443"/>
                </a:cubicBezTo>
                <a:cubicBezTo>
                  <a:pt x="172" y="492"/>
                  <a:pt x="142" y="536"/>
                  <a:pt x="119" y="582"/>
                </a:cubicBezTo>
                <a:cubicBezTo>
                  <a:pt x="98" y="621"/>
                  <a:pt x="89" y="664"/>
                  <a:pt x="70" y="704"/>
                </a:cubicBezTo>
                <a:cubicBezTo>
                  <a:pt x="49" y="810"/>
                  <a:pt x="57" y="763"/>
                  <a:pt x="45" y="843"/>
                </a:cubicBezTo>
                <a:cubicBezTo>
                  <a:pt x="40" y="966"/>
                  <a:pt x="0" y="1240"/>
                  <a:pt x="78" y="1357"/>
                </a:cubicBezTo>
                <a:cubicBezTo>
                  <a:pt x="90" y="1400"/>
                  <a:pt x="98" y="1432"/>
                  <a:pt x="119" y="1471"/>
                </a:cubicBezTo>
                <a:cubicBezTo>
                  <a:pt x="128" y="1510"/>
                  <a:pt x="146" y="1541"/>
                  <a:pt x="176" y="1569"/>
                </a:cubicBezTo>
                <a:cubicBezTo>
                  <a:pt x="197" y="1614"/>
                  <a:pt x="228" y="1635"/>
                  <a:pt x="257" y="1676"/>
                </a:cubicBezTo>
                <a:cubicBezTo>
                  <a:pt x="284" y="1714"/>
                  <a:pt x="301" y="1757"/>
                  <a:pt x="347" y="1773"/>
                </a:cubicBezTo>
                <a:cubicBezTo>
                  <a:pt x="373" y="1812"/>
                  <a:pt x="418" y="1856"/>
                  <a:pt x="461" y="1880"/>
                </a:cubicBezTo>
                <a:cubicBezTo>
                  <a:pt x="482" y="1891"/>
                  <a:pt x="507" y="1896"/>
                  <a:pt x="527" y="1912"/>
                </a:cubicBezTo>
                <a:cubicBezTo>
                  <a:pt x="586" y="1958"/>
                  <a:pt x="529" y="1918"/>
                  <a:pt x="600" y="1953"/>
                </a:cubicBezTo>
                <a:cubicBezTo>
                  <a:pt x="652" y="1978"/>
                  <a:pt x="697" y="2011"/>
                  <a:pt x="755" y="2027"/>
                </a:cubicBezTo>
                <a:cubicBezTo>
                  <a:pt x="913" y="2070"/>
                  <a:pt x="1075" y="2081"/>
                  <a:pt x="1237" y="2108"/>
                </a:cubicBezTo>
                <a:cubicBezTo>
                  <a:pt x="1400" y="2105"/>
                  <a:pt x="1563" y="2106"/>
                  <a:pt x="1727" y="2100"/>
                </a:cubicBezTo>
                <a:cubicBezTo>
                  <a:pt x="1846" y="2095"/>
                  <a:pt x="1935" y="2037"/>
                  <a:pt x="2045" y="2002"/>
                </a:cubicBezTo>
                <a:cubicBezTo>
                  <a:pt x="2110" y="1980"/>
                  <a:pt x="2181" y="1955"/>
                  <a:pt x="2241" y="1920"/>
                </a:cubicBezTo>
                <a:cubicBezTo>
                  <a:pt x="2322" y="1871"/>
                  <a:pt x="2389" y="1791"/>
                  <a:pt x="2478" y="1757"/>
                </a:cubicBezTo>
                <a:cubicBezTo>
                  <a:pt x="2561" y="1673"/>
                  <a:pt x="2677" y="1607"/>
                  <a:pt x="2731" y="1496"/>
                </a:cubicBezTo>
                <a:cubicBezTo>
                  <a:pt x="2764" y="1426"/>
                  <a:pt x="2771" y="1356"/>
                  <a:pt x="2796" y="1284"/>
                </a:cubicBezTo>
                <a:cubicBezTo>
                  <a:pt x="2803" y="1207"/>
                  <a:pt x="2812" y="1131"/>
                  <a:pt x="2821" y="1055"/>
                </a:cubicBezTo>
                <a:cubicBezTo>
                  <a:pt x="2809" y="949"/>
                  <a:pt x="2801" y="912"/>
                  <a:pt x="2780" y="827"/>
                </a:cubicBezTo>
                <a:cubicBezTo>
                  <a:pt x="2777" y="797"/>
                  <a:pt x="2775" y="766"/>
                  <a:pt x="2772" y="737"/>
                </a:cubicBezTo>
                <a:cubicBezTo>
                  <a:pt x="2769" y="720"/>
                  <a:pt x="2764" y="704"/>
                  <a:pt x="2763" y="688"/>
                </a:cubicBezTo>
                <a:cubicBezTo>
                  <a:pt x="2758" y="651"/>
                  <a:pt x="2763" y="567"/>
                  <a:pt x="2739" y="525"/>
                </a:cubicBezTo>
                <a:cubicBezTo>
                  <a:pt x="2726" y="504"/>
                  <a:pt x="2703" y="486"/>
                  <a:pt x="2690" y="467"/>
                </a:cubicBezTo>
                <a:cubicBezTo>
                  <a:pt x="2625" y="374"/>
                  <a:pt x="2540" y="281"/>
                  <a:pt x="2437" y="231"/>
                </a:cubicBezTo>
                <a:cubicBezTo>
                  <a:pt x="2370" y="160"/>
                  <a:pt x="2263" y="146"/>
                  <a:pt x="2176" y="117"/>
                </a:cubicBezTo>
                <a:cubicBezTo>
                  <a:pt x="2106" y="122"/>
                  <a:pt x="2040" y="127"/>
                  <a:pt x="1972" y="141"/>
                </a:cubicBezTo>
                <a:cubicBezTo>
                  <a:pt x="1865" y="138"/>
                  <a:pt x="1759" y="133"/>
                  <a:pt x="1653" y="133"/>
                </a:cubicBezTo>
                <a:cubicBezTo>
                  <a:pt x="1639" y="133"/>
                  <a:pt x="1625" y="142"/>
                  <a:pt x="1612" y="141"/>
                </a:cubicBezTo>
                <a:cubicBezTo>
                  <a:pt x="1595" y="139"/>
                  <a:pt x="1564" y="125"/>
                  <a:pt x="1564" y="125"/>
                </a:cubicBezTo>
                <a:cubicBezTo>
                  <a:pt x="1531" y="92"/>
                  <a:pt x="1502" y="98"/>
                  <a:pt x="1457" y="84"/>
                </a:cubicBezTo>
                <a:cubicBezTo>
                  <a:pt x="1417" y="71"/>
                  <a:pt x="1374" y="52"/>
                  <a:pt x="1335" y="43"/>
                </a:cubicBezTo>
                <a:cubicBezTo>
                  <a:pt x="1324" y="40"/>
                  <a:pt x="1312" y="38"/>
                  <a:pt x="1302" y="35"/>
                </a:cubicBezTo>
                <a:cubicBezTo>
                  <a:pt x="1285" y="30"/>
                  <a:pt x="1253" y="19"/>
                  <a:pt x="1253" y="19"/>
                </a:cubicBezTo>
                <a:cubicBezTo>
                  <a:pt x="1151" y="26"/>
                  <a:pt x="1139" y="0"/>
                  <a:pt x="1115" y="76"/>
                </a:cubicBezTo>
                <a:cubicBezTo>
                  <a:pt x="1112" y="103"/>
                  <a:pt x="1116" y="131"/>
                  <a:pt x="1106" y="157"/>
                </a:cubicBezTo>
                <a:cubicBezTo>
                  <a:pt x="1098" y="174"/>
                  <a:pt x="1066" y="198"/>
                  <a:pt x="1066" y="198"/>
                </a:cubicBezTo>
                <a:cubicBezTo>
                  <a:pt x="948" y="183"/>
                  <a:pt x="842" y="125"/>
                  <a:pt x="723" y="125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1408113"/>
            <a:ext cx="18923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183313" y="2438400"/>
            <a:ext cx="24114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0"/>
              <a:t>Mitochondrion</a:t>
            </a:r>
          </a:p>
        </p:txBody>
      </p:sp>
      <p:pic>
        <p:nvPicPr>
          <p:cNvPr id="6160" name="Picture 16" descr="forward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Picture 17" descr="back-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07025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026" descr="bio_ch9_4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413" y="1387475"/>
            <a:ext cx="5621337" cy="426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2541588" y="220186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altLang="en-US" sz="900">
                <a:solidFill>
                  <a:srgbClr val="006699"/>
                </a:solidFill>
              </a:rPr>
              <a:t>Citric Acid Production</a:t>
            </a:r>
          </a:p>
        </p:txBody>
      </p:sp>
      <p:sp>
        <p:nvSpPr>
          <p:cNvPr id="4096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5105400" cy="396875"/>
          </a:xfrm>
        </p:spPr>
        <p:txBody>
          <a:bodyPr/>
          <a:lstStyle/>
          <a:p>
            <a:r>
              <a:rPr lang="en-US" altLang="en-US"/>
              <a:t>Figure 9–6 The Krebs Cycle</a:t>
            </a:r>
          </a:p>
        </p:txBody>
      </p:sp>
      <p:sp>
        <p:nvSpPr>
          <p:cNvPr id="40965" name="Text Box 1029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Section 9-2</a:t>
            </a:r>
          </a:p>
        </p:txBody>
      </p:sp>
      <p:pic>
        <p:nvPicPr>
          <p:cNvPr id="40971" name="Picture 10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1408113"/>
            <a:ext cx="18923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6" name="Text Box 1030"/>
          <p:cNvSpPr txBox="1">
            <a:spLocks noChangeArrowheads="1"/>
          </p:cNvSpPr>
          <p:nvPr/>
        </p:nvSpPr>
        <p:spPr bwMode="auto">
          <a:xfrm>
            <a:off x="6164263" y="2452688"/>
            <a:ext cx="24114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 b="0"/>
              <a:t>Mitochondrion</a:t>
            </a:r>
          </a:p>
        </p:txBody>
      </p:sp>
      <p:pic>
        <p:nvPicPr>
          <p:cNvPr id="40972" name="Picture 1036" descr="forward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3" name="Picture 1037" descr="back-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859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Electron Transport Chain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sz="2800" dirty="0"/>
              <a:t>Takes place on mitochondria’s inner membrane</a:t>
            </a:r>
          </a:p>
          <a:p>
            <a:pPr lvl="0"/>
            <a:r>
              <a:rPr lang="en-US" sz="2800" dirty="0"/>
              <a:t>Releases energy that has been temporarily stored in e- of FADH</a:t>
            </a:r>
            <a:r>
              <a:rPr lang="en-US" sz="2800" baseline="-25000" dirty="0"/>
              <a:t>2  </a:t>
            </a:r>
            <a:r>
              <a:rPr lang="en-US" sz="2800" dirty="0"/>
              <a:t>and NADH</a:t>
            </a:r>
          </a:p>
          <a:p>
            <a:pPr lvl="0"/>
            <a:r>
              <a:rPr lang="en-US" sz="2800" dirty="0"/>
              <a:t>Coupled with chemiosmosis</a:t>
            </a:r>
          </a:p>
          <a:p>
            <a:pPr lvl="0"/>
            <a:r>
              <a:rPr lang="en-US" sz="2800" dirty="0"/>
              <a:t>Diagram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4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0" name="Picture 22" descr="bio_ch9_476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1792288"/>
            <a:ext cx="6407150" cy="442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6276975" cy="396875"/>
          </a:xfrm>
        </p:spPr>
        <p:txBody>
          <a:bodyPr/>
          <a:lstStyle/>
          <a:p>
            <a:r>
              <a:rPr lang="en-US" altLang="en-US"/>
              <a:t>Figure 9–7 Electron Transport Chain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9-2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33550" y="1758950"/>
            <a:ext cx="196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Electron Transport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444875" y="2017713"/>
            <a:ext cx="21971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Hydrogen Ion Movement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819650" y="5667375"/>
            <a:ext cx="1466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ATP Production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146925" y="3397250"/>
            <a:ext cx="1681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ATP synthase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803900" y="2195513"/>
            <a:ext cx="1323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Channel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-128588" y="4459288"/>
            <a:ext cx="15716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Inner </a:t>
            </a:r>
          </a:p>
          <a:p>
            <a:pPr algn="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Membrane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8575" y="5502275"/>
            <a:ext cx="140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Matrix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-706438" y="2982913"/>
            <a:ext cx="21510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Intermembrane </a:t>
            </a:r>
          </a:p>
          <a:p>
            <a:pPr algn="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Space</a:t>
            </a:r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7192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1314450"/>
            <a:ext cx="164465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121525" y="2206625"/>
            <a:ext cx="26177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Mitochondrion</a:t>
            </a:r>
          </a:p>
        </p:txBody>
      </p:sp>
      <p:pic>
        <p:nvPicPr>
          <p:cNvPr id="7194" name="Picture 26" descr="back-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5" name="Picture 27" descr="close-button2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"/>
          <a:stretch>
            <a:fillRect/>
          </a:stretch>
        </p:blipFill>
        <p:spPr bwMode="auto">
          <a:xfrm>
            <a:off x="7848600" y="5970588"/>
            <a:ext cx="1209675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172398"/>
      </p:ext>
    </p:extLst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Chemiosmosis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en-US" dirty="0"/>
              <a:t>Uses energy released by ETC to move protons to inner membrane space by active transport</a:t>
            </a:r>
          </a:p>
          <a:p>
            <a:pPr lvl="0"/>
            <a:r>
              <a:rPr lang="en-US" dirty="0"/>
              <a:t>Creates proton gradient</a:t>
            </a:r>
          </a:p>
          <a:p>
            <a:pPr lvl="0"/>
            <a:r>
              <a:rPr lang="en-US" dirty="0"/>
              <a:t>Diagram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7924800" cy="3352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555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ATP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Make only 4 ATP directly 2 glycolysis, 2 Krebs</a:t>
            </a:r>
          </a:p>
          <a:p>
            <a:pPr lvl="0"/>
            <a:r>
              <a:rPr lang="en-US" dirty="0"/>
              <a:t>Rest of ATP comes from electron carriers that release energy in ETC, which is coupled to chemiosmosis</a:t>
            </a:r>
          </a:p>
          <a:p>
            <a:pPr lvl="1"/>
            <a:r>
              <a:rPr lang="en-US" sz="2400" dirty="0"/>
              <a:t>Glycolysis</a:t>
            </a:r>
          </a:p>
          <a:p>
            <a:pPr lvl="2"/>
            <a:r>
              <a:rPr lang="en-US" sz="2400" dirty="0"/>
              <a:t>2 NADH=4 ATP*</a:t>
            </a:r>
          </a:p>
          <a:p>
            <a:pPr lvl="1"/>
            <a:r>
              <a:rPr lang="en-US" sz="2400" dirty="0"/>
              <a:t>Pyruvic Acid formation</a:t>
            </a:r>
          </a:p>
          <a:p>
            <a:pPr lvl="2"/>
            <a:r>
              <a:rPr lang="en-US" sz="2400" dirty="0"/>
              <a:t>2 NADH= 6 ATP</a:t>
            </a:r>
          </a:p>
          <a:p>
            <a:pPr lvl="1"/>
            <a:r>
              <a:rPr lang="en-US" sz="2400" dirty="0"/>
              <a:t>Krebs</a:t>
            </a:r>
          </a:p>
          <a:p>
            <a:pPr lvl="2"/>
            <a:r>
              <a:rPr lang="en-US" sz="2400" dirty="0"/>
              <a:t>6 NADH= 18 ATP</a:t>
            </a:r>
          </a:p>
          <a:p>
            <a:pPr lvl="2"/>
            <a:r>
              <a:rPr lang="en-US" sz="2400" dirty="0"/>
              <a:t>2 FADH</a:t>
            </a:r>
            <a:r>
              <a:rPr lang="en-US" sz="2400" baseline="-25000" dirty="0"/>
              <a:t>2</a:t>
            </a:r>
            <a:r>
              <a:rPr lang="en-US" sz="2400" dirty="0"/>
              <a:t>= 4 ATP</a:t>
            </a:r>
          </a:p>
          <a:p>
            <a:pPr lvl="0"/>
            <a:r>
              <a:rPr lang="en-US" dirty="0"/>
              <a:t>Total 36 ATP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Cellular </a:t>
            </a:r>
            <a:r>
              <a:rPr lang="en-US" dirty="0" smtClean="0"/>
              <a:t>Respiration: Two Major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Process that releases energy by breaking down food molecules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0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bio_ch9_6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358063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24384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Glucose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057400" y="3048000"/>
            <a:ext cx="1447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Glycolysis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267200" y="2971800"/>
            <a:ext cx="762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Krebs cycle         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19800" y="29718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Electron</a:t>
            </a:r>
            <a:br>
              <a:rPr lang="en-US" altLang="en-US" sz="1400">
                <a:solidFill>
                  <a:srgbClr val="000000"/>
                </a:solidFill>
              </a:rPr>
            </a:br>
            <a:r>
              <a:rPr lang="en-US" altLang="en-US" sz="140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733800" y="4495800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</a:rPr>
              <a:t>Fermentation (</a:t>
            </a:r>
            <a:r>
              <a:rPr lang="en-US" altLang="en-US" sz="1400" dirty="0">
                <a:solidFill>
                  <a:srgbClr val="FF0000"/>
                </a:solidFill>
              </a:rPr>
              <a:t>without oxygen)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934200" y="4419600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Alcohol or lactic acid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5105400" cy="396875"/>
          </a:xfrm>
        </p:spPr>
        <p:txBody>
          <a:bodyPr/>
          <a:lstStyle/>
          <a:p>
            <a:r>
              <a:rPr lang="en-US" altLang="en-US"/>
              <a:t>Chemical Pathways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9-1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15263" y="2743200"/>
            <a:ext cx="9477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Requires the presence of oxygen</a:t>
            </a:r>
          </a:p>
        </p:txBody>
      </p:sp>
    </p:spTree>
    <p:extLst>
      <p:ext uri="{BB962C8B-B14F-4D97-AF65-F5344CB8AC3E}">
        <p14:creationId xmlns:p14="http://schemas.microsoft.com/office/powerpoint/2010/main" val="41726368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Cellular </a:t>
            </a:r>
            <a:r>
              <a:rPr lang="en-US" dirty="0" smtClean="0"/>
              <a:t>Respiration: Two Major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Process that releases energy by breaking down food molecules</a:t>
            </a:r>
          </a:p>
          <a:p>
            <a:pPr lvl="1"/>
            <a:r>
              <a:rPr lang="en-US" sz="2800" dirty="0"/>
              <a:t>Aerobic</a:t>
            </a:r>
          </a:p>
          <a:p>
            <a:pPr lvl="2"/>
            <a:r>
              <a:rPr lang="en-US" sz="2800" dirty="0"/>
              <a:t>36 ATP</a:t>
            </a:r>
          </a:p>
          <a:p>
            <a:pPr lvl="1"/>
            <a:r>
              <a:rPr lang="en-US" sz="2800" dirty="0"/>
              <a:t>Anaerobic</a:t>
            </a:r>
          </a:p>
          <a:p>
            <a:pPr lvl="2"/>
            <a:r>
              <a:rPr lang="en-US" sz="2800" dirty="0"/>
              <a:t>2 ATP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Aerobic Cellular RSS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FFC000"/>
                </a:solidFill>
              </a:rPr>
              <a:t>6 O</a:t>
            </a:r>
            <a:r>
              <a:rPr lang="en-US" baseline="-25000" dirty="0">
                <a:solidFill>
                  <a:srgbClr val="FFC000"/>
                </a:solidFill>
              </a:rPr>
              <a:t>2</a:t>
            </a:r>
            <a:r>
              <a:rPr lang="en-US" dirty="0">
                <a:solidFill>
                  <a:srgbClr val="FFC000"/>
                </a:solidFill>
              </a:rPr>
              <a:t> + C</a:t>
            </a:r>
            <a:r>
              <a:rPr lang="en-US" baseline="-25000" dirty="0">
                <a:solidFill>
                  <a:srgbClr val="FFC000"/>
                </a:solidFill>
              </a:rPr>
              <a:t>6</a:t>
            </a:r>
            <a:r>
              <a:rPr lang="en-US" dirty="0">
                <a:solidFill>
                  <a:srgbClr val="FFC000"/>
                </a:solidFill>
              </a:rPr>
              <a:t>H</a:t>
            </a:r>
            <a:r>
              <a:rPr lang="en-US" baseline="-25000" dirty="0">
                <a:solidFill>
                  <a:srgbClr val="FFC000"/>
                </a:solidFill>
              </a:rPr>
              <a:t>12</a:t>
            </a:r>
            <a:r>
              <a:rPr lang="en-US" dirty="0">
                <a:solidFill>
                  <a:srgbClr val="FFC000"/>
                </a:solidFill>
              </a:rPr>
              <a:t>O</a:t>
            </a:r>
            <a:r>
              <a:rPr lang="en-US" baseline="-25000" dirty="0">
                <a:solidFill>
                  <a:srgbClr val="FFC000"/>
                </a:solidFill>
              </a:rPr>
              <a:t>6 </a:t>
            </a:r>
            <a:r>
              <a:rPr lang="en-US" dirty="0">
                <a:solidFill>
                  <a:srgbClr val="FFC000"/>
                </a:solidFill>
              </a:rPr>
              <a:t>→ 6 CO</a:t>
            </a:r>
            <a:r>
              <a:rPr lang="en-US" baseline="-25000" dirty="0">
                <a:solidFill>
                  <a:srgbClr val="FFC000"/>
                </a:solidFill>
              </a:rPr>
              <a:t>2</a:t>
            </a:r>
            <a:r>
              <a:rPr lang="en-US" dirty="0">
                <a:solidFill>
                  <a:srgbClr val="FFC000"/>
                </a:solidFill>
              </a:rPr>
              <a:t> + 6H</a:t>
            </a:r>
            <a:r>
              <a:rPr lang="en-US" baseline="-25000" dirty="0">
                <a:solidFill>
                  <a:srgbClr val="FFC000"/>
                </a:solidFill>
              </a:rPr>
              <a:t>2</a:t>
            </a:r>
            <a:r>
              <a:rPr lang="en-US" dirty="0">
                <a:solidFill>
                  <a:srgbClr val="FFC000"/>
                </a:solidFill>
              </a:rPr>
              <a:t>O + Energy</a:t>
            </a:r>
          </a:p>
          <a:p>
            <a:pPr lvl="0"/>
            <a:r>
              <a:rPr lang="en-US" dirty="0"/>
              <a:t>Redox Reactions</a:t>
            </a:r>
          </a:p>
          <a:p>
            <a:pPr lvl="1"/>
            <a:r>
              <a:rPr lang="en-US" sz="2400" b="1" dirty="0"/>
              <a:t>LEO</a:t>
            </a:r>
            <a:r>
              <a:rPr lang="en-US" sz="2400" dirty="0"/>
              <a:t> the lion says </a:t>
            </a:r>
            <a:r>
              <a:rPr lang="en-US" sz="2400" b="1" dirty="0"/>
              <a:t>GER</a:t>
            </a:r>
            <a:endParaRPr lang="en-US" sz="2400" dirty="0"/>
          </a:p>
          <a:p>
            <a:pPr lvl="1"/>
            <a:r>
              <a:rPr lang="en-US" sz="2400" dirty="0"/>
              <a:t>Involves transfer of energy associated with electrons</a:t>
            </a:r>
          </a:p>
          <a:p>
            <a:pPr lvl="1"/>
            <a:r>
              <a:rPr lang="en-US" sz="2400" dirty="0"/>
              <a:t>In living systems, Hydrogen atom</a:t>
            </a:r>
          </a:p>
          <a:p>
            <a:pPr lvl="0"/>
            <a:r>
              <a:rPr lang="en-US" dirty="0"/>
              <a:t>E-/H carriers</a:t>
            </a:r>
          </a:p>
          <a:p>
            <a:pPr lvl="1"/>
            <a:r>
              <a:rPr lang="en-US" sz="2400" dirty="0"/>
              <a:t>Used to store small amount of energy</a:t>
            </a:r>
          </a:p>
          <a:p>
            <a:pPr lvl="1"/>
            <a:r>
              <a:rPr lang="en-US" sz="2400" dirty="0"/>
              <a:t>Intermediate</a:t>
            </a:r>
          </a:p>
          <a:p>
            <a:pPr lvl="1"/>
            <a:r>
              <a:rPr lang="en-US" sz="2400" dirty="0"/>
              <a:t>NAD+</a:t>
            </a:r>
          </a:p>
          <a:p>
            <a:pPr lvl="2"/>
            <a:r>
              <a:rPr lang="en-US" sz="2400" dirty="0" err="1"/>
              <a:t>Nicotinamide</a:t>
            </a:r>
            <a:r>
              <a:rPr lang="en-US" sz="2400" dirty="0"/>
              <a:t> adenine dinucleotide</a:t>
            </a:r>
          </a:p>
          <a:p>
            <a:pPr lvl="1"/>
            <a:r>
              <a:rPr lang="en-US" sz="2400" dirty="0"/>
              <a:t>FAD+</a:t>
            </a:r>
          </a:p>
          <a:p>
            <a:pPr lvl="2"/>
            <a:r>
              <a:rPr lang="en-US" sz="2400" dirty="0" err="1"/>
              <a:t>Flavin</a:t>
            </a:r>
            <a:r>
              <a:rPr lang="en-US" sz="2400" dirty="0"/>
              <a:t> adenine dinucleotide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4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io_ch9_47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501775"/>
            <a:ext cx="6200775" cy="415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8200" y="3762375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Glucose</a:t>
            </a:r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030413" y="3978275"/>
            <a:ext cx="868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Glycolysis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90600" y="5133975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Cytoplasm</a:t>
            </a:r>
            <a:endParaRPr lang="en-US" altLang="en-US" sz="1000" b="1">
              <a:solidFill>
                <a:srgbClr val="000000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732088" y="3305175"/>
            <a:ext cx="92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Pyruvic acid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906713" y="2825750"/>
            <a:ext cx="24114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Electrons carried in NADH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778250" y="3873500"/>
            <a:ext cx="74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Krebs Cycle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279900" y="3216275"/>
            <a:ext cx="1219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</a:rPr>
              <a:t>Electrons carried in NADH and FADH</a:t>
            </a:r>
            <a:r>
              <a:rPr lang="en-US" altLang="en-US" sz="1200" baseline="-25000">
                <a:solidFill>
                  <a:srgbClr val="000000"/>
                </a:solidFill>
              </a:rPr>
              <a:t>2</a:t>
            </a: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264150" y="3813175"/>
            <a:ext cx="1066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>
                <a:solidFill>
                  <a:srgbClr val="000000"/>
                </a:solidFill>
              </a:rPr>
              <a:t>Electron Transport Chain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238625" y="48768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000000"/>
                </a:solidFill>
              </a:rPr>
              <a:t>Mitochondrion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6553200" cy="396875"/>
          </a:xfrm>
        </p:spPr>
        <p:txBody>
          <a:bodyPr/>
          <a:lstStyle/>
          <a:p>
            <a:r>
              <a:rPr lang="en-US" altLang="en-US"/>
              <a:t>Figure 9–2 Cellular Respiration: An Overview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554663" y="2447925"/>
            <a:ext cx="24114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>
                <a:solidFill>
                  <a:srgbClr val="000000"/>
                </a:solidFill>
              </a:rPr>
              <a:t>Mitochondrion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9-1</a:t>
            </a:r>
          </a:p>
        </p:txBody>
      </p:sp>
    </p:spTree>
    <p:extLst>
      <p:ext uri="{BB962C8B-B14F-4D97-AF65-F5344CB8AC3E}">
        <p14:creationId xmlns:p14="http://schemas.microsoft.com/office/powerpoint/2010/main" val="22184045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Glycolysis</a:t>
            </a:r>
          </a:p>
          <a:p>
            <a:pPr lvl="1"/>
            <a:r>
              <a:rPr lang="en-US" sz="2800" dirty="0"/>
              <a:t>Occurs in cytoplasm of cells</a:t>
            </a:r>
          </a:p>
          <a:p>
            <a:pPr lvl="1"/>
            <a:r>
              <a:rPr lang="en-US" sz="2800" dirty="0"/>
              <a:t>With/without oxygen</a:t>
            </a:r>
          </a:p>
          <a:p>
            <a:pPr lvl="1"/>
            <a:r>
              <a:rPr lang="en-US" sz="2800" dirty="0"/>
              <a:t>Diagram-</a:t>
            </a:r>
          </a:p>
          <a:p>
            <a:pPr lvl="1"/>
            <a:r>
              <a:rPr lang="en-US" sz="2800" dirty="0"/>
              <a:t>When oxygen present in eukaryotes, products enter mitochondria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2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io_ch9_47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2254250"/>
            <a:ext cx="7867650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3535363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Glucose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946775" y="4597400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To the electron transport chain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>
          <a:xfrm>
            <a:off x="2590800" y="231775"/>
            <a:ext cx="5105400" cy="396875"/>
          </a:xfrm>
        </p:spPr>
        <p:txBody>
          <a:bodyPr/>
          <a:lstStyle/>
          <a:p>
            <a:r>
              <a:rPr lang="en-US" altLang="en-US"/>
              <a:t>Figure 9–3 Glycolysis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838200" y="762000"/>
            <a:ext cx="1709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b="1">
                <a:solidFill>
                  <a:srgbClr val="FFFFFF"/>
                </a:solidFill>
              </a:rPr>
              <a:t>Section 9-1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962775" y="3535363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2 Pyruvic acid</a:t>
            </a:r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2085975" y="1963738"/>
            <a:ext cx="2116138" cy="1223962"/>
          </a:xfrm>
          <a:custGeom>
            <a:avLst/>
            <a:gdLst>
              <a:gd name="T0" fmla="*/ 0 w 1333"/>
              <a:gd name="T1" fmla="*/ 322 h 763"/>
              <a:gd name="T2" fmla="*/ 49 w 1333"/>
              <a:gd name="T3" fmla="*/ 461 h 763"/>
              <a:gd name="T4" fmla="*/ 98 w 1333"/>
              <a:gd name="T5" fmla="*/ 502 h 763"/>
              <a:gd name="T6" fmla="*/ 229 w 1333"/>
              <a:gd name="T7" fmla="*/ 600 h 763"/>
              <a:gd name="T8" fmla="*/ 343 w 1333"/>
              <a:gd name="T9" fmla="*/ 681 h 763"/>
              <a:gd name="T10" fmla="*/ 449 w 1333"/>
              <a:gd name="T11" fmla="*/ 722 h 763"/>
              <a:gd name="T12" fmla="*/ 498 w 1333"/>
              <a:gd name="T13" fmla="*/ 755 h 763"/>
              <a:gd name="T14" fmla="*/ 645 w 1333"/>
              <a:gd name="T15" fmla="*/ 763 h 763"/>
              <a:gd name="T16" fmla="*/ 1021 w 1333"/>
              <a:gd name="T17" fmla="*/ 714 h 763"/>
              <a:gd name="T18" fmla="*/ 1168 w 1333"/>
              <a:gd name="T19" fmla="*/ 649 h 763"/>
              <a:gd name="T20" fmla="*/ 1282 w 1333"/>
              <a:gd name="T21" fmla="*/ 502 h 763"/>
              <a:gd name="T22" fmla="*/ 1282 w 1333"/>
              <a:gd name="T23" fmla="*/ 265 h 763"/>
              <a:gd name="T24" fmla="*/ 1200 w 1333"/>
              <a:gd name="T25" fmla="*/ 93 h 763"/>
              <a:gd name="T26" fmla="*/ 939 w 1333"/>
              <a:gd name="T27" fmla="*/ 36 h 763"/>
              <a:gd name="T28" fmla="*/ 563 w 1333"/>
              <a:gd name="T29" fmla="*/ 36 h 763"/>
              <a:gd name="T30" fmla="*/ 408 w 1333"/>
              <a:gd name="T31" fmla="*/ 69 h 763"/>
              <a:gd name="T32" fmla="*/ 302 w 1333"/>
              <a:gd name="T33" fmla="*/ 126 h 763"/>
              <a:gd name="T34" fmla="*/ 253 w 1333"/>
              <a:gd name="T35" fmla="*/ 142 h 763"/>
              <a:gd name="T36" fmla="*/ 163 w 1333"/>
              <a:gd name="T37" fmla="*/ 191 h 763"/>
              <a:gd name="T38" fmla="*/ 106 w 1333"/>
              <a:gd name="T39" fmla="*/ 257 h 763"/>
              <a:gd name="T40" fmla="*/ 57 w 1333"/>
              <a:gd name="T41" fmla="*/ 281 h 763"/>
              <a:gd name="T42" fmla="*/ 0 w 1333"/>
              <a:gd name="T43" fmla="*/ 322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33" h="763">
                <a:moveTo>
                  <a:pt x="0" y="322"/>
                </a:moveTo>
                <a:cubicBezTo>
                  <a:pt x="15" y="368"/>
                  <a:pt x="26" y="416"/>
                  <a:pt x="49" y="461"/>
                </a:cubicBezTo>
                <a:cubicBezTo>
                  <a:pt x="58" y="479"/>
                  <a:pt x="81" y="488"/>
                  <a:pt x="98" y="502"/>
                </a:cubicBezTo>
                <a:cubicBezTo>
                  <a:pt x="137" y="535"/>
                  <a:pt x="180" y="582"/>
                  <a:pt x="229" y="600"/>
                </a:cubicBezTo>
                <a:cubicBezTo>
                  <a:pt x="257" y="643"/>
                  <a:pt x="294" y="664"/>
                  <a:pt x="343" y="681"/>
                </a:cubicBezTo>
                <a:cubicBezTo>
                  <a:pt x="376" y="703"/>
                  <a:pt x="415" y="700"/>
                  <a:pt x="449" y="722"/>
                </a:cubicBezTo>
                <a:cubicBezTo>
                  <a:pt x="465" y="732"/>
                  <a:pt x="478" y="752"/>
                  <a:pt x="498" y="755"/>
                </a:cubicBezTo>
                <a:cubicBezTo>
                  <a:pt x="546" y="762"/>
                  <a:pt x="596" y="760"/>
                  <a:pt x="645" y="763"/>
                </a:cubicBezTo>
                <a:cubicBezTo>
                  <a:pt x="772" y="755"/>
                  <a:pt x="894" y="734"/>
                  <a:pt x="1021" y="714"/>
                </a:cubicBezTo>
                <a:cubicBezTo>
                  <a:pt x="1072" y="696"/>
                  <a:pt x="1117" y="665"/>
                  <a:pt x="1168" y="649"/>
                </a:cubicBezTo>
                <a:cubicBezTo>
                  <a:pt x="1210" y="605"/>
                  <a:pt x="1254" y="556"/>
                  <a:pt x="1282" y="502"/>
                </a:cubicBezTo>
                <a:cubicBezTo>
                  <a:pt x="1290" y="421"/>
                  <a:pt x="1333" y="341"/>
                  <a:pt x="1282" y="265"/>
                </a:cubicBezTo>
                <a:cubicBezTo>
                  <a:pt x="1272" y="225"/>
                  <a:pt x="1234" y="110"/>
                  <a:pt x="1200" y="93"/>
                </a:cubicBezTo>
                <a:cubicBezTo>
                  <a:pt x="1119" y="52"/>
                  <a:pt x="1027" y="48"/>
                  <a:pt x="939" y="36"/>
                </a:cubicBezTo>
                <a:cubicBezTo>
                  <a:pt x="828" y="0"/>
                  <a:pt x="668" y="32"/>
                  <a:pt x="563" y="36"/>
                </a:cubicBezTo>
                <a:cubicBezTo>
                  <a:pt x="515" y="53"/>
                  <a:pt x="458" y="60"/>
                  <a:pt x="408" y="69"/>
                </a:cubicBezTo>
                <a:cubicBezTo>
                  <a:pt x="378" y="88"/>
                  <a:pt x="334" y="113"/>
                  <a:pt x="302" y="126"/>
                </a:cubicBezTo>
                <a:cubicBezTo>
                  <a:pt x="285" y="132"/>
                  <a:pt x="253" y="142"/>
                  <a:pt x="253" y="142"/>
                </a:cubicBezTo>
                <a:cubicBezTo>
                  <a:pt x="230" y="165"/>
                  <a:pt x="194" y="181"/>
                  <a:pt x="163" y="191"/>
                </a:cubicBezTo>
                <a:cubicBezTo>
                  <a:pt x="149" y="211"/>
                  <a:pt x="127" y="249"/>
                  <a:pt x="106" y="257"/>
                </a:cubicBezTo>
                <a:cubicBezTo>
                  <a:pt x="84" y="264"/>
                  <a:pt x="75" y="265"/>
                  <a:pt x="57" y="281"/>
                </a:cubicBezTo>
                <a:cubicBezTo>
                  <a:pt x="5" y="326"/>
                  <a:pt x="38" y="322"/>
                  <a:pt x="0" y="322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4962525" y="1976438"/>
            <a:ext cx="2709863" cy="3444875"/>
            <a:chOff x="3126" y="1245"/>
            <a:chExt cx="1707" cy="2170"/>
          </a:xfrm>
        </p:grpSpPr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3273" y="1245"/>
              <a:ext cx="1366" cy="771"/>
            </a:xfrm>
            <a:custGeom>
              <a:avLst/>
              <a:gdLst>
                <a:gd name="T0" fmla="*/ 0 w 1333"/>
                <a:gd name="T1" fmla="*/ 322 h 763"/>
                <a:gd name="T2" fmla="*/ 49 w 1333"/>
                <a:gd name="T3" fmla="*/ 461 h 763"/>
                <a:gd name="T4" fmla="*/ 98 w 1333"/>
                <a:gd name="T5" fmla="*/ 502 h 763"/>
                <a:gd name="T6" fmla="*/ 229 w 1333"/>
                <a:gd name="T7" fmla="*/ 600 h 763"/>
                <a:gd name="T8" fmla="*/ 343 w 1333"/>
                <a:gd name="T9" fmla="*/ 681 h 763"/>
                <a:gd name="T10" fmla="*/ 449 w 1333"/>
                <a:gd name="T11" fmla="*/ 722 h 763"/>
                <a:gd name="T12" fmla="*/ 498 w 1333"/>
                <a:gd name="T13" fmla="*/ 755 h 763"/>
                <a:gd name="T14" fmla="*/ 645 w 1333"/>
                <a:gd name="T15" fmla="*/ 763 h 763"/>
                <a:gd name="T16" fmla="*/ 1021 w 1333"/>
                <a:gd name="T17" fmla="*/ 714 h 763"/>
                <a:gd name="T18" fmla="*/ 1168 w 1333"/>
                <a:gd name="T19" fmla="*/ 649 h 763"/>
                <a:gd name="T20" fmla="*/ 1282 w 1333"/>
                <a:gd name="T21" fmla="*/ 502 h 763"/>
                <a:gd name="T22" fmla="*/ 1282 w 1333"/>
                <a:gd name="T23" fmla="*/ 265 h 763"/>
                <a:gd name="T24" fmla="*/ 1200 w 1333"/>
                <a:gd name="T25" fmla="*/ 93 h 763"/>
                <a:gd name="T26" fmla="*/ 939 w 1333"/>
                <a:gd name="T27" fmla="*/ 36 h 763"/>
                <a:gd name="T28" fmla="*/ 563 w 1333"/>
                <a:gd name="T29" fmla="*/ 36 h 763"/>
                <a:gd name="T30" fmla="*/ 408 w 1333"/>
                <a:gd name="T31" fmla="*/ 69 h 763"/>
                <a:gd name="T32" fmla="*/ 302 w 1333"/>
                <a:gd name="T33" fmla="*/ 126 h 763"/>
                <a:gd name="T34" fmla="*/ 253 w 1333"/>
                <a:gd name="T35" fmla="*/ 142 h 763"/>
                <a:gd name="T36" fmla="*/ 163 w 1333"/>
                <a:gd name="T37" fmla="*/ 191 h 763"/>
                <a:gd name="T38" fmla="*/ 106 w 1333"/>
                <a:gd name="T39" fmla="*/ 257 h 763"/>
                <a:gd name="T40" fmla="*/ 57 w 1333"/>
                <a:gd name="T41" fmla="*/ 281 h 763"/>
                <a:gd name="T42" fmla="*/ 0 w 1333"/>
                <a:gd name="T43" fmla="*/ 322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33" h="763">
                  <a:moveTo>
                    <a:pt x="0" y="322"/>
                  </a:moveTo>
                  <a:cubicBezTo>
                    <a:pt x="15" y="368"/>
                    <a:pt x="26" y="416"/>
                    <a:pt x="49" y="461"/>
                  </a:cubicBezTo>
                  <a:cubicBezTo>
                    <a:pt x="58" y="479"/>
                    <a:pt x="81" y="488"/>
                    <a:pt x="98" y="502"/>
                  </a:cubicBezTo>
                  <a:cubicBezTo>
                    <a:pt x="137" y="535"/>
                    <a:pt x="180" y="582"/>
                    <a:pt x="229" y="600"/>
                  </a:cubicBezTo>
                  <a:cubicBezTo>
                    <a:pt x="257" y="643"/>
                    <a:pt x="294" y="664"/>
                    <a:pt x="343" y="681"/>
                  </a:cubicBezTo>
                  <a:cubicBezTo>
                    <a:pt x="376" y="703"/>
                    <a:pt x="415" y="700"/>
                    <a:pt x="449" y="722"/>
                  </a:cubicBezTo>
                  <a:cubicBezTo>
                    <a:pt x="465" y="732"/>
                    <a:pt x="478" y="752"/>
                    <a:pt x="498" y="755"/>
                  </a:cubicBezTo>
                  <a:cubicBezTo>
                    <a:pt x="546" y="762"/>
                    <a:pt x="596" y="760"/>
                    <a:pt x="645" y="763"/>
                  </a:cubicBezTo>
                  <a:cubicBezTo>
                    <a:pt x="772" y="755"/>
                    <a:pt x="894" y="734"/>
                    <a:pt x="1021" y="714"/>
                  </a:cubicBezTo>
                  <a:cubicBezTo>
                    <a:pt x="1072" y="696"/>
                    <a:pt x="1117" y="665"/>
                    <a:pt x="1168" y="649"/>
                  </a:cubicBezTo>
                  <a:cubicBezTo>
                    <a:pt x="1210" y="605"/>
                    <a:pt x="1254" y="556"/>
                    <a:pt x="1282" y="502"/>
                  </a:cubicBezTo>
                  <a:cubicBezTo>
                    <a:pt x="1290" y="421"/>
                    <a:pt x="1333" y="341"/>
                    <a:pt x="1282" y="265"/>
                  </a:cubicBezTo>
                  <a:cubicBezTo>
                    <a:pt x="1272" y="225"/>
                    <a:pt x="1234" y="110"/>
                    <a:pt x="1200" y="93"/>
                  </a:cubicBezTo>
                  <a:cubicBezTo>
                    <a:pt x="1119" y="52"/>
                    <a:pt x="1027" y="48"/>
                    <a:pt x="939" y="36"/>
                  </a:cubicBezTo>
                  <a:cubicBezTo>
                    <a:pt x="828" y="0"/>
                    <a:pt x="668" y="32"/>
                    <a:pt x="563" y="36"/>
                  </a:cubicBezTo>
                  <a:cubicBezTo>
                    <a:pt x="515" y="53"/>
                    <a:pt x="458" y="60"/>
                    <a:pt x="408" y="69"/>
                  </a:cubicBezTo>
                  <a:cubicBezTo>
                    <a:pt x="378" y="88"/>
                    <a:pt x="334" y="113"/>
                    <a:pt x="302" y="126"/>
                  </a:cubicBezTo>
                  <a:cubicBezTo>
                    <a:pt x="285" y="132"/>
                    <a:pt x="253" y="142"/>
                    <a:pt x="253" y="142"/>
                  </a:cubicBezTo>
                  <a:cubicBezTo>
                    <a:pt x="230" y="165"/>
                    <a:pt x="194" y="181"/>
                    <a:pt x="163" y="191"/>
                  </a:cubicBezTo>
                  <a:cubicBezTo>
                    <a:pt x="149" y="211"/>
                    <a:pt x="127" y="249"/>
                    <a:pt x="106" y="257"/>
                  </a:cubicBezTo>
                  <a:cubicBezTo>
                    <a:pt x="84" y="264"/>
                    <a:pt x="75" y="265"/>
                    <a:pt x="57" y="281"/>
                  </a:cubicBezTo>
                  <a:cubicBezTo>
                    <a:pt x="5" y="326"/>
                    <a:pt x="38" y="322"/>
                    <a:pt x="0" y="322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3126" y="2073"/>
              <a:ext cx="1707" cy="1342"/>
            </a:xfrm>
            <a:custGeom>
              <a:avLst/>
              <a:gdLst>
                <a:gd name="T0" fmla="*/ 637 w 1609"/>
                <a:gd name="T1" fmla="*/ 8 h 1350"/>
                <a:gd name="T2" fmla="*/ 588 w 1609"/>
                <a:gd name="T3" fmla="*/ 25 h 1350"/>
                <a:gd name="T4" fmla="*/ 564 w 1609"/>
                <a:gd name="T5" fmla="*/ 41 h 1350"/>
                <a:gd name="T6" fmla="*/ 482 w 1609"/>
                <a:gd name="T7" fmla="*/ 57 h 1350"/>
                <a:gd name="T8" fmla="*/ 409 w 1609"/>
                <a:gd name="T9" fmla="*/ 82 h 1350"/>
                <a:gd name="T10" fmla="*/ 384 w 1609"/>
                <a:gd name="T11" fmla="*/ 90 h 1350"/>
                <a:gd name="T12" fmla="*/ 245 w 1609"/>
                <a:gd name="T13" fmla="*/ 147 h 1350"/>
                <a:gd name="T14" fmla="*/ 106 w 1609"/>
                <a:gd name="T15" fmla="*/ 261 h 1350"/>
                <a:gd name="T16" fmla="*/ 25 w 1609"/>
                <a:gd name="T17" fmla="*/ 367 h 1350"/>
                <a:gd name="T18" fmla="*/ 0 w 1609"/>
                <a:gd name="T19" fmla="*/ 482 h 1350"/>
                <a:gd name="T20" fmla="*/ 74 w 1609"/>
                <a:gd name="T21" fmla="*/ 792 h 1350"/>
                <a:gd name="T22" fmla="*/ 106 w 1609"/>
                <a:gd name="T23" fmla="*/ 857 h 1350"/>
                <a:gd name="T24" fmla="*/ 147 w 1609"/>
                <a:gd name="T25" fmla="*/ 955 h 1350"/>
                <a:gd name="T26" fmla="*/ 262 w 1609"/>
                <a:gd name="T27" fmla="*/ 1110 h 1350"/>
                <a:gd name="T28" fmla="*/ 425 w 1609"/>
                <a:gd name="T29" fmla="*/ 1282 h 1350"/>
                <a:gd name="T30" fmla="*/ 1029 w 1609"/>
                <a:gd name="T31" fmla="*/ 1322 h 1350"/>
                <a:gd name="T32" fmla="*/ 1323 w 1609"/>
                <a:gd name="T33" fmla="*/ 1290 h 1350"/>
                <a:gd name="T34" fmla="*/ 1453 w 1609"/>
                <a:gd name="T35" fmla="*/ 1257 h 1350"/>
                <a:gd name="T36" fmla="*/ 1560 w 1609"/>
                <a:gd name="T37" fmla="*/ 1094 h 1350"/>
                <a:gd name="T38" fmla="*/ 1584 w 1609"/>
                <a:gd name="T39" fmla="*/ 1004 h 1350"/>
                <a:gd name="T40" fmla="*/ 1576 w 1609"/>
                <a:gd name="T41" fmla="*/ 645 h 1350"/>
                <a:gd name="T42" fmla="*/ 1429 w 1609"/>
                <a:gd name="T43" fmla="*/ 490 h 1350"/>
                <a:gd name="T44" fmla="*/ 1331 w 1609"/>
                <a:gd name="T45" fmla="*/ 400 h 1350"/>
                <a:gd name="T46" fmla="*/ 1225 w 1609"/>
                <a:gd name="T47" fmla="*/ 286 h 1350"/>
                <a:gd name="T48" fmla="*/ 1184 w 1609"/>
                <a:gd name="T49" fmla="*/ 220 h 1350"/>
                <a:gd name="T50" fmla="*/ 1135 w 1609"/>
                <a:gd name="T51" fmla="*/ 163 h 1350"/>
                <a:gd name="T52" fmla="*/ 1037 w 1609"/>
                <a:gd name="T53" fmla="*/ 82 h 1350"/>
                <a:gd name="T54" fmla="*/ 947 w 1609"/>
                <a:gd name="T55" fmla="*/ 41 h 1350"/>
                <a:gd name="T56" fmla="*/ 751 w 1609"/>
                <a:gd name="T57" fmla="*/ 0 h 1350"/>
                <a:gd name="T58" fmla="*/ 637 w 1609"/>
                <a:gd name="T59" fmla="*/ 8 h 1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09" h="1350">
                  <a:moveTo>
                    <a:pt x="637" y="8"/>
                  </a:moveTo>
                  <a:cubicBezTo>
                    <a:pt x="620" y="13"/>
                    <a:pt x="602" y="15"/>
                    <a:pt x="588" y="25"/>
                  </a:cubicBezTo>
                  <a:cubicBezTo>
                    <a:pt x="580" y="30"/>
                    <a:pt x="573" y="37"/>
                    <a:pt x="564" y="41"/>
                  </a:cubicBezTo>
                  <a:cubicBezTo>
                    <a:pt x="537" y="49"/>
                    <a:pt x="508" y="48"/>
                    <a:pt x="482" y="57"/>
                  </a:cubicBezTo>
                  <a:cubicBezTo>
                    <a:pt x="457" y="64"/>
                    <a:pt x="433" y="74"/>
                    <a:pt x="409" y="82"/>
                  </a:cubicBezTo>
                  <a:cubicBezTo>
                    <a:pt x="400" y="84"/>
                    <a:pt x="384" y="90"/>
                    <a:pt x="384" y="90"/>
                  </a:cubicBezTo>
                  <a:cubicBezTo>
                    <a:pt x="335" y="122"/>
                    <a:pt x="301" y="133"/>
                    <a:pt x="245" y="147"/>
                  </a:cubicBezTo>
                  <a:cubicBezTo>
                    <a:pt x="197" y="183"/>
                    <a:pt x="154" y="225"/>
                    <a:pt x="106" y="261"/>
                  </a:cubicBezTo>
                  <a:cubicBezTo>
                    <a:pt x="80" y="300"/>
                    <a:pt x="45" y="324"/>
                    <a:pt x="25" y="367"/>
                  </a:cubicBezTo>
                  <a:cubicBezTo>
                    <a:pt x="8" y="400"/>
                    <a:pt x="8" y="445"/>
                    <a:pt x="0" y="482"/>
                  </a:cubicBezTo>
                  <a:cubicBezTo>
                    <a:pt x="11" y="587"/>
                    <a:pt x="34" y="692"/>
                    <a:pt x="74" y="792"/>
                  </a:cubicBezTo>
                  <a:cubicBezTo>
                    <a:pt x="82" y="814"/>
                    <a:pt x="98" y="834"/>
                    <a:pt x="106" y="857"/>
                  </a:cubicBezTo>
                  <a:cubicBezTo>
                    <a:pt x="117" y="891"/>
                    <a:pt x="127" y="924"/>
                    <a:pt x="147" y="955"/>
                  </a:cubicBezTo>
                  <a:cubicBezTo>
                    <a:pt x="180" y="1006"/>
                    <a:pt x="230" y="1056"/>
                    <a:pt x="262" y="1110"/>
                  </a:cubicBezTo>
                  <a:cubicBezTo>
                    <a:pt x="291" y="1160"/>
                    <a:pt x="367" y="1260"/>
                    <a:pt x="425" y="1282"/>
                  </a:cubicBezTo>
                  <a:cubicBezTo>
                    <a:pt x="606" y="1350"/>
                    <a:pt x="877" y="1319"/>
                    <a:pt x="1029" y="1322"/>
                  </a:cubicBezTo>
                  <a:cubicBezTo>
                    <a:pt x="1133" y="1338"/>
                    <a:pt x="1221" y="1304"/>
                    <a:pt x="1323" y="1290"/>
                  </a:cubicBezTo>
                  <a:cubicBezTo>
                    <a:pt x="1365" y="1275"/>
                    <a:pt x="1410" y="1271"/>
                    <a:pt x="1453" y="1257"/>
                  </a:cubicBezTo>
                  <a:cubicBezTo>
                    <a:pt x="1501" y="1211"/>
                    <a:pt x="1536" y="1156"/>
                    <a:pt x="1560" y="1094"/>
                  </a:cubicBezTo>
                  <a:cubicBezTo>
                    <a:pt x="1570" y="1064"/>
                    <a:pt x="1584" y="1004"/>
                    <a:pt x="1584" y="1004"/>
                  </a:cubicBezTo>
                  <a:cubicBezTo>
                    <a:pt x="1594" y="887"/>
                    <a:pt x="1609" y="758"/>
                    <a:pt x="1576" y="645"/>
                  </a:cubicBezTo>
                  <a:cubicBezTo>
                    <a:pt x="1557" y="581"/>
                    <a:pt x="1481" y="524"/>
                    <a:pt x="1429" y="490"/>
                  </a:cubicBezTo>
                  <a:cubicBezTo>
                    <a:pt x="1403" y="450"/>
                    <a:pt x="1366" y="429"/>
                    <a:pt x="1331" y="400"/>
                  </a:cubicBezTo>
                  <a:cubicBezTo>
                    <a:pt x="1290" y="366"/>
                    <a:pt x="1254" y="330"/>
                    <a:pt x="1225" y="286"/>
                  </a:cubicBezTo>
                  <a:cubicBezTo>
                    <a:pt x="1216" y="258"/>
                    <a:pt x="1204" y="241"/>
                    <a:pt x="1184" y="220"/>
                  </a:cubicBezTo>
                  <a:cubicBezTo>
                    <a:pt x="1173" y="189"/>
                    <a:pt x="1156" y="185"/>
                    <a:pt x="1135" y="163"/>
                  </a:cubicBezTo>
                  <a:cubicBezTo>
                    <a:pt x="1122" y="124"/>
                    <a:pt x="1075" y="94"/>
                    <a:pt x="1037" y="82"/>
                  </a:cubicBezTo>
                  <a:cubicBezTo>
                    <a:pt x="1012" y="55"/>
                    <a:pt x="980" y="51"/>
                    <a:pt x="947" y="41"/>
                  </a:cubicBezTo>
                  <a:cubicBezTo>
                    <a:pt x="882" y="19"/>
                    <a:pt x="817" y="13"/>
                    <a:pt x="751" y="0"/>
                  </a:cubicBezTo>
                  <a:cubicBezTo>
                    <a:pt x="692" y="14"/>
                    <a:pt x="729" y="8"/>
                    <a:pt x="637" y="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</p:grpSp>
      <p:pic>
        <p:nvPicPr>
          <p:cNvPr id="2068" name="Picture 20" descr="forward arrow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back-arrow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6010275"/>
            <a:ext cx="703262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88461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iologytemplatemadolyn911">
  <a:themeElements>
    <a:clrScheme name="biologytemplatemadolyn911.po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00"/>
      </a:hlink>
      <a:folHlink>
        <a:srgbClr val="00CC66"/>
      </a:folHlink>
    </a:clrScheme>
    <a:fontScheme name="biologytemplatemadolyn911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ologytemplatemadolyn91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ytemplatemadolyn911.p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logytemplatemadolyn911.po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00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31</TotalTime>
  <Words>496</Words>
  <Application>Microsoft Office PowerPoint</Application>
  <PresentationFormat>On-screen Show (4:3)</PresentationFormat>
  <Paragraphs>160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Thatch</vt:lpstr>
      <vt:lpstr>biologytemplatemadolyn911</vt:lpstr>
      <vt:lpstr>1_biologytemplatemadolyn911</vt:lpstr>
      <vt:lpstr>2_biologytemplatemadolyn911</vt:lpstr>
      <vt:lpstr>3_biologytemplatemadolyn911</vt:lpstr>
      <vt:lpstr>4_biologytemplatemadolyn911</vt:lpstr>
      <vt:lpstr>5_biologytemplatemadolyn911</vt:lpstr>
      <vt:lpstr>6_biologytemplatemadolyn911</vt:lpstr>
      <vt:lpstr>Chapter 9</vt:lpstr>
      <vt:lpstr>Chemical energy </vt:lpstr>
      <vt:lpstr>Cellular Respiration: Two Major Types</vt:lpstr>
      <vt:lpstr>Chemical Pathways</vt:lpstr>
      <vt:lpstr>Cellular Respiration: Two Major Types</vt:lpstr>
      <vt:lpstr>Aerobic Cellular RSS </vt:lpstr>
      <vt:lpstr>Figure 9–2 Cellular Respiration: An Overview</vt:lpstr>
      <vt:lpstr>Stages of Respiration</vt:lpstr>
      <vt:lpstr>Figure 9–3 Glycolysis</vt:lpstr>
      <vt:lpstr>Figure 9–3 Glycolysis</vt:lpstr>
      <vt:lpstr>Figure 9–3 Glycolysis</vt:lpstr>
      <vt:lpstr>Stages of Respiration- Glycolysis cont. </vt:lpstr>
      <vt:lpstr>Figure 9–4 Lactic Acid Fermentation</vt:lpstr>
      <vt:lpstr>Figure 9–4 Lactic Acid Fermentation</vt:lpstr>
      <vt:lpstr>Figure 9–4 Lactic Acid Fermentation</vt:lpstr>
      <vt:lpstr>Stages of Respiration- Glycolysis cont. </vt:lpstr>
      <vt:lpstr>Chapter 9</vt:lpstr>
      <vt:lpstr>Flowchart</vt:lpstr>
      <vt:lpstr>Krebs Cycle </vt:lpstr>
      <vt:lpstr>Figure 9–6 The Krebs Cycle</vt:lpstr>
      <vt:lpstr>Figure 9–6 The Krebs Cycle</vt:lpstr>
      <vt:lpstr>Electron Transport Chain </vt:lpstr>
      <vt:lpstr>Figure 9–7 Electron Transport Chain</vt:lpstr>
      <vt:lpstr>Chemiosmosis </vt:lpstr>
      <vt:lpstr>Summary of ATP production</vt:lpstr>
    </vt:vector>
  </TitlesOfParts>
  <Company>Willoughby-Eastlake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Willoughby-Eastlake Schools</dc:creator>
  <cp:lastModifiedBy>Willoughby-Eastlake Schools</cp:lastModifiedBy>
  <cp:revision>4</cp:revision>
  <dcterms:created xsi:type="dcterms:W3CDTF">2013-11-18T15:28:49Z</dcterms:created>
  <dcterms:modified xsi:type="dcterms:W3CDTF">2013-11-18T16:00:13Z</dcterms:modified>
</cp:coreProperties>
</file>