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sldIdLst>
    <p:sldId id="256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86" r:id="rId32"/>
    <p:sldId id="288" r:id="rId33"/>
    <p:sldId id="290" r:id="rId34"/>
    <p:sldId id="296" r:id="rId35"/>
    <p:sldId id="291" r:id="rId36"/>
    <p:sldId id="292" r:id="rId37"/>
    <p:sldId id="294" r:id="rId38"/>
    <p:sldId id="297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FDDE7-C287-4F95-B4FB-38D83C5A9D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28289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6D79-4CD3-42C5-BF98-989F74E449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237329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1E528-0D35-471D-856A-B35E8BAB1C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56131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F62EE-0B73-4A42-B551-93E4E15E29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09515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164F8-C018-4D1A-A3BC-77D56C682B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29481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A497-CC4E-4DAF-8CD4-0780BC54F9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29292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93BDE-4363-4A74-839C-B8205F3D64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87978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3E3FC-BCED-44E8-8285-AD6F599CF4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53712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70C24-5E0F-4CC1-927F-C10FB90D5F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16417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BAE5C-10D0-4680-A7A4-E35BCC9D3E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37356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77988"/>
            <a:ext cx="1943100" cy="4418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77988"/>
            <a:ext cx="5676900" cy="4418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048F9-8235-4E0D-93D2-5FF2535D81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72212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18" Type="http://schemas.openxmlformats.org/officeDocument/2006/relationships/slide" Target="../slides/slide5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slide" Target="../slides/slide1.xml"/><Relationship Id="rId20" Type="http://schemas.openxmlformats.org/officeDocument/2006/relationships/slide" Target="../slides/slide9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674A6A-CC51-4B2D-A265-C1AFBBB67E24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92D96A-1ABB-431E-89EC-D1F98153D0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B0682E2-1319-40F2-A0F2-6F368EAFFA4D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4270" name="Text Box 14"/>
          <p:cNvSpPr txBox="1">
            <a:spLocks noChangeArrowheads="1"/>
          </p:cNvSpPr>
          <p:nvPr/>
        </p:nvSpPr>
        <p:spPr bwMode="auto">
          <a:xfrm>
            <a:off x="2590800" y="13652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242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77988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42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574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24274" name="Picture 18" descr="Biology Interface cop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75" name="Picture 19" descr="videos-wswoosh-button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9" r="12820"/>
          <a:stretch>
            <a:fillRect/>
          </a:stretch>
        </p:blipFill>
        <p:spPr bwMode="auto">
          <a:xfrm>
            <a:off x="6362700" y="6191250"/>
            <a:ext cx="749300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76" name="Picture 20" descr="GoOnline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2" r="13376"/>
          <a:stretch>
            <a:fillRect/>
          </a:stretch>
        </p:blipFill>
        <p:spPr bwMode="auto">
          <a:xfrm>
            <a:off x="5638800" y="6191250"/>
            <a:ext cx="7239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77" name="Picture 21" descr="button_1">
            <a:hlinkClick r:id="rId16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6316663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78" name="Picture 22" descr="button_2">
            <a:hlinkClick r:id="rId18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6321425"/>
            <a:ext cx="69215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279" name="Picture 23" descr="button_3">
            <a:hlinkClick r:id="rId20" action="ppaction://hlinksldjump"/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6316663"/>
            <a:ext cx="69215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4280" name="Text Box 24"/>
          <p:cNvSpPr txBox="1">
            <a:spLocks noChangeArrowheads="1"/>
          </p:cNvSpPr>
          <p:nvPr userDrawn="1"/>
        </p:nvSpPr>
        <p:spPr bwMode="auto">
          <a:xfrm>
            <a:off x="795338" y="6280150"/>
            <a:ext cx="9588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400">
                <a:solidFill>
                  <a:srgbClr val="FFFFFF"/>
                </a:solidFill>
              </a:rPr>
              <a:t>Go to Section: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9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01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http://on.ted.com/Widder11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Bioluminescensce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Active Transport</a:t>
            </a:r>
            <a:endParaRPr lang="en-US" sz="2000" dirty="0"/>
          </a:p>
          <a:p>
            <a:pPr lvl="1"/>
            <a:r>
              <a:rPr lang="en-US" dirty="0"/>
              <a:t>Ex. Na+/K+ Pump</a:t>
            </a:r>
            <a:endParaRPr lang="en-US" sz="1800" dirty="0"/>
          </a:p>
          <a:p>
            <a:pPr lvl="1"/>
            <a:r>
              <a:rPr lang="en-US" dirty="0"/>
              <a:t>Electrical potential in neurons</a:t>
            </a:r>
            <a:endParaRPr lang="en-US" sz="1800" dirty="0"/>
          </a:p>
          <a:p>
            <a:r>
              <a:rPr lang="en-US" sz="2600" dirty="0"/>
              <a:t>Anabolic Reactions</a:t>
            </a:r>
            <a:endParaRPr lang="en-US" sz="2000" dirty="0"/>
          </a:p>
          <a:p>
            <a:pPr lvl="1"/>
            <a:r>
              <a:rPr lang="en-US" dirty="0"/>
              <a:t>Making proteins, polysaccharides etc.</a:t>
            </a:r>
            <a:endParaRPr lang="en-US" sz="1800" dirty="0"/>
          </a:p>
          <a:p>
            <a:r>
              <a:rPr lang="en-US" sz="2600" dirty="0"/>
              <a:t>Make light</a:t>
            </a:r>
            <a:endParaRPr lang="en-US" sz="2000" dirty="0"/>
          </a:p>
          <a:p>
            <a:r>
              <a:rPr lang="en-US" sz="2600" u="sng" dirty="0"/>
              <a:t>Each cell only has a small amount of ATP </a:t>
            </a:r>
            <a:r>
              <a:rPr lang="en-US" sz="2600" u="sng" dirty="0" smtClean="0"/>
              <a:t>at </a:t>
            </a:r>
            <a:r>
              <a:rPr lang="en-US" sz="2600" u="sng" smtClean="0"/>
              <a:t>one time and </a:t>
            </a:r>
            <a:r>
              <a:rPr lang="en-US" sz="2600" u="sng" dirty="0"/>
              <a:t>it is quickly used up and </a:t>
            </a:r>
            <a:r>
              <a:rPr lang="en-US" sz="2600" u="sng" dirty="0" smtClean="0"/>
              <a:t>regenerated</a:t>
            </a:r>
          </a:p>
          <a:p>
            <a:r>
              <a:rPr lang="en-US" sz="2600" u="sng" dirty="0" smtClean="0"/>
              <a:t>ATP doesn’t store much energy</a:t>
            </a:r>
            <a:endParaRPr lang="en-US" sz="2000" u="sng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use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Chapter 8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Section 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9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981201"/>
            <a:ext cx="7745505" cy="4144962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4200" dirty="0" smtClean="0"/>
              <a:t>Jan Van </a:t>
            </a:r>
            <a:r>
              <a:rPr lang="en-US" sz="4200" dirty="0" err="1" smtClean="0"/>
              <a:t>Helmont</a:t>
            </a:r>
            <a:r>
              <a:rPr lang="en-US" sz="4200" dirty="0" smtClean="0"/>
              <a:t> 1600’s</a:t>
            </a:r>
          </a:p>
          <a:p>
            <a:pPr lvl="1"/>
            <a:r>
              <a:rPr lang="en-US" sz="4200" dirty="0" smtClean="0"/>
              <a:t>Tried to prove that plants gain mass from soil</a:t>
            </a:r>
          </a:p>
          <a:p>
            <a:pPr lvl="1"/>
            <a:r>
              <a:rPr lang="en-US" sz="4200" dirty="0" smtClean="0"/>
              <a:t>Took mass of soil and then planted a seed</a:t>
            </a:r>
          </a:p>
          <a:p>
            <a:pPr lvl="1"/>
            <a:r>
              <a:rPr lang="en-US" sz="4200" dirty="0" smtClean="0"/>
              <a:t>After five years, no real change in soil mass</a:t>
            </a:r>
          </a:p>
          <a:p>
            <a:pPr lvl="1"/>
            <a:r>
              <a:rPr lang="en-US" sz="4200" dirty="0" smtClean="0"/>
              <a:t>Concluded that water was involved in mass change</a:t>
            </a:r>
          </a:p>
          <a:p>
            <a:r>
              <a:rPr lang="en-US" sz="4200" dirty="0" smtClean="0"/>
              <a:t>Joseph Priestly 1771	</a:t>
            </a:r>
          </a:p>
          <a:p>
            <a:pPr lvl="1"/>
            <a:r>
              <a:rPr lang="en-US" sz="4200" dirty="0" smtClean="0"/>
              <a:t>Put burning candle in jar</a:t>
            </a:r>
          </a:p>
          <a:p>
            <a:pPr lvl="1"/>
            <a:r>
              <a:rPr lang="en-US" sz="4200" dirty="0" smtClean="0"/>
              <a:t>Discovered that if he put plant in same jar for several days,      </a:t>
            </a:r>
          </a:p>
          <a:p>
            <a:pPr lvl="1"/>
            <a:r>
              <a:rPr lang="en-US" sz="4200" dirty="0" smtClean="0"/>
              <a:t>candle would relight</a:t>
            </a:r>
          </a:p>
          <a:p>
            <a:pPr lvl="1"/>
            <a:r>
              <a:rPr lang="en-US" sz="4200" dirty="0" smtClean="0"/>
              <a:t>“Damaged air”</a:t>
            </a:r>
          </a:p>
          <a:p>
            <a:pPr lvl="1"/>
            <a:r>
              <a:rPr lang="en-US" sz="4200" dirty="0" smtClean="0"/>
              <a:t>Discovered plants release oxygen</a:t>
            </a:r>
          </a:p>
          <a:p>
            <a:pPr lvl="0"/>
            <a:r>
              <a:rPr lang="en-US" sz="4200" dirty="0" smtClean="0"/>
              <a:t>Jan </a:t>
            </a:r>
            <a:r>
              <a:rPr lang="en-US" sz="4200" dirty="0" err="1" smtClean="0"/>
              <a:t>Ingenhousz</a:t>
            </a:r>
            <a:r>
              <a:rPr lang="en-US" sz="4200" dirty="0" smtClean="0"/>
              <a:t> 1779</a:t>
            </a:r>
          </a:p>
          <a:p>
            <a:pPr lvl="1"/>
            <a:r>
              <a:rPr lang="en-US" sz="4200" dirty="0" smtClean="0"/>
              <a:t>Showed that plants only produce oxygen in presence of sunlight</a:t>
            </a:r>
          </a:p>
          <a:p>
            <a:pPr lvl="0"/>
            <a:r>
              <a:rPr lang="en-US" sz="4200" dirty="0" smtClean="0"/>
              <a:t>Jean </a:t>
            </a:r>
            <a:r>
              <a:rPr lang="en-US" sz="4200" dirty="0" err="1" smtClean="0"/>
              <a:t>Senebier</a:t>
            </a:r>
            <a:endParaRPr lang="en-US" sz="4200" dirty="0" smtClean="0"/>
          </a:p>
          <a:p>
            <a:pPr lvl="1"/>
            <a:r>
              <a:rPr lang="en-US" sz="4200" dirty="0" smtClean="0"/>
              <a:t>Plants take in carbon dioxide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219200"/>
            <a:ext cx="7756263" cy="405206"/>
          </a:xfrm>
        </p:spPr>
        <p:txBody>
          <a:bodyPr/>
          <a:lstStyle/>
          <a:p>
            <a:r>
              <a:rPr lang="en-US" sz="4000" dirty="0" smtClean="0"/>
              <a:t>Photosynthesis Investigated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 6 CO</a:t>
            </a:r>
            <a:r>
              <a:rPr lang="en-US" sz="2800" baseline="-25000" dirty="0"/>
              <a:t>2  </a:t>
            </a:r>
            <a:r>
              <a:rPr lang="en-US" sz="2800" dirty="0"/>
              <a:t>+ 6 H</a:t>
            </a:r>
            <a:r>
              <a:rPr lang="en-US" sz="2800" baseline="-25000" dirty="0"/>
              <a:t>2</a:t>
            </a:r>
            <a:r>
              <a:rPr lang="en-US" sz="2800" dirty="0"/>
              <a:t>O + light </a:t>
            </a:r>
            <a:r>
              <a:rPr lang="en-US" sz="2800" dirty="0">
                <a:sym typeface="Symbol"/>
              </a:rPr>
              <a:t></a:t>
            </a:r>
            <a:r>
              <a:rPr lang="en-US" sz="2800" dirty="0"/>
              <a:t>  C</a:t>
            </a:r>
            <a:r>
              <a:rPr lang="en-US" sz="2800" baseline="-25000" dirty="0"/>
              <a:t>6</a:t>
            </a:r>
            <a:r>
              <a:rPr lang="en-US" sz="2800" dirty="0"/>
              <a:t>H</a:t>
            </a:r>
            <a:r>
              <a:rPr lang="en-US" sz="2800" baseline="-25000" dirty="0"/>
              <a:t>12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 </a:t>
            </a:r>
            <a:r>
              <a:rPr lang="en-US" sz="2800"/>
              <a:t>+ </a:t>
            </a:r>
            <a:r>
              <a:rPr lang="en-US" sz="2800" smtClean="0"/>
              <a:t>6O</a:t>
            </a:r>
            <a:r>
              <a:rPr lang="en-US" sz="2800" baseline="-25000" smtClean="0"/>
              <a:t>2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Photosynthsesis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72390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68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Visible Light Energy</a:t>
            </a:r>
          </a:p>
          <a:p>
            <a:pPr marL="411480" lvl="1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3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305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1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Visible Light Energy</a:t>
            </a:r>
          </a:p>
          <a:p>
            <a:pPr lvl="1"/>
            <a:r>
              <a:rPr lang="en-US" sz="2800" dirty="0"/>
              <a:t>Waves</a:t>
            </a:r>
          </a:p>
          <a:p>
            <a:pPr lvl="2"/>
            <a:r>
              <a:rPr lang="en-US" sz="2800" dirty="0"/>
              <a:t>The shorter the wavelength the more energy</a:t>
            </a:r>
          </a:p>
          <a:p>
            <a:pPr marL="411480" lvl="1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2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610599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3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801444"/>
          </a:xfrm>
        </p:spPr>
        <p:txBody>
          <a:bodyPr/>
          <a:lstStyle/>
          <a:p>
            <a:r>
              <a:rPr lang="en-US" dirty="0" smtClean="0"/>
              <a:t>Source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09799"/>
            <a:ext cx="7745505" cy="3916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200" dirty="0"/>
              <a:t>Autotrophs/producers</a:t>
            </a:r>
          </a:p>
          <a:p>
            <a:pPr lvl="1"/>
            <a:r>
              <a:rPr lang="en-US" dirty="0"/>
              <a:t>Ex.</a:t>
            </a:r>
          </a:p>
          <a:p>
            <a:pPr lvl="0"/>
            <a:r>
              <a:rPr lang="en-US" sz="2200" dirty="0"/>
              <a:t>Heterotrophs/consumers</a:t>
            </a:r>
          </a:p>
          <a:p>
            <a:pPr lvl="1"/>
            <a:r>
              <a:rPr lang="en-US" dirty="0"/>
              <a:t>Ex.</a:t>
            </a:r>
          </a:p>
          <a:p>
            <a:pPr lvl="0"/>
            <a:r>
              <a:rPr lang="en-US" sz="2200" dirty="0"/>
              <a:t>Types of energy</a:t>
            </a:r>
          </a:p>
          <a:p>
            <a:pPr lvl="1"/>
            <a:r>
              <a:rPr lang="en-US" dirty="0"/>
              <a:t>Light, heat, electric, chemical</a:t>
            </a:r>
          </a:p>
          <a:p>
            <a:pPr lvl="1"/>
            <a:r>
              <a:rPr lang="en-US" dirty="0"/>
              <a:t>Mechanical-total energy of a system</a:t>
            </a:r>
          </a:p>
          <a:p>
            <a:pPr lvl="2"/>
            <a:r>
              <a:rPr lang="en-US" sz="2200" dirty="0"/>
              <a:t>Kinetic</a:t>
            </a:r>
          </a:p>
          <a:p>
            <a:pPr lvl="2"/>
            <a:r>
              <a:rPr lang="en-US" sz="2200" dirty="0"/>
              <a:t>Potential-stored energy, two main ways to store energy</a:t>
            </a:r>
          </a:p>
          <a:p>
            <a:pPr lvl="3"/>
            <a:r>
              <a:rPr lang="en-US" sz="2200" dirty="0"/>
              <a:t>Position</a:t>
            </a:r>
          </a:p>
          <a:p>
            <a:pPr lvl="3"/>
            <a:r>
              <a:rPr lang="en-US" sz="2200" dirty="0" smtClean="0"/>
              <a:t>Chemical-seen when reaction happens.  </a:t>
            </a:r>
            <a:r>
              <a:rPr lang="en-US" sz="2200" dirty="0" err="1" smtClean="0"/>
              <a:t>Ex.batteries</a:t>
            </a:r>
            <a:r>
              <a:rPr lang="en-US" sz="2200" dirty="0" smtClean="0"/>
              <a:t> , petroleum, fire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38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Visible Light Energy</a:t>
            </a:r>
          </a:p>
          <a:p>
            <a:pPr lvl="1"/>
            <a:r>
              <a:rPr lang="en-US" sz="2800" dirty="0"/>
              <a:t>Waves</a:t>
            </a:r>
          </a:p>
          <a:p>
            <a:pPr lvl="2"/>
            <a:r>
              <a:rPr lang="en-US" sz="2800" dirty="0"/>
              <a:t>The shorter the wavelength the more energy</a:t>
            </a:r>
          </a:p>
          <a:p>
            <a:pPr lvl="1"/>
            <a:r>
              <a:rPr lang="en-US" sz="2800" dirty="0"/>
              <a:t>Photon</a:t>
            </a:r>
          </a:p>
          <a:p>
            <a:pPr lvl="2"/>
            <a:r>
              <a:rPr lang="en-US" sz="2800" dirty="0"/>
              <a:t>Particles of light</a:t>
            </a:r>
          </a:p>
          <a:p>
            <a:pPr lvl="2"/>
            <a:r>
              <a:rPr lang="en-US" sz="2800" dirty="0"/>
              <a:t>Energy can be used to move electrons</a:t>
            </a:r>
          </a:p>
          <a:p>
            <a:pPr marL="411480" lvl="1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7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676400"/>
            <a:ext cx="7745505" cy="5181600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Pigment</a:t>
            </a:r>
          </a:p>
          <a:p>
            <a:pPr lvl="1"/>
            <a:r>
              <a:rPr lang="en-US" sz="1800" dirty="0"/>
              <a:t>Substance that has ability to absorb light energy</a:t>
            </a:r>
          </a:p>
          <a:p>
            <a:pPr lvl="1"/>
            <a:r>
              <a:rPr lang="en-US" sz="1800" dirty="0"/>
              <a:t>Color perception</a:t>
            </a:r>
          </a:p>
          <a:p>
            <a:pPr lvl="1"/>
            <a:r>
              <a:rPr lang="en-US" sz="1800" dirty="0"/>
              <a:t>Photosynthetic pigments</a:t>
            </a:r>
          </a:p>
          <a:p>
            <a:pPr lvl="2"/>
            <a:r>
              <a:rPr lang="en-US" sz="1800" b="1" u="sng" dirty="0"/>
              <a:t>Chlorophyll a</a:t>
            </a:r>
          </a:p>
          <a:p>
            <a:pPr lvl="3"/>
            <a:r>
              <a:rPr lang="en-US" dirty="0"/>
              <a:t>Most abundant</a:t>
            </a:r>
          </a:p>
          <a:p>
            <a:pPr lvl="3"/>
            <a:r>
              <a:rPr lang="en-US" dirty="0"/>
              <a:t>Absorb red and blue light</a:t>
            </a:r>
          </a:p>
          <a:p>
            <a:pPr lvl="3"/>
            <a:r>
              <a:rPr lang="en-US" dirty="0"/>
              <a:t>Primary pigment</a:t>
            </a:r>
          </a:p>
          <a:p>
            <a:pPr lvl="2"/>
            <a:r>
              <a:rPr lang="en-US" sz="1800" b="1" u="sng" dirty="0"/>
              <a:t>Chlorophyll b</a:t>
            </a:r>
          </a:p>
          <a:p>
            <a:pPr lvl="3"/>
            <a:r>
              <a:rPr lang="en-US" dirty="0"/>
              <a:t>Absorbs red and blue light of slightly different wavelengths</a:t>
            </a:r>
          </a:p>
          <a:p>
            <a:pPr lvl="3"/>
            <a:r>
              <a:rPr lang="en-US" dirty="0"/>
              <a:t>Transfers energy collected to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Pigments of 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620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676400"/>
            <a:ext cx="7745505" cy="5181600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Pigment</a:t>
            </a:r>
          </a:p>
          <a:p>
            <a:pPr lvl="1"/>
            <a:r>
              <a:rPr lang="en-US" sz="1800" dirty="0"/>
              <a:t>Substance that has ability to absorb light energy</a:t>
            </a:r>
          </a:p>
          <a:p>
            <a:pPr lvl="1"/>
            <a:r>
              <a:rPr lang="en-US" sz="1800" dirty="0"/>
              <a:t>Color perception</a:t>
            </a:r>
          </a:p>
          <a:p>
            <a:pPr lvl="1"/>
            <a:r>
              <a:rPr lang="en-US" sz="1800" dirty="0"/>
              <a:t>Photosynthetic pigments</a:t>
            </a:r>
          </a:p>
          <a:p>
            <a:pPr lvl="2"/>
            <a:r>
              <a:rPr lang="en-US" sz="1800" b="1" u="sng" dirty="0"/>
              <a:t>Chlorophyll a</a:t>
            </a:r>
          </a:p>
          <a:p>
            <a:pPr lvl="3"/>
            <a:r>
              <a:rPr lang="en-US" dirty="0"/>
              <a:t>Most abundant</a:t>
            </a:r>
          </a:p>
          <a:p>
            <a:pPr lvl="3"/>
            <a:r>
              <a:rPr lang="en-US" dirty="0"/>
              <a:t>Absorb red and blue light</a:t>
            </a:r>
          </a:p>
          <a:p>
            <a:pPr lvl="3"/>
            <a:r>
              <a:rPr lang="en-US" dirty="0"/>
              <a:t>Primary pigment</a:t>
            </a:r>
          </a:p>
          <a:p>
            <a:pPr lvl="2"/>
            <a:r>
              <a:rPr lang="en-US" sz="1800" b="1" u="sng" dirty="0"/>
              <a:t>Chlorophyll b</a:t>
            </a:r>
          </a:p>
          <a:p>
            <a:pPr lvl="3"/>
            <a:r>
              <a:rPr lang="en-US" dirty="0"/>
              <a:t>Absorbs red and blue light of slightly different wavelengths</a:t>
            </a:r>
          </a:p>
          <a:p>
            <a:pPr lvl="3"/>
            <a:r>
              <a:rPr lang="en-US" dirty="0"/>
              <a:t>Transfers energy collected to a</a:t>
            </a:r>
          </a:p>
          <a:p>
            <a:pPr lvl="2"/>
            <a:r>
              <a:rPr lang="en-US" sz="1800" b="1" u="sng" dirty="0"/>
              <a:t>Carotenoids</a:t>
            </a:r>
          </a:p>
          <a:p>
            <a:pPr lvl="3"/>
            <a:r>
              <a:rPr lang="en-US" dirty="0"/>
              <a:t>Appear orange and yellow</a:t>
            </a:r>
          </a:p>
          <a:p>
            <a:pPr lvl="3"/>
            <a:r>
              <a:rPr lang="en-US" dirty="0"/>
              <a:t>Transfers energy collected to 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Pigments of PSS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9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Chapter 8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Section 3-  The stages of Photosynthesis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0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Location</a:t>
            </a:r>
            <a:endParaRPr lang="en-US" dirty="0"/>
          </a:p>
          <a:p>
            <a:pPr lvl="0"/>
            <a:r>
              <a:rPr lang="en-US" dirty="0"/>
              <a:t>Structure</a:t>
            </a:r>
          </a:p>
          <a:p>
            <a:pPr lvl="1"/>
            <a:r>
              <a:rPr lang="en-US" sz="2400" dirty="0"/>
              <a:t>Double membrane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Location</a:t>
            </a:r>
            <a:endParaRPr lang="en-US" dirty="0"/>
          </a:p>
          <a:p>
            <a:pPr lvl="0"/>
            <a:r>
              <a:rPr lang="en-US" dirty="0"/>
              <a:t>Structure</a:t>
            </a:r>
          </a:p>
          <a:p>
            <a:pPr lvl="1"/>
            <a:r>
              <a:rPr lang="en-US" sz="2400" dirty="0"/>
              <a:t>Double membrane</a:t>
            </a:r>
          </a:p>
          <a:p>
            <a:pPr lvl="1"/>
            <a:r>
              <a:rPr lang="en-US" sz="2400" dirty="0"/>
              <a:t>Thylakoid-membranous structure that contains chlorophyll</a:t>
            </a:r>
          </a:p>
          <a:p>
            <a:pPr lvl="2"/>
            <a:r>
              <a:rPr lang="en-US" sz="2400" dirty="0"/>
              <a:t>Site of light dependent reactions</a:t>
            </a:r>
          </a:p>
          <a:p>
            <a:pPr lvl="1"/>
            <a:r>
              <a:rPr lang="en-US" sz="2400" dirty="0"/>
              <a:t>Granum-</a:t>
            </a:r>
          </a:p>
          <a:p>
            <a:pPr lvl="1"/>
            <a:r>
              <a:rPr lang="en-US" sz="2400" dirty="0" err="1"/>
              <a:t>Stroma</a:t>
            </a:r>
            <a:r>
              <a:rPr lang="en-US" sz="2400" dirty="0"/>
              <a:t>-dense fluid filled region that surrounds thylakoids</a:t>
            </a:r>
          </a:p>
          <a:p>
            <a:pPr lvl="2"/>
            <a:r>
              <a:rPr lang="en-US" sz="2400" dirty="0"/>
              <a:t>Site of Calvin Cycle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sz="2600" dirty="0"/>
              <a:t>Temporary energy storage</a:t>
            </a:r>
          </a:p>
          <a:p>
            <a:pPr lvl="0"/>
            <a:r>
              <a:rPr lang="en-US" sz="2600" dirty="0"/>
              <a:t>Intermediate between food and ATP</a:t>
            </a:r>
          </a:p>
          <a:p>
            <a:pPr lvl="0"/>
            <a:r>
              <a:rPr lang="en-US" sz="2600" dirty="0"/>
              <a:t>Ground state</a:t>
            </a:r>
          </a:p>
          <a:p>
            <a:pPr lvl="0"/>
            <a:r>
              <a:rPr lang="en-US" sz="2600" dirty="0"/>
              <a:t>Excited state</a:t>
            </a:r>
          </a:p>
          <a:p>
            <a:pPr lvl="1"/>
            <a:r>
              <a:rPr lang="en-US" sz="2600" dirty="0"/>
              <a:t>Electrons absorb energy and move to next higher energy level</a:t>
            </a:r>
          </a:p>
          <a:p>
            <a:pPr lvl="1"/>
            <a:r>
              <a:rPr lang="en-US" sz="2600" dirty="0"/>
              <a:t>Highly unstable</a:t>
            </a:r>
          </a:p>
          <a:p>
            <a:pPr lvl="0"/>
            <a:r>
              <a:rPr lang="en-US" sz="2600" dirty="0"/>
              <a:t>NADP+</a:t>
            </a:r>
          </a:p>
          <a:p>
            <a:pPr lvl="1"/>
            <a:r>
              <a:rPr lang="en-US" sz="2600" dirty="0" err="1"/>
              <a:t>Nicotinamide</a:t>
            </a:r>
            <a:r>
              <a:rPr lang="en-US" sz="2600" dirty="0"/>
              <a:t> adenine dinucleotide phosphate</a:t>
            </a:r>
          </a:p>
          <a:p>
            <a:pPr lvl="1"/>
            <a:r>
              <a:rPr lang="en-US" sz="2600" dirty="0"/>
              <a:t>Absorbs 2 e- and H+ 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Carriers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352550"/>
            <a:ext cx="699293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947" name="Text Box 3"/>
          <p:cNvSpPr txBox="1">
            <a:spLocks noChangeArrowheads="1"/>
          </p:cNvSpPr>
          <p:nvPr/>
        </p:nvSpPr>
        <p:spPr bwMode="auto">
          <a:xfrm>
            <a:off x="6372225" y="2601913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Chloroplast</a:t>
            </a:r>
          </a:p>
        </p:txBody>
      </p:sp>
      <p:grpSp>
        <p:nvGrpSpPr>
          <p:cNvPr id="210964" name="Group 20"/>
          <p:cNvGrpSpPr>
            <a:grpSpLocks/>
          </p:cNvGrpSpPr>
          <p:nvPr/>
        </p:nvGrpSpPr>
        <p:grpSpPr bwMode="auto">
          <a:xfrm>
            <a:off x="2092325" y="2320925"/>
            <a:ext cx="623888" cy="3651250"/>
            <a:chOff x="1318" y="1462"/>
            <a:chExt cx="393" cy="2300"/>
          </a:xfrm>
        </p:grpSpPr>
        <p:sp>
          <p:nvSpPr>
            <p:cNvPr id="210948" name="Text Box 4"/>
            <p:cNvSpPr txBox="1">
              <a:spLocks noChangeArrowheads="1"/>
            </p:cNvSpPr>
            <p:nvPr/>
          </p:nvSpPr>
          <p:spPr bwMode="auto">
            <a:xfrm>
              <a:off x="1318" y="1462"/>
              <a:ext cx="39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Light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949" name="Text Box 5"/>
            <p:cNvSpPr txBox="1">
              <a:spLocks noChangeArrowheads="1"/>
            </p:cNvSpPr>
            <p:nvPr/>
          </p:nvSpPr>
          <p:spPr bwMode="auto">
            <a:xfrm>
              <a:off x="1422" y="3550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O</a:t>
              </a:r>
              <a:r>
                <a:rPr lang="en-US" sz="1600" baseline="-250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10965" name="Group 21"/>
          <p:cNvGrpSpPr>
            <a:grpSpLocks/>
          </p:cNvGrpSpPr>
          <p:nvPr/>
        </p:nvGrpSpPr>
        <p:grpSpPr bwMode="auto">
          <a:xfrm>
            <a:off x="4289425" y="2320925"/>
            <a:ext cx="827088" cy="3473450"/>
            <a:chOff x="2702" y="1462"/>
            <a:chExt cx="521" cy="2188"/>
          </a:xfrm>
        </p:grpSpPr>
        <p:sp>
          <p:nvSpPr>
            <p:cNvPr id="210950" name="Text Box 6"/>
            <p:cNvSpPr txBox="1">
              <a:spLocks noChangeArrowheads="1"/>
            </p:cNvSpPr>
            <p:nvPr/>
          </p:nvSpPr>
          <p:spPr bwMode="auto">
            <a:xfrm>
              <a:off x="2702" y="3438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Sugars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0951" name="Text Box 7"/>
            <p:cNvSpPr txBox="1">
              <a:spLocks noChangeArrowheads="1"/>
            </p:cNvSpPr>
            <p:nvPr/>
          </p:nvSpPr>
          <p:spPr bwMode="auto">
            <a:xfrm>
              <a:off x="2774" y="1462"/>
              <a:ext cx="3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00"/>
                  </a:solidFill>
                </a:rPr>
                <a:t>CO</a:t>
              </a:r>
              <a:r>
                <a:rPr lang="en-US" sz="1600" baseline="-25000">
                  <a:solidFill>
                    <a:srgbClr val="000000"/>
                  </a:solidFill>
                </a:rPr>
                <a:t>2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1927225" y="3868738"/>
            <a:ext cx="1100138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Light-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Dependent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Reactions</a:t>
            </a:r>
          </a:p>
        </p:txBody>
      </p:sp>
      <p:sp>
        <p:nvSpPr>
          <p:cNvPr id="210953" name="Text Box 9"/>
          <p:cNvSpPr txBox="1">
            <a:spLocks noChangeArrowheads="1"/>
          </p:cNvSpPr>
          <p:nvPr/>
        </p:nvSpPr>
        <p:spPr bwMode="auto">
          <a:xfrm>
            <a:off x="4264025" y="3871913"/>
            <a:ext cx="7461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Calvin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Cycle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3146425" y="46577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NADPH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3273425" y="4352925"/>
            <a:ext cx="577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ATP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3095625" y="3222625"/>
            <a:ext cx="968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ADP + 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3197225" y="2955925"/>
            <a:ext cx="827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NADP</a:t>
            </a:r>
            <a:r>
              <a:rPr lang="en-US" sz="1600" baseline="30000">
                <a:solidFill>
                  <a:srgbClr val="000000"/>
                </a:solidFill>
              </a:rPr>
              <a:t>+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10958" name="Text Box 14"/>
          <p:cNvSpPr txBox="1">
            <a:spLocks noChangeArrowheads="1"/>
          </p:cNvSpPr>
          <p:nvPr/>
        </p:nvSpPr>
        <p:spPr bwMode="auto">
          <a:xfrm>
            <a:off x="288925" y="2894013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</a:rPr>
              <a:t>Chloroplast</a:t>
            </a:r>
          </a:p>
        </p:txBody>
      </p:sp>
      <p:sp>
        <p:nvSpPr>
          <p:cNvPr id="210959" name="Text Box 15"/>
          <p:cNvSpPr txBox="1">
            <a:spLocks noChangeArrowheads="1"/>
          </p:cNvSpPr>
          <p:nvPr/>
        </p:nvSpPr>
        <p:spPr bwMode="auto">
          <a:xfrm>
            <a:off x="838200" y="7620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</a:rPr>
              <a:t>Section 8-3</a:t>
            </a:r>
          </a:p>
        </p:txBody>
      </p:sp>
      <p:sp>
        <p:nvSpPr>
          <p:cNvPr id="210960" name="Text Box 16"/>
          <p:cNvSpPr txBox="1">
            <a:spLocks noChangeArrowheads="1"/>
          </p:cNvSpPr>
          <p:nvPr/>
        </p:nvSpPr>
        <p:spPr bwMode="auto">
          <a:xfrm>
            <a:off x="2590800" y="231775"/>
            <a:ext cx="640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Figure 8-7 Photosynthesis: An Overview</a:t>
            </a:r>
          </a:p>
        </p:txBody>
      </p:sp>
      <p:pic>
        <p:nvPicPr>
          <p:cNvPr id="210966" name="Picture 22" descr="forward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67" name="Picture 23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365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ATP</a:t>
            </a:r>
          </a:p>
          <a:p>
            <a:pPr lvl="1"/>
            <a:r>
              <a:rPr lang="en-US" sz="2400" dirty="0"/>
              <a:t>Adenosine tri phosphate</a:t>
            </a:r>
          </a:p>
          <a:p>
            <a:pPr lvl="1"/>
            <a:r>
              <a:rPr lang="en-US" sz="2400" dirty="0" smtClean="0"/>
              <a:t>Structure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Adenosine Triphosphate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Photolysis</a:t>
            </a:r>
            <a:endParaRPr lang="en-US" sz="2000" dirty="0"/>
          </a:p>
          <a:p>
            <a:pPr lvl="1"/>
            <a:r>
              <a:rPr lang="en-US" sz="2400" dirty="0"/>
              <a:t>Electrons are transferred to PSII</a:t>
            </a:r>
            <a:endParaRPr lang="en-US" sz="2000" dirty="0"/>
          </a:p>
          <a:p>
            <a:pPr lvl="1"/>
            <a:r>
              <a:rPr lang="en-US" sz="2400" dirty="0"/>
              <a:t>Light boosts electrons to higher energy state</a:t>
            </a:r>
            <a:endParaRPr lang="en-US" sz="2000" dirty="0"/>
          </a:p>
          <a:p>
            <a:pPr lvl="0"/>
            <a:r>
              <a:rPr lang="en-US" dirty="0"/>
              <a:t>Electrons pass thru ETC</a:t>
            </a:r>
            <a:endParaRPr lang="en-US" sz="2000" dirty="0"/>
          </a:p>
          <a:p>
            <a:pPr lvl="1"/>
            <a:r>
              <a:rPr lang="en-US" sz="2400" dirty="0"/>
              <a:t>Causes e- to release small amounts of energy</a:t>
            </a:r>
            <a:endParaRPr lang="en-US" sz="2000" dirty="0"/>
          </a:p>
          <a:p>
            <a:pPr lvl="0"/>
            <a:r>
              <a:rPr lang="en-US" dirty="0"/>
              <a:t>Electrons pass to PS I</a:t>
            </a:r>
            <a:endParaRPr lang="en-US" sz="2000" dirty="0"/>
          </a:p>
          <a:p>
            <a:pPr lvl="1"/>
            <a:r>
              <a:rPr lang="en-US" sz="2400" dirty="0"/>
              <a:t>Reenergized by light</a:t>
            </a:r>
            <a:endParaRPr lang="en-US" sz="2000" dirty="0"/>
          </a:p>
          <a:p>
            <a:pPr lvl="1"/>
            <a:r>
              <a:rPr lang="en-US" sz="2400" dirty="0"/>
              <a:t>Pass thru another ETC</a:t>
            </a:r>
            <a:endParaRPr lang="en-US" sz="2000" dirty="0"/>
          </a:p>
          <a:p>
            <a:pPr lvl="0"/>
            <a:r>
              <a:rPr lang="en-US" dirty="0"/>
              <a:t>NADPH is created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1066800"/>
            <a:ext cx="7756263" cy="557606"/>
          </a:xfrm>
        </p:spPr>
        <p:txBody>
          <a:bodyPr/>
          <a:lstStyle/>
          <a:p>
            <a:r>
              <a:rPr lang="en-US" dirty="0"/>
              <a:t>Light Dependent Reactions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6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Chemiosmosis</a:t>
            </a:r>
            <a:endParaRPr lang="en-US" sz="2000" b="1" dirty="0"/>
          </a:p>
          <a:p>
            <a:pPr lvl="0"/>
            <a:r>
              <a:rPr lang="en-US" dirty="0"/>
              <a:t>Coupled to previous reactions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Dependent Reactions continued..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9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06500"/>
            <a:ext cx="7075488" cy="462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3857625" y="2220913"/>
            <a:ext cx="13065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Hydrogen</a:t>
            </a:r>
          </a:p>
          <a:p>
            <a:r>
              <a:rPr lang="en-US" sz="1400"/>
              <a:t>Ion Movement</a:t>
            </a:r>
            <a:endParaRPr lang="en-US"/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901825" y="2538413"/>
            <a:ext cx="1357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Photosystem II</a:t>
            </a:r>
            <a:endParaRPr lang="en-US"/>
          </a:p>
        </p:txBody>
      </p:sp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238125" y="3262313"/>
            <a:ext cx="9429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Inner</a:t>
            </a:r>
          </a:p>
          <a:p>
            <a:r>
              <a:rPr lang="en-US" sz="1400"/>
              <a:t>Thylakoid</a:t>
            </a:r>
          </a:p>
          <a:p>
            <a:r>
              <a:rPr lang="en-US" sz="1400"/>
              <a:t>Space</a:t>
            </a:r>
            <a:endParaRPr lang="en-US"/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238125" y="4341813"/>
            <a:ext cx="10302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Thylakoid</a:t>
            </a:r>
          </a:p>
          <a:p>
            <a:r>
              <a:rPr lang="en-US" sz="1400"/>
              <a:t>Membrane</a:t>
            </a:r>
            <a:endParaRPr lang="en-US"/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238125" y="5218113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Stroma</a:t>
            </a:r>
            <a:endParaRPr lang="en-US"/>
          </a:p>
        </p:txBody>
      </p:sp>
      <p:sp>
        <p:nvSpPr>
          <p:cNvPr id="215048" name="Text Box 8"/>
          <p:cNvSpPr txBox="1">
            <a:spLocks noChangeArrowheads="1"/>
          </p:cNvSpPr>
          <p:nvPr/>
        </p:nvSpPr>
        <p:spPr bwMode="auto">
          <a:xfrm>
            <a:off x="4987925" y="2830513"/>
            <a:ext cx="1289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ATP synthase</a:t>
            </a:r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1854200" y="2768600"/>
            <a:ext cx="368300" cy="180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0" name="Line 10"/>
          <p:cNvSpPr>
            <a:spLocks noChangeShapeType="1"/>
          </p:cNvSpPr>
          <p:nvPr/>
        </p:nvSpPr>
        <p:spPr bwMode="auto">
          <a:xfrm flipH="1">
            <a:off x="1841500" y="4419600"/>
            <a:ext cx="571500" cy="1104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1" name="Line 11"/>
          <p:cNvSpPr>
            <a:spLocks noChangeShapeType="1"/>
          </p:cNvSpPr>
          <p:nvPr/>
        </p:nvSpPr>
        <p:spPr bwMode="auto">
          <a:xfrm flipH="1">
            <a:off x="1841500" y="4356100"/>
            <a:ext cx="1752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2" name="Line 12"/>
          <p:cNvSpPr>
            <a:spLocks noChangeShapeType="1"/>
          </p:cNvSpPr>
          <p:nvPr/>
        </p:nvSpPr>
        <p:spPr bwMode="auto">
          <a:xfrm flipH="1">
            <a:off x="3530600" y="4381500"/>
            <a:ext cx="558800" cy="127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3" name="Line 13"/>
          <p:cNvSpPr>
            <a:spLocks noChangeShapeType="1"/>
          </p:cNvSpPr>
          <p:nvPr/>
        </p:nvSpPr>
        <p:spPr bwMode="auto">
          <a:xfrm flipH="1">
            <a:off x="5041900" y="5067300"/>
            <a:ext cx="2667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4" name="Line 14"/>
          <p:cNvSpPr>
            <a:spLocks noChangeShapeType="1"/>
          </p:cNvSpPr>
          <p:nvPr/>
        </p:nvSpPr>
        <p:spPr bwMode="auto">
          <a:xfrm flipV="1">
            <a:off x="5308600" y="3149600"/>
            <a:ext cx="381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5" name="Line 15"/>
          <p:cNvSpPr>
            <a:spLocks noChangeShapeType="1"/>
          </p:cNvSpPr>
          <p:nvPr/>
        </p:nvSpPr>
        <p:spPr bwMode="auto">
          <a:xfrm flipV="1">
            <a:off x="3911600" y="2667000"/>
            <a:ext cx="31750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6" name="Line 16"/>
          <p:cNvSpPr>
            <a:spLocks noChangeShapeType="1"/>
          </p:cNvSpPr>
          <p:nvPr/>
        </p:nvSpPr>
        <p:spPr bwMode="auto">
          <a:xfrm flipH="1" flipV="1">
            <a:off x="4241800" y="2654300"/>
            <a:ext cx="30480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57" name="Text Box 17"/>
          <p:cNvSpPr txBox="1">
            <a:spLocks noChangeArrowheads="1"/>
          </p:cNvSpPr>
          <p:nvPr/>
        </p:nvSpPr>
        <p:spPr bwMode="auto">
          <a:xfrm>
            <a:off x="1851025" y="5434013"/>
            <a:ext cx="1454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Electron </a:t>
            </a:r>
          </a:p>
          <a:p>
            <a:r>
              <a:rPr lang="en-US" sz="1400"/>
              <a:t>Transport Chain</a:t>
            </a:r>
            <a:endParaRPr lang="en-US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3514725" y="5561013"/>
            <a:ext cx="1308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Photosystem I</a:t>
            </a:r>
            <a:endParaRPr lang="en-US"/>
          </a:p>
        </p:txBody>
      </p:sp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5064125" y="5561013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ATP Formation</a:t>
            </a:r>
            <a:endParaRPr lang="en-US"/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6994525" y="2513013"/>
            <a:ext cx="1081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Chloroplast</a:t>
            </a:r>
            <a:endParaRPr lang="en-US"/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753269" y="231775"/>
            <a:ext cx="8062119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 Black" pitchFamily="34" charset="0"/>
              </a:rPr>
              <a:t>Figure 8-10 Light-Dependent Reactions</a:t>
            </a:r>
          </a:p>
        </p:txBody>
      </p:sp>
    </p:spTree>
    <p:extLst>
      <p:ext uri="{BB962C8B-B14F-4D97-AF65-F5344CB8AC3E}">
        <p14:creationId xmlns:p14="http://schemas.microsoft.com/office/powerpoint/2010/main" val="35421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  <p:bldP spid="215044" grpId="0" autoUpdateAnimBg="0"/>
      <p:bldP spid="215057" grpId="0" autoUpdateAnimBg="0"/>
      <p:bldP spid="215058" grpId="0" autoUpdateAnimBg="0"/>
      <p:bldP spid="215059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8"/>
            <a:ext cx="9235440" cy="692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4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Chemiosmosis</a:t>
            </a:r>
            <a:endParaRPr lang="en-US" sz="2000" b="1" dirty="0"/>
          </a:p>
          <a:p>
            <a:pPr lvl="0"/>
            <a:r>
              <a:rPr lang="en-US" dirty="0"/>
              <a:t>Coupled to previous reactions</a:t>
            </a:r>
            <a:endParaRPr lang="en-US" sz="2000" dirty="0"/>
          </a:p>
          <a:p>
            <a:pPr lvl="1"/>
            <a:r>
              <a:rPr lang="en-US" sz="2400" dirty="0"/>
              <a:t>Energy created by first ETC is used to move H+ inside thylakoid</a:t>
            </a:r>
            <a:endParaRPr lang="en-US" sz="2000" dirty="0"/>
          </a:p>
          <a:p>
            <a:pPr lvl="1"/>
            <a:r>
              <a:rPr lang="en-US" sz="2400" dirty="0"/>
              <a:t>Active transport</a:t>
            </a:r>
            <a:endParaRPr lang="en-US" sz="2000" dirty="0"/>
          </a:p>
          <a:p>
            <a:pPr lvl="0"/>
            <a:r>
              <a:rPr lang="en-US" dirty="0"/>
              <a:t>H+ passes back out thru ATP SYNTHASE</a:t>
            </a:r>
            <a:endParaRPr lang="en-US" sz="2000" dirty="0"/>
          </a:p>
          <a:p>
            <a:pPr lvl="1"/>
            <a:r>
              <a:rPr lang="en-US" sz="2400" dirty="0"/>
              <a:t>ADP + P 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ATP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Dependent Reactions continued..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73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Takes place in </a:t>
            </a:r>
            <a:r>
              <a:rPr lang="en-US" dirty="0" err="1" smtClean="0"/>
              <a:t>stroma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9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1447800"/>
            <a:ext cx="7815263" cy="418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6972300" y="3708400"/>
            <a:ext cx="8763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68" name="Text Box 4"/>
          <p:cNvSpPr txBox="1">
            <a:spLocks noChangeArrowheads="1"/>
          </p:cNvSpPr>
          <p:nvPr/>
        </p:nvSpPr>
        <p:spPr bwMode="auto">
          <a:xfrm>
            <a:off x="7019925" y="3605213"/>
            <a:ext cx="1090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ChloropIast</a:t>
            </a:r>
            <a:endParaRPr lang="en-US"/>
          </a:p>
        </p:txBody>
      </p:sp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1063625" y="1712913"/>
            <a:ext cx="18478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CO</a:t>
            </a:r>
            <a:r>
              <a:rPr lang="en-US" sz="1400" baseline="-25000"/>
              <a:t>2 </a:t>
            </a:r>
            <a:r>
              <a:rPr lang="en-US" sz="1400"/>
              <a:t>Enters the Cycle</a:t>
            </a:r>
            <a:endParaRPr lang="en-US"/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4416425" y="2195513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Energy Input</a:t>
            </a:r>
            <a:endParaRPr lang="en-US"/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1038225" y="4202113"/>
            <a:ext cx="1208088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5-Carbon</a:t>
            </a:r>
          </a:p>
          <a:p>
            <a:r>
              <a:rPr lang="en-US" sz="1400"/>
              <a:t>Molecules</a:t>
            </a:r>
          </a:p>
          <a:p>
            <a:r>
              <a:rPr lang="en-US" sz="1400"/>
              <a:t>Regenerated</a:t>
            </a:r>
            <a:endParaRPr lang="en-US"/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1698625" y="5662613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Sugars and other compounds</a:t>
            </a:r>
            <a:endParaRPr lang="en-US"/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3832225" y="4875213"/>
            <a:ext cx="1444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6-Carbon Sugar</a:t>
            </a:r>
          </a:p>
          <a:p>
            <a:r>
              <a:rPr lang="en-US" sz="1400"/>
              <a:t>Produced</a:t>
            </a:r>
            <a:endParaRPr lang="en-US"/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400050" y="204785"/>
            <a:ext cx="701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8-11 Calvin Cycle</a:t>
            </a:r>
          </a:p>
        </p:txBody>
      </p:sp>
    </p:spTree>
    <p:extLst>
      <p:ext uri="{BB962C8B-B14F-4D97-AF65-F5344CB8AC3E}">
        <p14:creationId xmlns:p14="http://schemas.microsoft.com/office/powerpoint/2010/main" val="11025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9" grpId="0" autoUpdateAnimBg="0"/>
      <p:bldP spid="216070" grpId="0" autoUpdateAnimBg="0"/>
      <p:bldP spid="216071" grpId="0" autoUpdateAnimBg="0"/>
      <p:bldP spid="216073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4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7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Takes place in </a:t>
            </a:r>
            <a:r>
              <a:rPr lang="en-US" dirty="0" err="1"/>
              <a:t>stroma</a:t>
            </a:r>
            <a:endParaRPr lang="en-US" dirty="0"/>
          </a:p>
          <a:p>
            <a:pPr lvl="0"/>
            <a:r>
              <a:rPr lang="en-US" dirty="0"/>
              <a:t>Requires ATP and NADPH created during the light independent reactions to make sugar</a:t>
            </a:r>
          </a:p>
          <a:p>
            <a:pPr lvl="0"/>
            <a:r>
              <a:rPr lang="en-US" dirty="0"/>
              <a:t>6 turns of Calvin Cycle for each glucose molecule</a:t>
            </a:r>
          </a:p>
          <a:p>
            <a:pPr lvl="0"/>
            <a:r>
              <a:rPr lang="en-US" dirty="0"/>
              <a:t>Excess sugar stored as starch for later use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85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070100"/>
            <a:ext cx="7924800" cy="31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707" name="Text Box 3"/>
          <p:cNvSpPr txBox="1">
            <a:spLocks noChangeArrowheads="1"/>
          </p:cNvSpPr>
          <p:nvPr/>
        </p:nvSpPr>
        <p:spPr bwMode="auto">
          <a:xfrm>
            <a:off x="1177925" y="1779588"/>
            <a:ext cx="13548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Adenine</a:t>
            </a:r>
          </a:p>
        </p:txBody>
      </p:sp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3476625" y="1779588"/>
            <a:ext cx="1095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Ribose</a:t>
            </a:r>
          </a:p>
        </p:txBody>
      </p:sp>
      <p:sp>
        <p:nvSpPr>
          <p:cNvPr id="200709" name="Text Box 5"/>
          <p:cNvSpPr txBox="1">
            <a:spLocks noChangeArrowheads="1"/>
          </p:cNvSpPr>
          <p:nvPr/>
        </p:nvSpPr>
        <p:spPr bwMode="auto">
          <a:xfrm>
            <a:off x="5889625" y="1779588"/>
            <a:ext cx="2884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3 Phosphate groups</a:t>
            </a: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2552448" y="23177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>
                <a:latin typeface="Arial Black" pitchFamily="34" charset="0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9846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ATP</a:t>
            </a:r>
          </a:p>
          <a:p>
            <a:pPr lvl="1"/>
            <a:r>
              <a:rPr lang="en-US" sz="2400" dirty="0"/>
              <a:t>Adenosine tri phosphate</a:t>
            </a:r>
          </a:p>
          <a:p>
            <a:pPr lvl="1"/>
            <a:r>
              <a:rPr lang="en-US" sz="2400" dirty="0"/>
              <a:t>Structure</a:t>
            </a:r>
          </a:p>
          <a:p>
            <a:pPr lvl="1"/>
            <a:r>
              <a:rPr lang="en-US" sz="2400" dirty="0"/>
              <a:t>Made in the mitochondria</a:t>
            </a:r>
          </a:p>
          <a:p>
            <a:pPr lvl="1"/>
            <a:r>
              <a:rPr lang="en-US" sz="2400" dirty="0"/>
              <a:t>Stores chemical energy by process of phosphorylation</a:t>
            </a:r>
          </a:p>
          <a:p>
            <a:pPr marL="777240" lvl="2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Adenosine Triphosphate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85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2120900"/>
            <a:ext cx="7961313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3" name="Text Box 3"/>
          <p:cNvSpPr txBox="1">
            <a:spLocks noChangeArrowheads="1"/>
          </p:cNvSpPr>
          <p:nvPr/>
        </p:nvSpPr>
        <p:spPr bwMode="auto">
          <a:xfrm>
            <a:off x="2028825" y="1776413"/>
            <a:ext cx="654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ADP</a:t>
            </a:r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6550025" y="17764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ATP</a:t>
            </a:r>
          </a:p>
        </p:txBody>
      </p:sp>
      <p:sp>
        <p:nvSpPr>
          <p:cNvPr id="225285" name="Text Box 5"/>
          <p:cNvSpPr txBox="1">
            <a:spLocks noChangeArrowheads="1"/>
          </p:cNvSpPr>
          <p:nvPr/>
        </p:nvSpPr>
        <p:spPr bwMode="auto">
          <a:xfrm>
            <a:off x="4391025" y="2817813"/>
            <a:ext cx="74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Energy</a:t>
            </a:r>
          </a:p>
        </p:txBody>
      </p:sp>
      <p:sp>
        <p:nvSpPr>
          <p:cNvPr id="225286" name="Text Box 6"/>
          <p:cNvSpPr txBox="1">
            <a:spLocks noChangeArrowheads="1"/>
          </p:cNvSpPr>
          <p:nvPr/>
        </p:nvSpPr>
        <p:spPr bwMode="auto">
          <a:xfrm>
            <a:off x="4391025" y="3402013"/>
            <a:ext cx="74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Energy</a:t>
            </a:r>
          </a:p>
        </p:txBody>
      </p:sp>
      <p:sp>
        <p:nvSpPr>
          <p:cNvPr id="225287" name="Text Box 7"/>
          <p:cNvSpPr txBox="1">
            <a:spLocks noChangeArrowheads="1"/>
          </p:cNvSpPr>
          <p:nvPr/>
        </p:nvSpPr>
        <p:spPr bwMode="auto">
          <a:xfrm>
            <a:off x="304800" y="3502025"/>
            <a:ext cx="417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Adenosine diphosphate (ADP) + Phosphate </a:t>
            </a:r>
          </a:p>
        </p:txBody>
      </p:sp>
      <p:sp>
        <p:nvSpPr>
          <p:cNvPr id="225288" name="Text Box 8"/>
          <p:cNvSpPr txBox="1">
            <a:spLocks noChangeArrowheads="1"/>
          </p:cNvSpPr>
          <p:nvPr/>
        </p:nvSpPr>
        <p:spPr bwMode="auto">
          <a:xfrm>
            <a:off x="5448300" y="3502025"/>
            <a:ext cx="2903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Adenosine triphosphate (ATP)</a:t>
            </a:r>
          </a:p>
        </p:txBody>
      </p:sp>
      <p:sp>
        <p:nvSpPr>
          <p:cNvPr id="225289" name="Text Box 9"/>
          <p:cNvSpPr txBox="1">
            <a:spLocks noChangeArrowheads="1"/>
          </p:cNvSpPr>
          <p:nvPr/>
        </p:nvSpPr>
        <p:spPr bwMode="auto">
          <a:xfrm>
            <a:off x="3133725" y="4243388"/>
            <a:ext cx="9175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Partially</a:t>
            </a:r>
          </a:p>
          <a:p>
            <a:pPr>
              <a:lnSpc>
                <a:spcPct val="85000"/>
              </a:lnSpc>
            </a:pPr>
            <a:r>
              <a:rPr lang="en-US" sz="1600"/>
              <a:t>charged</a:t>
            </a:r>
          </a:p>
          <a:p>
            <a:pPr>
              <a:lnSpc>
                <a:spcPct val="85000"/>
              </a:lnSpc>
            </a:pPr>
            <a:r>
              <a:rPr lang="en-US" sz="1600"/>
              <a:t>battery</a:t>
            </a:r>
          </a:p>
        </p:txBody>
      </p:sp>
      <p:sp>
        <p:nvSpPr>
          <p:cNvPr id="225290" name="Text Box 10"/>
          <p:cNvSpPr txBox="1">
            <a:spLocks noChangeArrowheads="1"/>
          </p:cNvSpPr>
          <p:nvPr/>
        </p:nvSpPr>
        <p:spPr bwMode="auto">
          <a:xfrm>
            <a:off x="5292725" y="4243388"/>
            <a:ext cx="917575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/>
              <a:t>Fully</a:t>
            </a:r>
          </a:p>
          <a:p>
            <a:pPr>
              <a:lnSpc>
                <a:spcPct val="85000"/>
              </a:lnSpc>
            </a:pPr>
            <a:r>
              <a:rPr lang="en-US" sz="1600"/>
              <a:t>charged</a:t>
            </a:r>
          </a:p>
          <a:p>
            <a:pPr>
              <a:lnSpc>
                <a:spcPct val="85000"/>
              </a:lnSpc>
            </a:pPr>
            <a:r>
              <a:rPr lang="en-US" sz="1600"/>
              <a:t>battery</a:t>
            </a:r>
          </a:p>
        </p:txBody>
      </p:sp>
      <p:sp>
        <p:nvSpPr>
          <p:cNvPr id="225296" name="Text Box 16"/>
          <p:cNvSpPr txBox="1">
            <a:spLocks noChangeArrowheads="1"/>
          </p:cNvSpPr>
          <p:nvPr/>
        </p:nvSpPr>
        <p:spPr bwMode="auto">
          <a:xfrm>
            <a:off x="798512" y="422275"/>
            <a:ext cx="495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 dirty="0">
                <a:latin typeface="Arial Black" pitchFamily="34" charset="0"/>
              </a:rPr>
              <a:t>Figure 8-3 </a:t>
            </a:r>
            <a:r>
              <a:rPr lang="en-US" dirty="0">
                <a:latin typeface="Arial Black" pitchFamily="34" charset="0"/>
              </a:rPr>
              <a:t>Comparison of ADP and ATP to a Battery</a:t>
            </a:r>
          </a:p>
        </p:txBody>
      </p:sp>
    </p:spTree>
    <p:extLst>
      <p:ext uri="{BB962C8B-B14F-4D97-AF65-F5344CB8AC3E}">
        <p14:creationId xmlns:p14="http://schemas.microsoft.com/office/powerpoint/2010/main" val="339407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ATP</a:t>
            </a:r>
          </a:p>
          <a:p>
            <a:pPr lvl="1"/>
            <a:r>
              <a:rPr lang="en-US" sz="2400" dirty="0"/>
              <a:t>Adenosine tri phosphate</a:t>
            </a:r>
          </a:p>
          <a:p>
            <a:pPr lvl="1"/>
            <a:r>
              <a:rPr lang="en-US" sz="2400" dirty="0"/>
              <a:t>Structure</a:t>
            </a:r>
          </a:p>
          <a:p>
            <a:pPr lvl="1"/>
            <a:r>
              <a:rPr lang="en-US" sz="2400" dirty="0"/>
              <a:t>Made in the mitochondria</a:t>
            </a:r>
          </a:p>
          <a:p>
            <a:pPr lvl="1"/>
            <a:r>
              <a:rPr lang="en-US" sz="2400" dirty="0"/>
              <a:t>Stores chemical energy by process of phosphorylation</a:t>
            </a:r>
          </a:p>
          <a:p>
            <a:pPr lvl="2"/>
            <a:r>
              <a:rPr lang="en-US" sz="2400" dirty="0"/>
              <a:t>Adding phosphate and associated energy</a:t>
            </a:r>
          </a:p>
          <a:p>
            <a:pPr lvl="2"/>
            <a:r>
              <a:rPr lang="en-US" sz="2400" dirty="0"/>
              <a:t>ADP + P→ATP</a:t>
            </a:r>
          </a:p>
          <a:p>
            <a:pPr lvl="1"/>
            <a:r>
              <a:rPr lang="en-US" sz="2400" dirty="0"/>
              <a:t>Energy is released by removing terminal phosphate</a:t>
            </a:r>
          </a:p>
          <a:p>
            <a:pPr lvl="2"/>
            <a:r>
              <a:rPr lang="en-US" sz="2400" dirty="0"/>
              <a:t>Hydrolysis</a:t>
            </a:r>
          </a:p>
          <a:p>
            <a:pPr lvl="2"/>
            <a:r>
              <a:rPr lang="en-US" sz="2400" dirty="0"/>
              <a:t>ATP→ADP + 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Adenosine Triphosphate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4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Active Transport</a:t>
            </a:r>
            <a:endParaRPr lang="en-US" sz="2000" dirty="0"/>
          </a:p>
          <a:p>
            <a:pPr lvl="1"/>
            <a:r>
              <a:rPr lang="en-US" dirty="0"/>
              <a:t>Ex. Na+/K+ Pump</a:t>
            </a:r>
            <a:endParaRPr lang="en-US" sz="1800" dirty="0"/>
          </a:p>
          <a:p>
            <a:pPr lvl="1"/>
            <a:r>
              <a:rPr lang="en-US" dirty="0"/>
              <a:t>Electrical potential in neurons</a:t>
            </a:r>
            <a:endParaRPr lang="en-US" sz="1800" dirty="0"/>
          </a:p>
          <a:p>
            <a:r>
              <a:rPr lang="en-US" sz="2600" dirty="0"/>
              <a:t>Anabolic Reactions</a:t>
            </a:r>
            <a:endParaRPr lang="en-US" sz="2000" dirty="0"/>
          </a:p>
          <a:p>
            <a:pPr lvl="1"/>
            <a:r>
              <a:rPr lang="en-US" dirty="0"/>
              <a:t>Making proteins, polysaccharides etc.</a:t>
            </a:r>
            <a:endParaRPr lang="en-US" sz="1800" dirty="0"/>
          </a:p>
          <a:p>
            <a:r>
              <a:rPr lang="en-US" sz="2600" dirty="0"/>
              <a:t>Make light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cells use energy?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28413" cy="761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iologytemplatefinal911">
  <a:themeElements>
    <a:clrScheme name="biologytemplatefinal9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600"/>
      </a:hlink>
      <a:folHlink>
        <a:srgbClr val="00CC66"/>
      </a:folHlink>
    </a:clrScheme>
    <a:fontScheme name="biologytemplatefinal9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templatefinal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templatefinal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templatefinal9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00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740</TotalTime>
  <Words>724</Words>
  <Application>Microsoft Office PowerPoint</Application>
  <PresentationFormat>On-screen Show (4:3)</PresentationFormat>
  <Paragraphs>225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Hardcover</vt:lpstr>
      <vt:lpstr>biologytemplatefinal911</vt:lpstr>
      <vt:lpstr>Chapter 8</vt:lpstr>
      <vt:lpstr>Source of Energy</vt:lpstr>
      <vt:lpstr>Adenosine Triphosphate</vt:lpstr>
      <vt:lpstr>PowerPoint Presentation</vt:lpstr>
      <vt:lpstr>Adenosine Triphosphate</vt:lpstr>
      <vt:lpstr>PowerPoint Presentation</vt:lpstr>
      <vt:lpstr>Adenosine Triphosphate</vt:lpstr>
      <vt:lpstr>How do cells use energy?</vt:lpstr>
      <vt:lpstr>PowerPoint Presentation</vt:lpstr>
      <vt:lpstr>PowerPoint Presentation</vt:lpstr>
      <vt:lpstr>Bioluminescensce</vt:lpstr>
      <vt:lpstr>How do cells use energy?</vt:lpstr>
      <vt:lpstr>Chapter 8</vt:lpstr>
      <vt:lpstr>Photosynthesis Investigated </vt:lpstr>
      <vt:lpstr>Photosynthsesis</vt:lpstr>
      <vt:lpstr>PSS</vt:lpstr>
      <vt:lpstr>PowerPoint Presentation</vt:lpstr>
      <vt:lpstr>PSS</vt:lpstr>
      <vt:lpstr>PowerPoint Presentation</vt:lpstr>
      <vt:lpstr>PSS</vt:lpstr>
      <vt:lpstr>Pigments of PSS</vt:lpstr>
      <vt:lpstr>PowerPoint Presentation</vt:lpstr>
      <vt:lpstr>Pigments of PSS</vt:lpstr>
      <vt:lpstr>Chapter 8 </vt:lpstr>
      <vt:lpstr>Chloroplast Structure</vt:lpstr>
      <vt:lpstr>PowerPoint Presentation</vt:lpstr>
      <vt:lpstr>Chloroplast Structure</vt:lpstr>
      <vt:lpstr>Electron Carriers </vt:lpstr>
      <vt:lpstr>PowerPoint Presentation</vt:lpstr>
      <vt:lpstr>Light Dependent Reactions </vt:lpstr>
      <vt:lpstr>Light Dependent Reactions continued..</vt:lpstr>
      <vt:lpstr>PowerPoint Presentation</vt:lpstr>
      <vt:lpstr>PowerPoint Presentation</vt:lpstr>
      <vt:lpstr>Light Dependent Reactions continued..</vt:lpstr>
      <vt:lpstr>Calvin Cycle</vt:lpstr>
      <vt:lpstr>PowerPoint Presentation</vt:lpstr>
      <vt:lpstr>PowerPoint Presentation</vt:lpstr>
      <vt:lpstr>Calvin Cycle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Willoughby-Eastlake Schools</dc:creator>
  <cp:lastModifiedBy>Willoughby-Eastlake Schools</cp:lastModifiedBy>
  <cp:revision>17</cp:revision>
  <dcterms:created xsi:type="dcterms:W3CDTF">2013-10-31T14:31:31Z</dcterms:created>
  <dcterms:modified xsi:type="dcterms:W3CDTF">2015-11-04T19:52:32Z</dcterms:modified>
</cp:coreProperties>
</file>