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6" r:id="rId16"/>
    <p:sldId id="274" r:id="rId17"/>
    <p:sldId id="277" r:id="rId18"/>
    <p:sldId id="278" r:id="rId19"/>
    <p:sldId id="279" r:id="rId20"/>
    <p:sldId id="280" r:id="rId21"/>
    <p:sldId id="282" r:id="rId22"/>
    <p:sldId id="281" r:id="rId23"/>
    <p:sldId id="284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6" r:id="rId35"/>
    <p:sldId id="295" r:id="rId36"/>
    <p:sldId id="294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5E7E85-7503-4FF7-AAFF-43FFE6E43F0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76FDFD-532D-4012-B27B-333A48EEA0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1: THE FOSSIL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859717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11430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Simplified Version of the Geologic Time Scale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2: HOW IT ALL BEGAN?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life first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Biogenesis</a:t>
            </a:r>
            <a:r>
              <a:rPr lang="en-US" dirty="0"/>
              <a:t>- theory that all living things originate from other living things</a:t>
            </a:r>
          </a:p>
          <a:p>
            <a:pPr lvl="1"/>
            <a:r>
              <a:rPr lang="en-US" sz="2400" dirty="0"/>
              <a:t>Problem?</a:t>
            </a:r>
          </a:p>
        </p:txBody>
      </p:sp>
    </p:spTree>
    <p:extLst>
      <p:ext uri="{BB962C8B-B14F-4D97-AF65-F5344CB8AC3E}">
        <p14:creationId xmlns:p14="http://schemas.microsoft.com/office/powerpoint/2010/main" val="29061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4.6 billion years ago</a:t>
            </a:r>
          </a:p>
          <a:p>
            <a:pPr lvl="1"/>
            <a:r>
              <a:rPr lang="en-US" sz="2400" dirty="0"/>
              <a:t>Took 100 million years to fully form</a:t>
            </a:r>
          </a:p>
          <a:p>
            <a:pPr lvl="1"/>
            <a:r>
              <a:rPr lang="en-US" sz="2400" dirty="0"/>
              <a:t>No water in liquid form or Oxygen</a:t>
            </a:r>
          </a:p>
          <a:p>
            <a:pPr lvl="1"/>
            <a:r>
              <a:rPr lang="en-US" sz="2400" dirty="0"/>
              <a:t>Little atmosphere</a:t>
            </a:r>
          </a:p>
          <a:p>
            <a:pPr lvl="2"/>
            <a:r>
              <a:rPr lang="en-US" sz="2400" dirty="0"/>
              <a:t>Composed of hydrogen cyanide, carbon dioxide, carbon monoxide, nitrogen, hydrogen sulfide and water vapor</a:t>
            </a:r>
          </a:p>
          <a:p>
            <a:pPr lvl="1"/>
            <a:r>
              <a:rPr lang="en-US" sz="2400" dirty="0"/>
              <a:t>Extremely hot</a:t>
            </a:r>
          </a:p>
          <a:p>
            <a:r>
              <a:rPr lang="en-US" dirty="0"/>
              <a:t>4 billion year ago</a:t>
            </a:r>
          </a:p>
          <a:p>
            <a:pPr lvl="1"/>
            <a:r>
              <a:rPr lang="en-US" sz="2400" dirty="0"/>
              <a:t>Began to cool</a:t>
            </a:r>
          </a:p>
          <a:p>
            <a:r>
              <a:rPr lang="en-US" dirty="0"/>
              <a:t>3.8 </a:t>
            </a:r>
            <a:r>
              <a:rPr lang="en-US" dirty="0" err="1"/>
              <a:t>bya</a:t>
            </a:r>
            <a:endParaRPr lang="en-US" dirty="0"/>
          </a:p>
          <a:p>
            <a:pPr lvl="1"/>
            <a:r>
              <a:rPr lang="en-US" sz="2400" dirty="0"/>
              <a:t>Oceans formed with intense thunderstorms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Oparin</a:t>
            </a:r>
            <a:r>
              <a:rPr lang="en-US" dirty="0"/>
              <a:t>- Russian biochemist</a:t>
            </a:r>
          </a:p>
          <a:p>
            <a:pPr lvl="1"/>
            <a:r>
              <a:rPr lang="en-US" sz="2400" dirty="0"/>
              <a:t>Created Primordial Soup Model</a:t>
            </a:r>
          </a:p>
          <a:p>
            <a:pPr lvl="2"/>
            <a:r>
              <a:rPr lang="en-US" sz="2400" dirty="0"/>
              <a:t>Synthesis of organic molecules form inorganic substances</a:t>
            </a:r>
          </a:p>
          <a:p>
            <a:pPr lvl="2"/>
            <a:r>
              <a:rPr lang="en-US" sz="2400" dirty="0"/>
              <a:t>Never tested</a:t>
            </a:r>
          </a:p>
          <a:p>
            <a:pPr lvl="1"/>
            <a:r>
              <a:rPr lang="en-US" sz="2400" dirty="0"/>
              <a:t>Tested in 1953 by Stanley Miller and Harold Urey</a:t>
            </a:r>
          </a:p>
          <a:p>
            <a:pPr lvl="2"/>
            <a:r>
              <a:rPr lang="en-US" sz="2400" dirty="0"/>
              <a:t>Designed experiment to simulate primitive Earth and ran it for one week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bio_ch17_43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766888"/>
            <a:ext cx="2797175" cy="40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006725" y="1265238"/>
            <a:ext cx="1404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Mixture of gases simulating atmospheres of early Earth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467225" y="1290638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Spark simulating lightning storms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832225" y="2878138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/>
              <a:t>Condensation chamber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042025" y="2598738"/>
            <a:ext cx="871538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Cold water cools chamber, causing droplets to form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403725" y="3411538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Water vapor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216525" y="4224338"/>
            <a:ext cx="1404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Liquid containing amino acids and other organic compounds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17-2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28600" y="231775"/>
            <a:ext cx="891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Miller-Urey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39358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utoUpdateAnimBg="0"/>
      <p:bldP spid="56326" grpId="0" autoUpdateAnimBg="0"/>
      <p:bldP spid="56328" grpId="0" autoUpdateAnimBg="0"/>
      <p:bldP spid="5633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Oparin</a:t>
            </a:r>
            <a:r>
              <a:rPr lang="en-US" dirty="0"/>
              <a:t>- Russian biochemist</a:t>
            </a:r>
          </a:p>
          <a:p>
            <a:pPr lvl="1"/>
            <a:r>
              <a:rPr lang="en-US" sz="2400" dirty="0"/>
              <a:t>Created Primordial Soup Model</a:t>
            </a:r>
          </a:p>
          <a:p>
            <a:pPr lvl="2"/>
            <a:r>
              <a:rPr lang="en-US" sz="2400" dirty="0"/>
              <a:t>Synthesis of organic molecules form inorganic substances</a:t>
            </a:r>
          </a:p>
          <a:p>
            <a:pPr lvl="2"/>
            <a:r>
              <a:rPr lang="en-US" sz="2400" dirty="0"/>
              <a:t>Never tested</a:t>
            </a:r>
          </a:p>
          <a:p>
            <a:pPr lvl="1"/>
            <a:r>
              <a:rPr lang="en-US" sz="2400" dirty="0"/>
              <a:t>Tested in 1953 by Stanley Miller and Harold Urey</a:t>
            </a:r>
          </a:p>
          <a:p>
            <a:pPr lvl="2"/>
            <a:r>
              <a:rPr lang="en-US" sz="2400" dirty="0"/>
              <a:t>Designed experiment to simulate primitive Earth and ran it for one week</a:t>
            </a:r>
          </a:p>
          <a:p>
            <a:pPr lvl="2"/>
            <a:r>
              <a:rPr lang="en-US" sz="2400" dirty="0"/>
              <a:t>Found various amino acids and some bases of cytosine and uracil</a:t>
            </a:r>
          </a:p>
          <a:p>
            <a:pPr lvl="3"/>
            <a:r>
              <a:rPr lang="en-US" sz="2400" dirty="0"/>
              <a:t>Since then, test has been refined, but similar results</a:t>
            </a:r>
          </a:p>
          <a:p>
            <a:pPr lvl="2"/>
            <a:r>
              <a:rPr lang="en-US" sz="2400" dirty="0"/>
              <a:t>Problems?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Fixed?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srgbClr val="FF0000"/>
                </a:solidFill>
              </a:rPr>
              <a:t>Microspores</a:t>
            </a:r>
          </a:p>
          <a:p>
            <a:pPr lvl="1"/>
            <a:r>
              <a:rPr lang="en-US" dirty="0"/>
              <a:t>Large molecules that form bubbles</a:t>
            </a:r>
          </a:p>
          <a:p>
            <a:pPr lvl="2"/>
            <a:r>
              <a:rPr lang="en-US" sz="2000" dirty="0"/>
              <a:t>Made of protein</a:t>
            </a:r>
          </a:p>
          <a:p>
            <a:pPr lvl="4"/>
            <a:r>
              <a:rPr lang="en-US" sz="2000" dirty="0" smtClean="0"/>
              <a:t>Selectively </a:t>
            </a:r>
            <a:r>
              <a:rPr lang="en-US" sz="2000" dirty="0"/>
              <a:t>permeable</a:t>
            </a:r>
          </a:p>
          <a:p>
            <a:pPr lvl="4"/>
            <a:r>
              <a:rPr lang="en-US" sz="2000" dirty="0"/>
              <a:t>Simple means of storing and releasing energy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Genetic Material required</a:t>
            </a:r>
          </a:p>
          <a:p>
            <a:pPr lvl="1"/>
            <a:r>
              <a:rPr lang="en-US" dirty="0"/>
              <a:t>Which came first RNA or DNA?</a:t>
            </a:r>
          </a:p>
          <a:p>
            <a:pPr lvl="2"/>
            <a:r>
              <a:rPr lang="en-US" sz="2000" dirty="0"/>
              <a:t>Not sure</a:t>
            </a:r>
          </a:p>
          <a:p>
            <a:pPr lvl="1"/>
            <a:r>
              <a:rPr lang="en-US" b="1" dirty="0"/>
              <a:t>Current belief is </a:t>
            </a:r>
            <a:r>
              <a:rPr lang="en-US" b="1" u="sng" dirty="0"/>
              <a:t>RNA</a:t>
            </a:r>
          </a:p>
          <a:p>
            <a:pPr lvl="2"/>
            <a:r>
              <a:rPr lang="en-US" sz="2000" dirty="0"/>
              <a:t>Simpler</a:t>
            </a:r>
          </a:p>
          <a:p>
            <a:pPr lvl="2"/>
            <a:r>
              <a:rPr lang="en-US" sz="2000" dirty="0"/>
              <a:t>Can form spontaneously in water</a:t>
            </a:r>
          </a:p>
          <a:p>
            <a:pPr lvl="2"/>
            <a:r>
              <a:rPr lang="en-US" sz="2000" dirty="0"/>
              <a:t>Able to duplicate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Continues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3.5 billion </a:t>
            </a:r>
            <a:r>
              <a:rPr lang="en-US" dirty="0" smtClean="0"/>
              <a:t>years ago</a:t>
            </a:r>
            <a:endParaRPr lang="en-US" sz="2000" dirty="0" smtClean="0"/>
          </a:p>
          <a:p>
            <a:pPr lvl="1"/>
            <a:r>
              <a:rPr lang="en-US" dirty="0" smtClean="0"/>
              <a:t>First </a:t>
            </a:r>
            <a:r>
              <a:rPr lang="en-US" b="1" dirty="0" smtClean="0"/>
              <a:t>fossils</a:t>
            </a:r>
            <a:r>
              <a:rPr lang="en-US" dirty="0" smtClean="0"/>
              <a:t> of living things</a:t>
            </a:r>
            <a:endParaRPr lang="en-US" sz="1800" dirty="0" smtClean="0"/>
          </a:p>
          <a:p>
            <a:pPr lvl="1"/>
            <a:r>
              <a:rPr lang="en-US" dirty="0" smtClean="0"/>
              <a:t>Bacteria </a:t>
            </a:r>
            <a:r>
              <a:rPr lang="en-US" dirty="0"/>
              <a:t>that evolved before oxygen</a:t>
            </a:r>
            <a:endParaRPr lang="en-US" sz="1800" dirty="0"/>
          </a:p>
          <a:p>
            <a:pPr lvl="2"/>
            <a:r>
              <a:rPr lang="en-US" dirty="0"/>
              <a:t>Anaerobic cellular respiration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Continues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2.2 billion </a:t>
            </a:r>
            <a:r>
              <a:rPr lang="en-US" dirty="0" smtClean="0"/>
              <a:t>years ago</a:t>
            </a:r>
            <a:endParaRPr lang="en-US" dirty="0"/>
          </a:p>
          <a:p>
            <a:pPr lvl="1"/>
            <a:r>
              <a:rPr lang="en-US" sz="2400" dirty="0"/>
              <a:t>Photosynthetic bacteria were plentiful</a:t>
            </a:r>
          </a:p>
          <a:p>
            <a:pPr lvl="2"/>
            <a:r>
              <a:rPr lang="en-US" sz="2400" dirty="0"/>
              <a:t>Advantage over ancestors?</a:t>
            </a:r>
          </a:p>
          <a:p>
            <a:pPr lvl="3"/>
            <a:r>
              <a:rPr lang="en-US" sz="2400" dirty="0"/>
              <a:t>Produced oxygen in large quantities</a:t>
            </a:r>
          </a:p>
          <a:p>
            <a:pPr lvl="3"/>
            <a:r>
              <a:rPr lang="en-US" sz="2400" u="sng" dirty="0"/>
              <a:t>Changed Earth forever</a:t>
            </a:r>
          </a:p>
          <a:p>
            <a:pPr lvl="4"/>
            <a:r>
              <a:rPr lang="en-US" sz="2400" dirty="0"/>
              <a:t>Caused iron to rust in water</a:t>
            </a:r>
          </a:p>
          <a:p>
            <a:pPr lvl="4"/>
            <a:r>
              <a:rPr lang="en-US" sz="2400" dirty="0"/>
              <a:t>Oxygen eventually reached atmosphere</a:t>
            </a:r>
          </a:p>
          <a:p>
            <a:pPr lvl="5"/>
            <a:r>
              <a:rPr lang="en-US" sz="2400" dirty="0"/>
              <a:t>Creates ozone layer</a:t>
            </a:r>
          </a:p>
          <a:p>
            <a:pPr lvl="6"/>
            <a:r>
              <a:rPr lang="en-US" sz="2400" dirty="0"/>
              <a:t>Decreases </a:t>
            </a:r>
            <a:r>
              <a:rPr lang="en-US" sz="2400" dirty="0" smtClean="0"/>
              <a:t>UV </a:t>
            </a:r>
            <a:r>
              <a:rPr lang="en-US" sz="2400" dirty="0"/>
              <a:t>radiation</a:t>
            </a:r>
          </a:p>
          <a:p>
            <a:pPr lvl="2"/>
            <a:r>
              <a:rPr lang="en-US" sz="2400" dirty="0"/>
              <a:t>As oxygen concentration increased, bacteria evolved to perform cellular respiration.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history of life on Earth</a:t>
            </a:r>
          </a:p>
          <a:p>
            <a:r>
              <a:rPr lang="en-US" dirty="0"/>
              <a:t>99% of all living things are now extinct</a:t>
            </a:r>
          </a:p>
          <a:p>
            <a:r>
              <a:rPr lang="en-US" dirty="0"/>
              <a:t>Incomplete record due to gaps</a:t>
            </a:r>
          </a:p>
          <a:p>
            <a:pPr lvl="1"/>
            <a:r>
              <a:rPr lang="en-US" sz="2400" dirty="0"/>
              <a:t>Fossil 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9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Continues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2 billion </a:t>
            </a:r>
            <a:r>
              <a:rPr lang="en-US" dirty="0" smtClean="0"/>
              <a:t>years ago</a:t>
            </a:r>
            <a:endParaRPr lang="en-US" dirty="0"/>
          </a:p>
          <a:p>
            <a:pPr lvl="1"/>
            <a:r>
              <a:rPr lang="en-US" sz="2400" dirty="0"/>
              <a:t>Bacteria evolve to have internal membranes</a:t>
            </a:r>
          </a:p>
          <a:p>
            <a:pPr lvl="2"/>
            <a:r>
              <a:rPr lang="en-US" sz="2400" dirty="0"/>
              <a:t>Ex. Ribosomes</a:t>
            </a:r>
          </a:p>
          <a:p>
            <a:pPr lvl="1"/>
            <a:r>
              <a:rPr lang="en-US" sz="2400" dirty="0"/>
              <a:t>Eventually give rise to Eukaryotic cells</a:t>
            </a:r>
          </a:p>
          <a:p>
            <a:pPr lvl="2"/>
            <a:r>
              <a:rPr lang="en-US" sz="2400" dirty="0" err="1"/>
              <a:t>Endosymbiotic</a:t>
            </a:r>
            <a:r>
              <a:rPr lang="en-US" sz="2400" dirty="0"/>
              <a:t> </a:t>
            </a:r>
            <a:r>
              <a:rPr lang="en-US" sz="2400" dirty="0" smtClean="0"/>
              <a:t>theory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24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bio_ch17_43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95488"/>
            <a:ext cx="6061075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00125" y="2103438"/>
            <a:ext cx="73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Aerobic bacteria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927225" y="2119313"/>
            <a:ext cx="190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Ancient Prokaryotes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152525" y="4697413"/>
            <a:ext cx="1976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/>
              <a:t>Ancient Anaerobic Prokaryote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463925" y="4659313"/>
            <a:ext cx="1976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/>
              <a:t>Primitive Aerobic Eukaryote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495925" y="3706813"/>
            <a:ext cx="2471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/>
              <a:t>Primitive Photosynthetic Eukaryote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661025" y="1709738"/>
            <a:ext cx="950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/>
              <a:t>Chloroplast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362325" y="2560638"/>
            <a:ext cx="126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Photosynthetic bacteria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270125" y="2598738"/>
            <a:ext cx="8620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Nuclear envelope evolving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768725" y="2954338"/>
            <a:ext cx="1395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Mitochondrion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7146925" y="1989138"/>
            <a:ext cx="1039813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/>
              <a:t>Plants and plantlike protists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6575425" y="4351338"/>
            <a:ext cx="16113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/>
              <a:t>Animals, fungi, and non-plantlike protists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17-2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838200" y="231775"/>
            <a:ext cx="71977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Arial Black" pitchFamily="34" charset="0"/>
              </a:rPr>
              <a:t>Endosymbiotic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4935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Continues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2 billion </a:t>
            </a:r>
            <a:r>
              <a:rPr lang="en-US" dirty="0" smtClean="0"/>
              <a:t>years ago</a:t>
            </a:r>
            <a:endParaRPr lang="en-US" dirty="0"/>
          </a:p>
          <a:p>
            <a:pPr lvl="1"/>
            <a:r>
              <a:rPr lang="en-US" sz="2400" dirty="0"/>
              <a:t>Bacteria evolve to have internal membranes</a:t>
            </a:r>
          </a:p>
          <a:p>
            <a:pPr lvl="2"/>
            <a:r>
              <a:rPr lang="en-US" sz="2400" dirty="0"/>
              <a:t>Ex. Ribosomes</a:t>
            </a:r>
          </a:p>
          <a:p>
            <a:pPr lvl="1"/>
            <a:r>
              <a:rPr lang="en-US" sz="2400" dirty="0"/>
              <a:t>Eventually give rise to Eukaryotic cells</a:t>
            </a:r>
          </a:p>
          <a:p>
            <a:pPr lvl="2"/>
            <a:r>
              <a:rPr lang="en-US" sz="2400" dirty="0" err="1"/>
              <a:t>Endosymbiotic</a:t>
            </a:r>
            <a:r>
              <a:rPr lang="en-US" sz="2400" dirty="0"/>
              <a:t> theory</a:t>
            </a:r>
          </a:p>
          <a:p>
            <a:pPr lvl="2"/>
            <a:r>
              <a:rPr lang="en-US" sz="2400" b="1" u="sng" dirty="0"/>
              <a:t>Evidence</a:t>
            </a:r>
          </a:p>
          <a:p>
            <a:pPr lvl="3"/>
            <a:r>
              <a:rPr lang="en-US" sz="2400" dirty="0"/>
              <a:t>Own DNA</a:t>
            </a:r>
          </a:p>
          <a:p>
            <a:pPr lvl="3"/>
            <a:r>
              <a:rPr lang="en-US" sz="2400" dirty="0"/>
              <a:t>Have own ribosomes</a:t>
            </a:r>
          </a:p>
          <a:p>
            <a:pPr lvl="3"/>
            <a:r>
              <a:rPr lang="en-US" sz="2400" dirty="0"/>
              <a:t>Double membrane</a:t>
            </a:r>
          </a:p>
          <a:p>
            <a:pPr lvl="3"/>
            <a:r>
              <a:rPr lang="en-US" sz="2400" dirty="0"/>
              <a:t>Reproduce by binary fission</a:t>
            </a:r>
          </a:p>
        </p:txBody>
      </p:sp>
    </p:spTree>
    <p:extLst>
      <p:ext uri="{BB962C8B-B14F-4D97-AF65-F5344CB8AC3E}">
        <p14:creationId xmlns:p14="http://schemas.microsoft.com/office/powerpoint/2010/main" val="18621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3:  Changes in Biodiversity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Cambrian </a:t>
            </a:r>
            <a:r>
              <a:rPr lang="en-US" dirty="0"/>
              <a:t>Period</a:t>
            </a:r>
            <a:endParaRPr lang="en-US" sz="2200" dirty="0"/>
          </a:p>
          <a:p>
            <a:pPr lvl="1"/>
            <a:r>
              <a:rPr lang="en-US" dirty="0"/>
              <a:t>Evolution of hard parts and shells</a:t>
            </a:r>
          </a:p>
          <a:p>
            <a:pPr lvl="1"/>
            <a:r>
              <a:rPr lang="en-US" dirty="0"/>
              <a:t>Invertebrates like jellyfish, worms and sponges are common</a:t>
            </a:r>
          </a:p>
          <a:p>
            <a:pPr lvl="1"/>
            <a:r>
              <a:rPr lang="en-US" dirty="0"/>
              <a:t>Trilobites are common</a:t>
            </a:r>
          </a:p>
          <a:p>
            <a:r>
              <a:rPr lang="en-US" dirty="0"/>
              <a:t>Ordovician and Silurian Periods</a:t>
            </a:r>
            <a:endParaRPr lang="en-US" sz="2200" dirty="0"/>
          </a:p>
          <a:p>
            <a:pPr lvl="1"/>
            <a:r>
              <a:rPr lang="en-US" dirty="0"/>
              <a:t>Arthropods increase in numbers</a:t>
            </a:r>
          </a:p>
          <a:p>
            <a:pPr lvl="1"/>
            <a:r>
              <a:rPr lang="en-US" dirty="0"/>
              <a:t>Vertebrates as jawless fish first appear</a:t>
            </a:r>
          </a:p>
          <a:p>
            <a:pPr lvl="1"/>
            <a:r>
              <a:rPr lang="en-US" dirty="0"/>
              <a:t>Plants invade land from green algae ancestors</a:t>
            </a:r>
          </a:p>
          <a:p>
            <a:r>
              <a:rPr lang="en-US" dirty="0"/>
              <a:t>Devonian Period</a:t>
            </a:r>
            <a:endParaRPr lang="en-US" sz="2200" dirty="0"/>
          </a:p>
          <a:p>
            <a:pPr lvl="1"/>
            <a:r>
              <a:rPr lang="en-US" dirty="0"/>
              <a:t>Ferns arise on land</a:t>
            </a:r>
          </a:p>
          <a:p>
            <a:pPr lvl="1"/>
            <a:r>
              <a:rPr lang="en-US" dirty="0"/>
              <a:t>Insects move onto land</a:t>
            </a:r>
          </a:p>
          <a:p>
            <a:pPr lvl="1"/>
            <a:r>
              <a:rPr lang="en-US" dirty="0"/>
              <a:t>Bony fish and sharks appear for first time in water</a:t>
            </a:r>
          </a:p>
          <a:p>
            <a:pPr lvl="1"/>
            <a:r>
              <a:rPr lang="en-US" dirty="0"/>
              <a:t>Late in period, amphibians are the first vertebrates on 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Paleozoic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Carboniferous and Permian Periods</a:t>
            </a:r>
          </a:p>
          <a:p>
            <a:pPr lvl="1"/>
            <a:r>
              <a:rPr lang="en-US" sz="2400" dirty="0"/>
              <a:t>Plants and insect continue to adaptively radiate</a:t>
            </a:r>
          </a:p>
          <a:p>
            <a:pPr lvl="1"/>
            <a:r>
              <a:rPr lang="en-US" sz="2400" dirty="0"/>
              <a:t>Reptiles make it to land</a:t>
            </a:r>
          </a:p>
          <a:p>
            <a:pPr lvl="2"/>
            <a:r>
              <a:rPr lang="en-US" sz="2400" dirty="0"/>
              <a:t>Adaptations for land</a:t>
            </a:r>
          </a:p>
          <a:p>
            <a:pPr lvl="1"/>
            <a:r>
              <a:rPr lang="en-US" sz="2400" dirty="0"/>
              <a:t>Plant material deposited at high rate in swampy environments</a:t>
            </a:r>
          </a:p>
          <a:p>
            <a:pPr lvl="2"/>
            <a:r>
              <a:rPr lang="en-US" sz="2400" dirty="0"/>
              <a:t>Coal and gas</a:t>
            </a:r>
          </a:p>
          <a:p>
            <a:r>
              <a:rPr lang="en-US" dirty="0"/>
              <a:t>End of Paleozoic</a:t>
            </a:r>
          </a:p>
          <a:p>
            <a:pPr lvl="1"/>
            <a:r>
              <a:rPr lang="en-US" sz="2400" dirty="0"/>
              <a:t>Mass extinction</a:t>
            </a:r>
          </a:p>
          <a:p>
            <a:pPr lvl="2"/>
            <a:r>
              <a:rPr lang="en-US" sz="2400" dirty="0"/>
              <a:t>95% of all life gone from Earth</a:t>
            </a:r>
          </a:p>
          <a:p>
            <a:pPr lvl="3"/>
            <a:r>
              <a:rPr lang="en-US" sz="2400" dirty="0"/>
              <a:t>Fish and reptiles survive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Mesozoic-Age of 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Triassic Period</a:t>
            </a:r>
            <a:endParaRPr lang="en-US" sz="2200" dirty="0"/>
          </a:p>
          <a:p>
            <a:pPr lvl="1"/>
            <a:r>
              <a:rPr lang="en-US" dirty="0"/>
              <a:t>First dinosaurs and mammals appear</a:t>
            </a:r>
          </a:p>
          <a:p>
            <a:pPr lvl="1"/>
            <a:r>
              <a:rPr lang="en-US" dirty="0"/>
              <a:t>Gymnosperm plants appear (naked seed plants)</a:t>
            </a:r>
          </a:p>
          <a:p>
            <a:r>
              <a:rPr lang="en-US" dirty="0"/>
              <a:t>Jurassic Period</a:t>
            </a:r>
            <a:endParaRPr lang="en-US" sz="2200" dirty="0"/>
          </a:p>
          <a:p>
            <a:pPr lvl="1"/>
            <a:r>
              <a:rPr lang="en-US" dirty="0"/>
              <a:t>Dinosaurs dominate the land</a:t>
            </a:r>
          </a:p>
          <a:p>
            <a:pPr lvl="2"/>
            <a:r>
              <a:rPr lang="en-US" dirty="0"/>
              <a:t>Ruled for 150 million years</a:t>
            </a:r>
          </a:p>
          <a:p>
            <a:pPr lvl="1"/>
            <a:r>
              <a:rPr lang="en-US" dirty="0"/>
              <a:t>Archaeopteryx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810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82" r="13292"/>
          <a:stretch/>
        </p:blipFill>
        <p:spPr bwMode="auto">
          <a:xfrm>
            <a:off x="3810000" y="609600"/>
            <a:ext cx="521208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2055925" y="2967335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Archaeopteryx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5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Mesozoic-Age of 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Triassic Period</a:t>
            </a:r>
            <a:endParaRPr lang="en-US" sz="2200" dirty="0"/>
          </a:p>
          <a:p>
            <a:pPr lvl="1"/>
            <a:r>
              <a:rPr lang="en-US" dirty="0"/>
              <a:t>First dinosaurs and mammals appear</a:t>
            </a:r>
          </a:p>
          <a:p>
            <a:pPr lvl="1"/>
            <a:r>
              <a:rPr lang="en-US" dirty="0"/>
              <a:t>Gymnosperm plants appear (naked seed plants)</a:t>
            </a:r>
          </a:p>
          <a:p>
            <a:r>
              <a:rPr lang="en-US" dirty="0"/>
              <a:t>Jurassic Period</a:t>
            </a:r>
            <a:endParaRPr lang="en-US" sz="2200" dirty="0"/>
          </a:p>
          <a:p>
            <a:pPr lvl="1"/>
            <a:r>
              <a:rPr lang="en-US" dirty="0"/>
              <a:t>Dinosaurs dominate the land</a:t>
            </a:r>
          </a:p>
          <a:p>
            <a:pPr lvl="2"/>
            <a:r>
              <a:rPr lang="en-US" dirty="0"/>
              <a:t>Ruled for 150 million years</a:t>
            </a:r>
          </a:p>
          <a:p>
            <a:pPr lvl="1"/>
            <a:r>
              <a:rPr lang="en-US" dirty="0"/>
              <a:t>Archaeopteryx</a:t>
            </a:r>
          </a:p>
          <a:p>
            <a:pPr lvl="2"/>
            <a:r>
              <a:rPr lang="en-US" dirty="0"/>
              <a:t>First bird</a:t>
            </a:r>
          </a:p>
          <a:p>
            <a:pPr lvl="2"/>
            <a:r>
              <a:rPr lang="en-US" dirty="0"/>
              <a:t>Evolved from </a:t>
            </a:r>
            <a:r>
              <a:rPr lang="en-US" dirty="0" err="1"/>
              <a:t>dinos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Mesozoic-Age of Reptiles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Cretaceous Period</a:t>
            </a:r>
            <a:endParaRPr lang="en-US" sz="2200" dirty="0"/>
          </a:p>
          <a:p>
            <a:pPr lvl="1"/>
            <a:r>
              <a:rPr lang="en-US" dirty="0"/>
              <a:t>Tyrannosaurus Rex common</a:t>
            </a:r>
          </a:p>
          <a:p>
            <a:pPr lvl="1"/>
            <a:r>
              <a:rPr lang="en-US" dirty="0"/>
              <a:t>Turtles and crocodiles appear</a:t>
            </a:r>
          </a:p>
          <a:p>
            <a:pPr lvl="1"/>
            <a:r>
              <a:rPr lang="en-US" dirty="0"/>
              <a:t>Angiosperms (flowering plants)</a:t>
            </a:r>
          </a:p>
          <a:p>
            <a:r>
              <a:rPr lang="en-US" dirty="0"/>
              <a:t>At end, mass extinction 65 </a:t>
            </a:r>
            <a:r>
              <a:rPr lang="en-US" dirty="0" err="1"/>
              <a:t>mya</a:t>
            </a:r>
            <a:endParaRPr lang="en-US" sz="2200" dirty="0"/>
          </a:p>
          <a:p>
            <a:pPr lvl="1"/>
            <a:r>
              <a:rPr lang="en-US" dirty="0"/>
              <a:t>50% of all plants and animals gone including all the </a:t>
            </a:r>
            <a:r>
              <a:rPr lang="en-US" dirty="0" err="1"/>
              <a:t>dinos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11475"/>
            <a:ext cx="7843838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2428875"/>
            <a:ext cx="2378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Water carries small rock particles to lakes and seas.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505200" y="2428875"/>
            <a:ext cx="25304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Dead organisms are buried by layers of sediment, which forms new rock.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58000" y="2428875"/>
            <a:ext cx="2286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The preserved remains may later be discovered and studied.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17-1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231775"/>
            <a:ext cx="78073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Formation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of a Fossil</a:t>
            </a:r>
          </a:p>
        </p:txBody>
      </p:sp>
    </p:spTree>
    <p:extLst>
      <p:ext uri="{BB962C8B-B14F-4D97-AF65-F5344CB8AC3E}">
        <p14:creationId xmlns:p14="http://schemas.microsoft.com/office/powerpoint/2010/main" val="41672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  <p:bldP spid="3584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Era- Age of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Tertiary Period</a:t>
            </a:r>
            <a:endParaRPr lang="en-US" sz="2200" dirty="0"/>
          </a:p>
          <a:p>
            <a:pPr lvl="1"/>
            <a:r>
              <a:rPr lang="en-US" dirty="0" smtClean="0"/>
              <a:t>Warm mild climate</a:t>
            </a:r>
          </a:p>
          <a:p>
            <a:pPr lvl="1"/>
            <a:r>
              <a:rPr lang="en-US" dirty="0" smtClean="0"/>
              <a:t>Whales </a:t>
            </a:r>
            <a:r>
              <a:rPr lang="en-US" dirty="0"/>
              <a:t>and dolphins flourish</a:t>
            </a:r>
          </a:p>
          <a:p>
            <a:pPr lvl="1"/>
            <a:r>
              <a:rPr lang="en-US" dirty="0"/>
              <a:t>Grasses evolve</a:t>
            </a:r>
          </a:p>
          <a:p>
            <a:pPr lvl="2"/>
            <a:r>
              <a:rPr lang="en-US" dirty="0"/>
              <a:t>Grazing animals</a:t>
            </a:r>
          </a:p>
          <a:p>
            <a:r>
              <a:rPr lang="en-US" dirty="0"/>
              <a:t>Quaternary Period</a:t>
            </a:r>
            <a:endParaRPr lang="en-US" sz="2200" dirty="0"/>
          </a:p>
          <a:p>
            <a:pPr lvl="1"/>
            <a:r>
              <a:rPr lang="en-US" dirty="0"/>
              <a:t>Climate cooled</a:t>
            </a:r>
          </a:p>
          <a:p>
            <a:pPr lvl="2"/>
            <a:r>
              <a:rPr lang="en-US" dirty="0"/>
              <a:t>Series of ice ages challenge life</a:t>
            </a:r>
          </a:p>
          <a:p>
            <a:pPr lvl="1"/>
            <a:r>
              <a:rPr lang="en-US" dirty="0"/>
              <a:t>4.5 </a:t>
            </a:r>
            <a:r>
              <a:rPr lang="en-US" dirty="0" err="1"/>
              <a:t>mya</a:t>
            </a:r>
            <a:endParaRPr lang="en-US" dirty="0"/>
          </a:p>
          <a:p>
            <a:pPr lvl="2"/>
            <a:r>
              <a:rPr lang="en-US" dirty="0"/>
              <a:t>Human ancestors appear in Africa</a:t>
            </a:r>
          </a:p>
          <a:p>
            <a:pPr lvl="1"/>
            <a:r>
              <a:rPr lang="en-US" dirty="0"/>
              <a:t>20,000 </a:t>
            </a:r>
            <a:r>
              <a:rPr lang="en-US" dirty="0" err="1"/>
              <a:t>ya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Warming trend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Macroevolution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Extinction</a:t>
            </a:r>
          </a:p>
          <a:p>
            <a:pPr lvl="1"/>
            <a:r>
              <a:rPr lang="en-US" sz="2400" dirty="0"/>
              <a:t>Small scale</a:t>
            </a:r>
          </a:p>
          <a:p>
            <a:pPr lvl="1"/>
            <a:r>
              <a:rPr lang="en-US" sz="2400" dirty="0"/>
              <a:t>Mass</a:t>
            </a:r>
          </a:p>
          <a:p>
            <a:pPr lvl="2"/>
            <a:r>
              <a:rPr lang="en-US" sz="2400" dirty="0"/>
              <a:t>Originally thought it was caused by 1 event</a:t>
            </a:r>
          </a:p>
          <a:p>
            <a:pPr lvl="2"/>
            <a:r>
              <a:rPr lang="en-US" sz="2400" dirty="0"/>
              <a:t>Now, it is believed to be a combination of a bunch of events</a:t>
            </a:r>
          </a:p>
          <a:p>
            <a:pPr lvl="0"/>
            <a:r>
              <a:rPr lang="en-US" b="1" dirty="0"/>
              <a:t>Adaptive Radiation</a:t>
            </a:r>
          </a:p>
          <a:p>
            <a:pPr lvl="1"/>
            <a:r>
              <a:rPr lang="en-US" sz="2400" dirty="0"/>
              <a:t>One species evolves into several different species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"/>
          <a:stretch/>
        </p:blipFill>
        <p:spPr bwMode="auto">
          <a:xfrm>
            <a:off x="152400" y="1047135"/>
            <a:ext cx="8839199" cy="512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1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Macroevolution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Extinction</a:t>
            </a:r>
          </a:p>
          <a:p>
            <a:pPr lvl="1"/>
            <a:r>
              <a:rPr lang="en-US" sz="2400" dirty="0"/>
              <a:t>Small scale</a:t>
            </a:r>
          </a:p>
          <a:p>
            <a:pPr lvl="1"/>
            <a:r>
              <a:rPr lang="en-US" sz="2400" dirty="0"/>
              <a:t>Mass</a:t>
            </a:r>
          </a:p>
          <a:p>
            <a:pPr lvl="2"/>
            <a:r>
              <a:rPr lang="en-US" sz="2400" dirty="0"/>
              <a:t>Originally thought it was caused by 1 event</a:t>
            </a:r>
          </a:p>
          <a:p>
            <a:pPr lvl="2"/>
            <a:r>
              <a:rPr lang="en-US" sz="2400" dirty="0"/>
              <a:t>Now, it is believed to be a combination of a bunch of events</a:t>
            </a:r>
          </a:p>
          <a:p>
            <a:pPr lvl="0"/>
            <a:r>
              <a:rPr lang="en-US" b="1" dirty="0"/>
              <a:t>Adaptive Radiation</a:t>
            </a:r>
          </a:p>
          <a:p>
            <a:pPr lvl="1"/>
            <a:r>
              <a:rPr lang="en-US" sz="2400" dirty="0"/>
              <a:t>One species evolves into several different species</a:t>
            </a:r>
          </a:p>
          <a:p>
            <a:pPr lvl="0"/>
            <a:r>
              <a:rPr lang="en-US" b="1" dirty="0"/>
              <a:t>Convergent evolution</a:t>
            </a:r>
          </a:p>
          <a:p>
            <a:pPr lvl="1"/>
            <a:r>
              <a:rPr lang="en-US" sz="2400" dirty="0"/>
              <a:t>Unrelated species resemble each other</a:t>
            </a:r>
          </a:p>
          <a:p>
            <a:pPr lvl="2"/>
            <a:r>
              <a:rPr lang="en-US" sz="2400" dirty="0"/>
              <a:t>Experience similar selection </a:t>
            </a:r>
            <a:r>
              <a:rPr lang="en-US" sz="2400" dirty="0" smtClean="0"/>
              <a:t>pressures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3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229599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2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Macroevolution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Extinction</a:t>
            </a:r>
          </a:p>
          <a:p>
            <a:pPr lvl="1"/>
            <a:r>
              <a:rPr lang="en-US" sz="2400" dirty="0"/>
              <a:t>Small scale</a:t>
            </a:r>
          </a:p>
          <a:p>
            <a:pPr lvl="1"/>
            <a:r>
              <a:rPr lang="en-US" sz="2400" dirty="0"/>
              <a:t>Mass</a:t>
            </a:r>
          </a:p>
          <a:p>
            <a:pPr lvl="2"/>
            <a:r>
              <a:rPr lang="en-US" sz="2400" dirty="0"/>
              <a:t>Originally thought it was caused by 1 event</a:t>
            </a:r>
          </a:p>
          <a:p>
            <a:pPr lvl="2"/>
            <a:r>
              <a:rPr lang="en-US" sz="2400" dirty="0"/>
              <a:t>Now, it is believed to be a combination of a bunch of events</a:t>
            </a:r>
          </a:p>
          <a:p>
            <a:pPr lvl="0"/>
            <a:r>
              <a:rPr lang="en-US" b="1" dirty="0"/>
              <a:t>Adaptive Radiation</a:t>
            </a:r>
          </a:p>
          <a:p>
            <a:pPr lvl="1"/>
            <a:r>
              <a:rPr lang="en-US" sz="2400" dirty="0"/>
              <a:t>One species evolves into several different species</a:t>
            </a:r>
          </a:p>
          <a:p>
            <a:pPr lvl="0"/>
            <a:r>
              <a:rPr lang="en-US" b="1" dirty="0"/>
              <a:t>Convergent evolution</a:t>
            </a:r>
          </a:p>
          <a:p>
            <a:pPr lvl="1"/>
            <a:r>
              <a:rPr lang="en-US" sz="2400" dirty="0"/>
              <a:t>Unrelated species resemble each other</a:t>
            </a:r>
          </a:p>
          <a:p>
            <a:pPr lvl="2"/>
            <a:r>
              <a:rPr lang="en-US" sz="2400" dirty="0"/>
              <a:t>Experience similar selection pressures</a:t>
            </a:r>
          </a:p>
          <a:p>
            <a:pPr lvl="2"/>
            <a:r>
              <a:rPr lang="en-US" sz="2400" dirty="0"/>
              <a:t>Ex. Shark, penguin and </a:t>
            </a:r>
            <a:r>
              <a:rPr lang="en-US" sz="2400" dirty="0" smtClean="0"/>
              <a:t>dolphins, sea lions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Macroevolution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Coevolution</a:t>
            </a:r>
          </a:p>
          <a:p>
            <a:pPr lvl="1"/>
            <a:r>
              <a:rPr lang="en-US" sz="2400" dirty="0"/>
              <a:t>Two species evolve in response to one another</a:t>
            </a:r>
          </a:p>
          <a:p>
            <a:pPr lvl="1"/>
            <a:r>
              <a:rPr lang="en-US" sz="2400" dirty="0"/>
              <a:t>Ex. Flowering plants and insects</a:t>
            </a:r>
          </a:p>
          <a:p>
            <a:pPr lvl="0"/>
            <a:r>
              <a:rPr lang="en-US" b="1" dirty="0"/>
              <a:t>Punctuated equilibrium</a:t>
            </a:r>
          </a:p>
          <a:p>
            <a:pPr lvl="1"/>
            <a:r>
              <a:rPr lang="en-US" sz="2400" dirty="0"/>
              <a:t>Rapid evolutional spurts followed by periods of long stability </a:t>
            </a:r>
          </a:p>
          <a:p>
            <a:r>
              <a:rPr lang="en-US" b="1" dirty="0"/>
              <a:t>Developmental Genes and Body Plans</a:t>
            </a:r>
          </a:p>
          <a:p>
            <a:pPr lvl="1"/>
            <a:r>
              <a:rPr lang="en-US" sz="2400" dirty="0" err="1"/>
              <a:t>Hox</a:t>
            </a:r>
            <a:r>
              <a:rPr lang="en-US" sz="2400" dirty="0"/>
              <a:t> genes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history of life on Earth</a:t>
            </a:r>
          </a:p>
          <a:p>
            <a:r>
              <a:rPr lang="en-US" dirty="0"/>
              <a:t>99% of all living things are now extinct</a:t>
            </a:r>
          </a:p>
          <a:p>
            <a:r>
              <a:rPr lang="en-US" dirty="0"/>
              <a:t>Incomplete record due to gaps</a:t>
            </a:r>
          </a:p>
          <a:p>
            <a:pPr lvl="1"/>
            <a:r>
              <a:rPr lang="en-US" sz="2400" dirty="0"/>
              <a:t>Fossil formation</a:t>
            </a:r>
          </a:p>
          <a:p>
            <a:pPr lvl="2"/>
            <a:r>
              <a:rPr lang="en-US" sz="2400" dirty="0"/>
              <a:t>Organism dies</a:t>
            </a:r>
          </a:p>
          <a:p>
            <a:pPr lvl="2"/>
            <a:r>
              <a:rPr lang="en-US" sz="2400" dirty="0"/>
              <a:t>Buried in sedimentary rock or volcanic ash, sand</a:t>
            </a:r>
          </a:p>
          <a:p>
            <a:pPr lvl="2"/>
            <a:r>
              <a:rPr lang="en-US" sz="2400" dirty="0"/>
              <a:t>Layers build on top causing:</a:t>
            </a:r>
          </a:p>
          <a:p>
            <a:pPr lvl="3"/>
            <a:r>
              <a:rPr lang="en-US" sz="2400" dirty="0"/>
              <a:t>Compaction and chemical changes</a:t>
            </a:r>
          </a:p>
          <a:p>
            <a:pPr lvl="2"/>
            <a:r>
              <a:rPr lang="en-US" sz="2400" dirty="0"/>
              <a:t>Geologic processes bring back to light</a:t>
            </a:r>
          </a:p>
          <a:p>
            <a:pPr lvl="3"/>
            <a:r>
              <a:rPr lang="en-US" sz="2400" dirty="0"/>
              <a:t>Weathering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Interpreting Fossil Evidence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Relative dating</a:t>
            </a:r>
          </a:p>
          <a:p>
            <a:pPr lvl="1"/>
            <a:r>
              <a:rPr lang="en-US" dirty="0"/>
              <a:t>Determines age of fossil by comparison of the surrounding layers</a:t>
            </a:r>
          </a:p>
          <a:p>
            <a:pPr lvl="2"/>
            <a:r>
              <a:rPr lang="en-US" sz="2000" dirty="0"/>
              <a:t>Older on bottom</a:t>
            </a:r>
          </a:p>
          <a:p>
            <a:pPr lvl="1"/>
            <a:r>
              <a:rPr lang="en-US" dirty="0" smtClean="0"/>
              <a:t>Results </a:t>
            </a:r>
            <a:r>
              <a:rPr lang="en-US" dirty="0"/>
              <a:t>in a time frame</a:t>
            </a:r>
          </a:p>
          <a:p>
            <a:pPr lvl="1"/>
            <a:r>
              <a:rPr lang="en-US" dirty="0"/>
              <a:t>Cannot be used over wide distances</a:t>
            </a:r>
          </a:p>
          <a:p>
            <a:pPr lvl="1"/>
            <a:r>
              <a:rPr lang="en-US" dirty="0"/>
              <a:t>Index fossils</a:t>
            </a:r>
          </a:p>
          <a:p>
            <a:pPr lvl="2"/>
            <a:r>
              <a:rPr lang="en-US" sz="2000" dirty="0"/>
              <a:t>Can be used to create time frame over greater distances</a:t>
            </a:r>
          </a:p>
          <a:p>
            <a:pPr lvl="2"/>
            <a:r>
              <a:rPr lang="en-US" sz="2000" b="1" dirty="0"/>
              <a:t>Criteria</a:t>
            </a:r>
          </a:p>
          <a:p>
            <a:pPr lvl="3"/>
            <a:r>
              <a:rPr lang="en-US" sz="2000" dirty="0"/>
              <a:t>Easy to identify</a:t>
            </a:r>
          </a:p>
          <a:p>
            <a:pPr lvl="3"/>
            <a:r>
              <a:rPr lang="en-US" sz="2000" dirty="0"/>
              <a:t>Short life span</a:t>
            </a:r>
          </a:p>
          <a:p>
            <a:pPr lvl="3"/>
            <a:r>
              <a:rPr lang="en-US" sz="2000" dirty="0"/>
              <a:t>Wide geographic distribution</a:t>
            </a:r>
          </a:p>
          <a:p>
            <a:pPr lvl="3"/>
            <a:r>
              <a:rPr lang="en-US" sz="2000" dirty="0"/>
              <a:t>Ex. Trilobite</a:t>
            </a:r>
          </a:p>
        </p:txBody>
      </p:sp>
    </p:spTree>
    <p:extLst>
      <p:ext uri="{BB962C8B-B14F-4D97-AF65-F5344CB8AC3E}">
        <p14:creationId xmlns:p14="http://schemas.microsoft.com/office/powerpoint/2010/main" val="25162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876800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762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One example of a trilobite fossil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Fossil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Radioactive dating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Based on idea of radioactive decay of unstable isotopes</a:t>
            </a:r>
          </a:p>
          <a:p>
            <a:pPr lvl="2"/>
            <a:r>
              <a:rPr lang="en-US" dirty="0"/>
              <a:t>Results in radiation</a:t>
            </a:r>
          </a:p>
          <a:p>
            <a:pPr lvl="2"/>
            <a:r>
              <a:rPr lang="en-US" dirty="0"/>
              <a:t>Happens at a constant rate</a:t>
            </a:r>
          </a:p>
          <a:p>
            <a:pPr lvl="2"/>
            <a:r>
              <a:rPr lang="en-US" dirty="0"/>
              <a:t>Can only be used in certain rock formations</a:t>
            </a:r>
          </a:p>
          <a:p>
            <a:pPr lvl="1"/>
            <a:r>
              <a:rPr lang="en-US" dirty="0"/>
              <a:t>Provides more accurate age in years</a:t>
            </a:r>
          </a:p>
          <a:p>
            <a:pPr lvl="1"/>
            <a:r>
              <a:rPr lang="en-US" dirty="0"/>
              <a:t>Half life</a:t>
            </a:r>
          </a:p>
          <a:p>
            <a:pPr lvl="2"/>
            <a:r>
              <a:rPr lang="en-US" dirty="0"/>
              <a:t>Time it takes for half of the radioactive isotopes to break down</a:t>
            </a:r>
          </a:p>
          <a:p>
            <a:pPr lvl="2"/>
            <a:r>
              <a:rPr lang="en-US" b="1" dirty="0"/>
              <a:t>Carbon –14 </a:t>
            </a:r>
            <a:r>
              <a:rPr lang="en-US" dirty="0"/>
              <a:t>decays into </a:t>
            </a:r>
            <a:r>
              <a:rPr lang="en-US" b="1" dirty="0"/>
              <a:t>Nitrogen –14 </a:t>
            </a:r>
            <a:r>
              <a:rPr lang="en-US" dirty="0"/>
              <a:t>(5,730 years)</a:t>
            </a:r>
          </a:p>
          <a:p>
            <a:pPr lvl="2"/>
            <a:r>
              <a:rPr lang="en-US" b="1" dirty="0"/>
              <a:t>Potassium 40</a:t>
            </a:r>
            <a:r>
              <a:rPr lang="en-US" dirty="0"/>
              <a:t>- (1.26 billion years)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838200" y="1587500"/>
            <a:ext cx="7543800" cy="5334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578100" y="216535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Relative Dating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15988" y="2197100"/>
            <a:ext cx="1598612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/>
            </a:r>
            <a:br>
              <a:rPr lang="en-US" sz="1600">
                <a:solidFill>
                  <a:srgbClr val="000000"/>
                </a:solidFill>
              </a:rPr>
            </a:br>
            <a:endParaRPr lang="en-US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Can determine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Is performed by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Drawbacks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38200" y="2120900"/>
            <a:ext cx="7543800" cy="345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578100" y="2120900"/>
            <a:ext cx="1588" cy="345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5562600" y="2120900"/>
            <a:ext cx="1588" cy="345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562600" y="2165350"/>
            <a:ext cx="2679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Absolute Dating</a:t>
            </a:r>
            <a:endParaRPr lang="en-US" sz="16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838200" y="2654300"/>
            <a:ext cx="7543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127250" y="1677988"/>
            <a:ext cx="534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Comparing Relative and Absolute Dating of Fossils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17-1</a:t>
            </a: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838200" y="4767263"/>
            <a:ext cx="7543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838200" y="3562350"/>
            <a:ext cx="7543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4846" name="Group 30"/>
          <p:cNvGrpSpPr>
            <a:grpSpLocks/>
          </p:cNvGrpSpPr>
          <p:nvPr/>
        </p:nvGrpSpPr>
        <p:grpSpPr bwMode="auto">
          <a:xfrm>
            <a:off x="2590800" y="4767263"/>
            <a:ext cx="5791200" cy="582612"/>
            <a:chOff x="1632" y="3003"/>
            <a:chExt cx="3648" cy="367"/>
          </a:xfrm>
        </p:grpSpPr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1632" y="3003"/>
              <a:ext cx="18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Imprecision and limitations of age data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3504" y="3004"/>
              <a:ext cx="1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Difficulty of radioassay laboratory methods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4845" name="Group 29"/>
          <p:cNvGrpSpPr>
            <a:grpSpLocks/>
          </p:cNvGrpSpPr>
          <p:nvPr/>
        </p:nvGrpSpPr>
        <p:grpSpPr bwMode="auto">
          <a:xfrm>
            <a:off x="2579688" y="3563938"/>
            <a:ext cx="5873750" cy="1069975"/>
            <a:chOff x="1625" y="2245"/>
            <a:chExt cx="3700" cy="674"/>
          </a:xfrm>
        </p:grpSpPr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1625" y="2245"/>
              <a:ext cx="1879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Comparing depth of a fossil’s source stratum to the position of a reference fossil or rock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3505" y="2245"/>
              <a:ext cx="182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Determining the relative amounts of a radioactive isotope and nonradioactive isotope in a specimen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>
            <a:off x="2590800" y="2655888"/>
            <a:ext cx="5492750" cy="825500"/>
            <a:chOff x="1632" y="1673"/>
            <a:chExt cx="3460" cy="520"/>
          </a:xfrm>
        </p:grpSpPr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1632" y="1673"/>
              <a:ext cx="187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Age of fossil with respect to another rock or fossil (that is, older or younger)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505" y="1673"/>
              <a:ext cx="1587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Age of a fossil in years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5988" y="762000"/>
            <a:ext cx="753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Knowledge Checkpoint:  Take out half sheet of paper!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Geologic Time Scale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dirty="0"/>
              <a:t>No standard lengths</a:t>
            </a:r>
            <a:endParaRPr lang="en-US" sz="2200" dirty="0"/>
          </a:p>
          <a:p>
            <a:r>
              <a:rPr lang="en-US" dirty="0"/>
              <a:t>Divisions were created based on major changes in biodiversity</a:t>
            </a:r>
            <a:endParaRPr lang="en-US" sz="2200" dirty="0"/>
          </a:p>
          <a:p>
            <a:r>
              <a:rPr lang="en-US" dirty="0"/>
              <a:t>Era is subdivided into Periods or Epochs</a:t>
            </a:r>
          </a:p>
        </p:txBody>
      </p:sp>
    </p:spTree>
    <p:extLst>
      <p:ext uri="{BB962C8B-B14F-4D97-AF65-F5344CB8AC3E}">
        <p14:creationId xmlns:p14="http://schemas.microsoft.com/office/powerpoint/2010/main" val="21010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189</TotalTime>
  <Words>1275</Words>
  <Application>Microsoft Office PowerPoint</Application>
  <PresentationFormat>On-screen Show (4:3)</PresentationFormat>
  <Paragraphs>283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Clarity</vt:lpstr>
      <vt:lpstr>Chapter 17</vt:lpstr>
      <vt:lpstr>Fossil Record</vt:lpstr>
      <vt:lpstr>PowerPoint Presentation</vt:lpstr>
      <vt:lpstr>Fossil Record</vt:lpstr>
      <vt:lpstr>Interpreting Fossil Evidence </vt:lpstr>
      <vt:lpstr>PowerPoint Presentation</vt:lpstr>
      <vt:lpstr>Interpreting Fossil Evidence</vt:lpstr>
      <vt:lpstr>PowerPoint Presentation</vt:lpstr>
      <vt:lpstr>Geologic Time Scale </vt:lpstr>
      <vt:lpstr>PowerPoint Presentation</vt:lpstr>
      <vt:lpstr>Chapter 17</vt:lpstr>
      <vt:lpstr>How did life first start?</vt:lpstr>
      <vt:lpstr>Early Earth</vt:lpstr>
      <vt:lpstr>First Organic Molecules</vt:lpstr>
      <vt:lpstr>PowerPoint Presentation</vt:lpstr>
      <vt:lpstr>First Organic Molecules</vt:lpstr>
      <vt:lpstr>Problems Fixed?</vt:lpstr>
      <vt:lpstr>Earth Continues to Change</vt:lpstr>
      <vt:lpstr>Earth Continues to Change</vt:lpstr>
      <vt:lpstr>Earth Continues to Change</vt:lpstr>
      <vt:lpstr>PowerPoint Presentation</vt:lpstr>
      <vt:lpstr>Earth Continues to Change</vt:lpstr>
      <vt:lpstr>Chapter 17</vt:lpstr>
      <vt:lpstr>Paleozoic Era</vt:lpstr>
      <vt:lpstr>Paleozoic Era</vt:lpstr>
      <vt:lpstr>Mesozoic-Age of Reptiles</vt:lpstr>
      <vt:lpstr>PowerPoint Presentation</vt:lpstr>
      <vt:lpstr>Mesozoic-Age of Reptiles</vt:lpstr>
      <vt:lpstr>Mesozoic-Age of Reptiles</vt:lpstr>
      <vt:lpstr>Cenozoic Era- Age of Mammals</vt:lpstr>
      <vt:lpstr>Chapter 17</vt:lpstr>
      <vt:lpstr>Patterns of Macroevolution</vt:lpstr>
      <vt:lpstr>PowerPoint Presentation</vt:lpstr>
      <vt:lpstr>Patterns of Macroevolution</vt:lpstr>
      <vt:lpstr>PowerPoint Presentation</vt:lpstr>
      <vt:lpstr>Patterns of Macroevolution</vt:lpstr>
      <vt:lpstr>Patterns of Macroevolution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Willoughby-Eastlake Schools</dc:creator>
  <cp:lastModifiedBy>Willoughby-Eastlake Schools</cp:lastModifiedBy>
  <cp:revision>10</cp:revision>
  <dcterms:created xsi:type="dcterms:W3CDTF">2014-04-22T15:11:17Z</dcterms:created>
  <dcterms:modified xsi:type="dcterms:W3CDTF">2016-04-07T16:39:56Z</dcterms:modified>
</cp:coreProperties>
</file>