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7" r:id="rId29"/>
    <p:sldId id="288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65" d="100"/>
          <a:sy n="65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58CF74-9951-4B8B-A2E5-AE95D0CBFEC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32053F-11ED-4B4D-BB5C-6950CC3712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br>
              <a:rPr lang="en-US" dirty="0" smtClean="0"/>
            </a:br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Become visible in the cell only prior to cell division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DNA becomes tightly coiled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Structure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Chromosome number</a:t>
            </a:r>
            <a:endParaRPr lang="en-US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27" descr="bio_ch10_4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71600"/>
            <a:ext cx="5915025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381000" y="324485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M phase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3505200" y="45720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G</a:t>
            </a:r>
            <a:r>
              <a:rPr lang="en-US" altLang="en-US" sz="1400" b="1" baseline="-25000">
                <a:solidFill>
                  <a:srgbClr val="000000"/>
                </a:solidFill>
              </a:rPr>
              <a:t>2</a:t>
            </a:r>
            <a:r>
              <a:rPr lang="en-US" altLang="en-US" sz="1400" b="1">
                <a:solidFill>
                  <a:srgbClr val="000000"/>
                </a:solidFill>
              </a:rPr>
              <a:t>  phase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7" name="Text Box 1031"/>
          <p:cNvSpPr txBox="1">
            <a:spLocks noChangeArrowheads="1"/>
          </p:cNvSpPr>
          <p:nvPr/>
        </p:nvSpPr>
        <p:spPr bwMode="auto">
          <a:xfrm>
            <a:off x="5562600" y="3733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S phase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128" name="Text Box 1032"/>
          <p:cNvSpPr txBox="1">
            <a:spLocks noChangeArrowheads="1"/>
          </p:cNvSpPr>
          <p:nvPr/>
        </p:nvSpPr>
        <p:spPr bwMode="auto">
          <a:xfrm>
            <a:off x="3962400" y="227806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G</a:t>
            </a:r>
            <a:r>
              <a:rPr lang="en-US" altLang="en-US" sz="1400" b="1" baseline="-25000">
                <a:solidFill>
                  <a:srgbClr val="000000"/>
                </a:solidFill>
              </a:rPr>
              <a:t>1</a:t>
            </a:r>
            <a:r>
              <a:rPr lang="en-US" altLang="en-US" sz="1400" b="1">
                <a:solidFill>
                  <a:srgbClr val="000000"/>
                </a:solidFill>
              </a:rPr>
              <a:t> phase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9" name="Rectangle 103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31775"/>
            <a:ext cx="8763000" cy="83502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2"/>
                </a:solidFill>
              </a:rPr>
              <a:t>Figure 10–4 The Cell Cycle</a:t>
            </a:r>
          </a:p>
        </p:txBody>
      </p:sp>
    </p:spTree>
    <p:extLst>
      <p:ext uri="{BB962C8B-B14F-4D97-AF65-F5344CB8AC3E}">
        <p14:creationId xmlns:p14="http://schemas.microsoft.com/office/powerpoint/2010/main" val="351703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Interphase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Preparation for mitosis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Normal cell activities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3 sub phases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G</a:t>
            </a:r>
            <a:r>
              <a:rPr lang="en-US" sz="2600" baseline="-25000" dirty="0">
                <a:latin typeface="Times New Roman"/>
                <a:ea typeface="Times New Roman"/>
              </a:rPr>
              <a:t>1</a:t>
            </a:r>
            <a:r>
              <a:rPr lang="en-US" sz="2600" dirty="0">
                <a:latin typeface="Times New Roman"/>
                <a:ea typeface="Times New Roman"/>
              </a:rPr>
              <a:t> Phase(first gap)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Cell growth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Raw materials created for DNA synthesis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S Phase  (synthesis)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DNA is replicated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G</a:t>
            </a:r>
            <a:r>
              <a:rPr lang="en-US" sz="2600" baseline="-25000" dirty="0">
                <a:latin typeface="Times New Roman"/>
                <a:ea typeface="Times New Roman"/>
              </a:rPr>
              <a:t>2 </a:t>
            </a:r>
            <a:r>
              <a:rPr lang="en-US" sz="2600" dirty="0">
                <a:latin typeface="Times New Roman"/>
                <a:ea typeface="Times New Roman"/>
              </a:rPr>
              <a:t>Phase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New organelles are created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Proteins needed for spindle fibers are created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M phase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Composed of two 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parts</a:t>
            </a:r>
          </a:p>
          <a:p>
            <a:pPr marL="1108710" lvl="2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Mitosis</a:t>
            </a:r>
          </a:p>
          <a:p>
            <a:pPr marL="1108710" lvl="2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Cytokinesis</a:t>
            </a:r>
            <a:endParaRPr lang="en-US" sz="2600" dirty="0"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 smtClean="0">
                <a:latin typeface="Times New Roman"/>
                <a:ea typeface="Times New Roman"/>
              </a:rPr>
              <a:t>4 </a:t>
            </a:r>
            <a:r>
              <a:rPr lang="en-US" sz="2400" dirty="0">
                <a:latin typeface="Times New Roman"/>
                <a:ea typeface="Times New Roman"/>
              </a:rPr>
              <a:t>phases</a:t>
            </a:r>
          </a:p>
          <a:p>
            <a:pPr marL="96012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dirty="0">
                <a:latin typeface="Times New Roman"/>
                <a:ea typeface="Times New Roman"/>
              </a:rPr>
              <a:t>Prophase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Chromosomes condense and become visible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Spindle fibers are created</a:t>
            </a:r>
          </a:p>
          <a:p>
            <a:pPr marL="1965960" lvl="3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Centriole</a:t>
            </a:r>
          </a:p>
          <a:p>
            <a:pPr marL="1965960" lvl="3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From microtubules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Nuclear envelope breaks down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Spindle fibers attach to chromatids within centromere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7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 smtClean="0">
                <a:latin typeface="Times New Roman"/>
                <a:ea typeface="Times New Roman"/>
              </a:rPr>
              <a:t>4 </a:t>
            </a:r>
            <a:r>
              <a:rPr lang="en-US" sz="2400" dirty="0">
                <a:latin typeface="Times New Roman"/>
                <a:ea typeface="Times New Roman"/>
              </a:rPr>
              <a:t>phases</a:t>
            </a:r>
          </a:p>
          <a:p>
            <a:pPr marL="96012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dirty="0">
                <a:latin typeface="Times New Roman"/>
                <a:ea typeface="Times New Roman"/>
              </a:rPr>
              <a:t>Prophase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Chromosomes condense and become visible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Spindle fibers are created</a:t>
            </a:r>
          </a:p>
          <a:p>
            <a:pPr marL="1965960" lvl="3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Centriole</a:t>
            </a:r>
          </a:p>
          <a:p>
            <a:pPr marL="1965960" lvl="3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From microtubules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Nuclear envelope breaks down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Spindle fibers attach to chromatids within centromere</a:t>
            </a:r>
          </a:p>
          <a:p>
            <a:pPr marL="96012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dirty="0">
                <a:latin typeface="Times New Roman"/>
                <a:ea typeface="Times New Roman"/>
              </a:rPr>
              <a:t>Metaphase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Chromosomes line up across middle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 smtClean="0">
                <a:latin typeface="Times New Roman"/>
                <a:ea typeface="Times New Roman"/>
              </a:rPr>
              <a:t>4 phases continued</a:t>
            </a:r>
          </a:p>
          <a:p>
            <a:pPr marL="96012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dirty="0">
                <a:latin typeface="Times New Roman"/>
                <a:ea typeface="Times New Roman"/>
              </a:rPr>
              <a:t>Anaphase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Centromeres break down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Sister chromatids separate</a:t>
            </a:r>
          </a:p>
          <a:p>
            <a:pPr marL="1965960" lvl="3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Daughter chromosomes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Pulled by spindle fibers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At end, chromosomes are at opposite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poles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 smtClean="0">
                <a:latin typeface="Times New Roman"/>
                <a:ea typeface="Times New Roman"/>
              </a:rPr>
              <a:t>4 phases continued</a:t>
            </a:r>
          </a:p>
          <a:p>
            <a:pPr marL="96012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dirty="0">
                <a:latin typeface="Times New Roman"/>
                <a:ea typeface="Times New Roman"/>
              </a:rPr>
              <a:t>Anaphase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Centromeres break down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Sister chromatids separate</a:t>
            </a:r>
          </a:p>
          <a:p>
            <a:pPr marL="1965960" lvl="3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Daughter chromosomes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Pulled by spindle fibers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At end, chromosomes are at opposite poles</a:t>
            </a:r>
          </a:p>
          <a:p>
            <a:pPr marL="96012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dirty="0" err="1">
                <a:latin typeface="Times New Roman"/>
                <a:ea typeface="Times New Roman"/>
              </a:rPr>
              <a:t>Telophase</a:t>
            </a:r>
            <a:endParaRPr lang="en-US" dirty="0">
              <a:latin typeface="Times New Roman"/>
              <a:ea typeface="Times New Roman"/>
            </a:endParaRP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Chromosomes begin to uncoil</a:t>
            </a: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Spindle fibers break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down</a:t>
            </a:r>
            <a:endParaRPr lang="en-US" sz="2400" dirty="0" smtClean="0"/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Nuclei reform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To get bigger or make more cells that is the question?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Limit to cell growth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DNA overload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DNA’s function</a:t>
            </a:r>
            <a:endParaRPr lang="en-US" sz="2000" dirty="0">
              <a:latin typeface="Times New Roman"/>
              <a:ea typeface="Times New Roman"/>
            </a:endParaRP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Protein synthesis, everything is made of proteins</a:t>
            </a:r>
            <a:endParaRPr lang="en-US" sz="18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Transport of materials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As cell gets larger, what would happen to rate of diffusion of materials?</a:t>
            </a:r>
            <a:endParaRPr lang="en-US" sz="2000" dirty="0">
              <a:latin typeface="Times New Roman"/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Consider a plant cell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Animal cell</a:t>
            </a:r>
          </a:p>
          <a:p>
            <a:pPr marL="1143000" lvl="1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Cytoplasm is pinched inward by proteins</a:t>
            </a:r>
          </a:p>
          <a:p>
            <a:pPr marL="1691640" lvl="2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Actin and </a:t>
            </a:r>
            <a:r>
              <a:rPr lang="en-US" sz="2800" dirty="0" smtClean="0">
                <a:latin typeface="Times New Roman"/>
                <a:ea typeface="Times New Roman"/>
              </a:rPr>
              <a:t>myosin</a:t>
            </a:r>
            <a:endParaRPr lang="en-US" sz="28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5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Animal cell</a:t>
            </a:r>
          </a:p>
          <a:p>
            <a:pPr marL="1143000" lvl="1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Cytoplasm is pinched inward by proteins</a:t>
            </a:r>
          </a:p>
          <a:p>
            <a:pPr marL="1691640" lvl="2">
              <a:spcBef>
                <a:spcPts val="0"/>
              </a:spcBef>
              <a:buFont typeface="Wingdings"/>
              <a:buChar char=""/>
              <a:tabLst>
                <a:tab pos="2743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Actin and myosin</a:t>
            </a:r>
          </a:p>
          <a:p>
            <a:pPr marL="594360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Plant cells</a:t>
            </a:r>
          </a:p>
          <a:p>
            <a:pPr marL="1143000" lvl="1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Create a cell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plate</a:t>
            </a:r>
          </a:p>
          <a:p>
            <a:pPr marL="1143000" lvl="1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Vacuoles are created by </a:t>
            </a:r>
            <a:r>
              <a:rPr lang="en-US" sz="2800" dirty="0" err="1">
                <a:latin typeface="Times New Roman"/>
                <a:ea typeface="Times New Roman"/>
              </a:rPr>
              <a:t>golgi</a:t>
            </a:r>
            <a:r>
              <a:rPr lang="en-US" sz="2800" dirty="0">
                <a:latin typeface="Times New Roman"/>
                <a:ea typeface="Times New Roman"/>
              </a:rPr>
              <a:t> apparatus</a:t>
            </a:r>
            <a:endParaRPr lang="en-US" sz="2800" dirty="0"/>
          </a:p>
          <a:p>
            <a:pPr marL="1143000" lvl="1">
              <a:spcBef>
                <a:spcPts val="0"/>
              </a:spcBef>
              <a:buFont typeface="Courier New"/>
              <a:buChar char="o"/>
              <a:tabLst>
                <a:tab pos="2286000" algn="l"/>
              </a:tabLst>
            </a:pPr>
            <a:endParaRPr lang="en-US" sz="2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br>
              <a:rPr lang="en-US" dirty="0" smtClean="0"/>
            </a:br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/>
                <a:ea typeface="Times New Roman"/>
              </a:rPr>
              <a:t>Cyclins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Protein family that when produced regulate passage of cell through cell cycle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Two major types of regulation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Internal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Checkpoints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G</a:t>
            </a:r>
            <a:r>
              <a:rPr lang="en-US" sz="2600" baseline="-25000" dirty="0">
                <a:latin typeface="Times New Roman"/>
                <a:ea typeface="Times New Roman"/>
              </a:rPr>
              <a:t>1,</a:t>
            </a:r>
            <a:r>
              <a:rPr lang="en-US" sz="2600" dirty="0">
                <a:latin typeface="Times New Roman"/>
                <a:ea typeface="Times New Roman"/>
              </a:rPr>
              <a:t> G</a:t>
            </a:r>
            <a:r>
              <a:rPr lang="en-US" sz="2600" baseline="-25000" dirty="0">
                <a:latin typeface="Times New Roman"/>
                <a:ea typeface="Times New Roman"/>
              </a:rPr>
              <a:t>2</a:t>
            </a:r>
            <a:r>
              <a:rPr lang="en-US" sz="2600" dirty="0">
                <a:latin typeface="Times New Roman"/>
                <a:ea typeface="Times New Roman"/>
              </a:rPr>
              <a:t>, and M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Stop signals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600" dirty="0">
                <a:latin typeface="Times New Roman"/>
                <a:ea typeface="Times New Roman"/>
                <a:cs typeface="Times New Roman"/>
              </a:rPr>
              <a:t>External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Growth factors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Proteins produced by cells that cause other cells to divide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Ex. MPF (maturation promoting factor)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Wound healing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Speeds up process of cell division</a:t>
            </a: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Density dependent</a:t>
            </a: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600" dirty="0">
                <a:latin typeface="Times New Roman"/>
                <a:ea typeface="Times New Roman"/>
              </a:rPr>
              <a:t>Slows down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/>
                <a:ea typeface="Times New Roman"/>
              </a:rPr>
              <a:t>Regulating cell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Uncontrolled cell growth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Divide to form masses of cells called tumors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0" r="45617"/>
          <a:stretch/>
        </p:blipFill>
        <p:spPr bwMode="auto">
          <a:xfrm>
            <a:off x="1285874" y="838200"/>
            <a:ext cx="48863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Uncontrolled cell growth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Divide to form masses of cells called tumors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Benign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Malignant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bio_ch10_6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76413"/>
            <a:ext cx="80200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35013" y="267811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Cell Size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Surface Area (length x width x 6)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9600" y="420528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Volume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(length x width x height)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Ratio of Surface Area to Volume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81001" y="231775"/>
            <a:ext cx="8763000" cy="11398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2"/>
                </a:solidFill>
              </a:rPr>
              <a:t>Ratio of Surface Area to Volume in Cells</a:t>
            </a:r>
          </a:p>
        </p:txBody>
      </p:sp>
    </p:spTree>
    <p:extLst>
      <p:ext uri="{BB962C8B-B14F-4D97-AF65-F5344CB8AC3E}">
        <p14:creationId xmlns:p14="http://schemas.microsoft.com/office/powerpoint/2010/main" val="15794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3058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Uncontrolled cell growth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Divide to form masses of cells called tumors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Benign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Malignant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Environmental triggers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Carcinogens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Genetic influence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p53 gene- oncogene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Normally does not allow cell to divide until it has the proper number of chromosomes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To get bigger or make more cells that is the question?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Limit to cell growth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DNA overload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DNA’s function</a:t>
            </a:r>
            <a:endParaRPr lang="en-US" sz="2000" dirty="0">
              <a:latin typeface="Times New Roman"/>
              <a:ea typeface="Times New Roman"/>
            </a:endParaRP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Protein synthesis, everything is made of proteins</a:t>
            </a:r>
            <a:endParaRPr lang="en-US" sz="18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Transport of materials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As cell gets larger, what would happen to rate of diffusion of materials?</a:t>
            </a:r>
            <a:endParaRPr lang="en-US" sz="2000" dirty="0">
              <a:latin typeface="Times New Roman"/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Consider a plant cell</a:t>
            </a:r>
            <a:endParaRPr lang="en-US" sz="2000" dirty="0">
              <a:latin typeface="Times New Roman"/>
              <a:ea typeface="Times New Roman"/>
            </a:endParaRP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Surface area L X  W  X   # of sides</a:t>
            </a:r>
            <a:endParaRPr lang="en-US" sz="1800" dirty="0">
              <a:latin typeface="Times New Roman"/>
              <a:ea typeface="Times New Roman"/>
            </a:endParaRP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Volume   L  X  W   X  H</a:t>
            </a:r>
            <a:endParaRPr lang="en-US" sz="1800" dirty="0">
              <a:latin typeface="Times New Roman"/>
              <a:ea typeface="Times New Roman"/>
            </a:endParaRPr>
          </a:p>
          <a:p>
            <a:pPr marL="1600200" lvl="3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2000" dirty="0" smtClean="0">
                <a:latin typeface="Times New Roman"/>
                <a:ea typeface="Times New Roman"/>
              </a:rPr>
              <a:t>Ratio</a:t>
            </a:r>
            <a:endParaRPr lang="en-US" sz="1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Process of creating two new daughter cells from one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Genetically identical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Purpose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Regulates the size of a cell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Repair of damaged cells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Replace old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cells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Asexual Reproduction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br>
              <a:rPr lang="en-US" dirty="0" smtClean="0"/>
            </a:br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Prokaryotes</a:t>
            </a:r>
          </a:p>
          <a:p>
            <a:pPr marL="708660" lvl="1" indent="-342900">
              <a:spcBef>
                <a:spcPts val="0"/>
              </a:spcBef>
              <a:buFont typeface="Symbol"/>
              <a:buChar char=""/>
              <a:tabLst>
                <a:tab pos="685800" algn="l"/>
              </a:tabLst>
            </a:pPr>
            <a:r>
              <a:rPr lang="en-US" dirty="0">
                <a:latin typeface="Times New Roman"/>
                <a:ea typeface="Times New Roman"/>
              </a:rPr>
              <a:t>Cell division is a two step process</a:t>
            </a:r>
          </a:p>
          <a:p>
            <a:pPr marL="1108710" lvl="2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Copy DNA</a:t>
            </a:r>
          </a:p>
          <a:p>
            <a:pPr marL="1108710" lvl="2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Divide cytoplasm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Eukaryotes</a:t>
            </a:r>
          </a:p>
          <a:p>
            <a:pPr marL="708660" lvl="1" indent="-342900"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latin typeface="Times New Roman"/>
                <a:ea typeface="Times New Roman"/>
              </a:rPr>
              <a:t>Much more complex</a:t>
            </a:r>
          </a:p>
          <a:p>
            <a:pPr marL="1108710" lvl="2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Cell division includes two main processes</a:t>
            </a:r>
          </a:p>
          <a:p>
            <a:pPr marL="1417320" lvl="3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Mitosis-</a:t>
            </a:r>
          </a:p>
          <a:p>
            <a:pPr marL="1417320" lvl="3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2400" dirty="0">
                <a:latin typeface="Times New Roman"/>
                <a:ea typeface="Times New Roman"/>
              </a:rPr>
              <a:t>Cytokinesis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Prokaryotes v. Eukaryotes</a:t>
            </a:r>
            <a:br>
              <a:rPr lang="en-US" dirty="0" smtClean="0"/>
            </a:br>
            <a:r>
              <a:rPr lang="en-US" dirty="0" smtClean="0"/>
              <a:t>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Become visible in the cell only prior to cell division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DNA becomes tightly coiled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</a:rPr>
              <a:t>Structure</a:t>
            </a:r>
            <a:endParaRPr lang="en-US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43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609</Words>
  <Application>Microsoft Office PowerPoint</Application>
  <PresentationFormat>On-screen Show (4:3)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Honors Biology Chapter 10</vt:lpstr>
      <vt:lpstr>Cell Growth</vt:lpstr>
      <vt:lpstr>Ratio of Surface Area to Volume in Cells</vt:lpstr>
      <vt:lpstr>Cell Growth</vt:lpstr>
      <vt:lpstr>Cell Division</vt:lpstr>
      <vt:lpstr>Honors Biology Chapter 10</vt:lpstr>
      <vt:lpstr>Prokaryotes v. Eukaryotes Cell Division</vt:lpstr>
      <vt:lpstr>Chromosomes</vt:lpstr>
      <vt:lpstr>PowerPoint Presentation</vt:lpstr>
      <vt:lpstr>Chromosomes</vt:lpstr>
      <vt:lpstr>Figure 10–4 The Cell Cycle</vt:lpstr>
      <vt:lpstr>Cell Cycle</vt:lpstr>
      <vt:lpstr>Mitosis Explained</vt:lpstr>
      <vt:lpstr>PowerPoint Presentation</vt:lpstr>
      <vt:lpstr>Mitosis Explained</vt:lpstr>
      <vt:lpstr>PowerPoint Presentation</vt:lpstr>
      <vt:lpstr>Mitosis Explained</vt:lpstr>
      <vt:lpstr>PowerPoint Presentation</vt:lpstr>
      <vt:lpstr>Mitosis Explained</vt:lpstr>
      <vt:lpstr>PowerPoint Presentation</vt:lpstr>
      <vt:lpstr>Cytokinesis Explained</vt:lpstr>
      <vt:lpstr>PowerPoint Presentation</vt:lpstr>
      <vt:lpstr>Cytokinesis Explained</vt:lpstr>
      <vt:lpstr>PowerPoint Presentation</vt:lpstr>
      <vt:lpstr>Honors Biology Chapter 10</vt:lpstr>
      <vt:lpstr>Regulating cell cycle</vt:lpstr>
      <vt:lpstr>Cancer</vt:lpstr>
      <vt:lpstr>PowerPoint Presentation</vt:lpstr>
      <vt:lpstr>Cancer</vt:lpstr>
      <vt:lpstr>PowerPoint Presentation</vt:lpstr>
      <vt:lpstr>Cancer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Biology Chapter 10</dc:title>
  <dc:creator>Willoughby-Eastlake Schools</dc:creator>
  <cp:lastModifiedBy>Willoughby-Eastlake Schools</cp:lastModifiedBy>
  <cp:revision>6</cp:revision>
  <dcterms:created xsi:type="dcterms:W3CDTF">2013-12-05T15:30:04Z</dcterms:created>
  <dcterms:modified xsi:type="dcterms:W3CDTF">2013-12-05T16:17:26Z</dcterms:modified>
</cp:coreProperties>
</file>