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ED1FD-12C0-4A5D-B35A-6DF0DE419C2D}" type="datetimeFigureOut">
              <a:rPr lang="en-US" smtClean="0"/>
              <a:t>9/13/2017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B8728-2B29-43FE-8B78-5DE89FE942B9}" type="slidenum">
              <a:rPr lang="en-US" smtClean="0"/>
              <a:t>‹#›</a:t>
            </a:fld>
            <a:endParaRPr lang="en-US"/>
          </a:p>
        </p:txBody>
      </p:sp>
    </p:spTree>
    <p:extLst>
      <p:ext uri="{BB962C8B-B14F-4D97-AF65-F5344CB8AC3E}">
        <p14:creationId xmlns:p14="http://schemas.microsoft.com/office/powerpoint/2010/main" val="274675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6B0CC4-5788-44AC-913A-B1BAC4A1F7EC}" type="slidenum">
              <a:rPr lang="en-US" altLang="en-US" sz="1200"/>
              <a:pPr/>
              <a:t>2</a:t>
            </a:fld>
            <a:endParaRPr lang="en-US" altLang="en-US" sz="1200"/>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3942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BE4C60-7358-45DC-8249-C0D2F32899D3}" type="slidenum">
              <a:rPr lang="en-US" altLang="en-US" sz="1200"/>
              <a:pPr/>
              <a:t>11</a:t>
            </a:fld>
            <a:endParaRPr lang="en-US" altLang="en-US" sz="120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67813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B4FE8B-D266-4327-A682-94AFB8DD04AA}" type="slidenum">
              <a:rPr lang="en-US" altLang="en-US" sz="1200"/>
              <a:pPr/>
              <a:t>12</a:t>
            </a:fld>
            <a:endParaRPr lang="en-US" altLang="en-US" sz="1200"/>
          </a:p>
        </p:txBody>
      </p:sp>
      <p:sp>
        <p:nvSpPr>
          <p:cNvPr id="129027" name="Rectangle 2"/>
          <p:cNvSpPr>
            <a:spLocks noChangeArrowheads="1" noTextEdit="1"/>
          </p:cNvSpPr>
          <p:nvPr>
            <p:ph type="sldImg"/>
          </p:nvPr>
        </p:nvSpPr>
        <p:spPr>
          <a:xfrm>
            <a:off x="1143000" y="687388"/>
            <a:ext cx="4572000" cy="3429000"/>
          </a:xfrm>
          <a:solidFill>
            <a:srgbClr val="FFFFFF"/>
          </a:solidFill>
          <a:ln/>
        </p:spPr>
      </p:sp>
      <p:sp>
        <p:nvSpPr>
          <p:cNvPr id="129028"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3.23</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soil formation and generalized soil profile. Horizons, or layers, vary in number, composition, and thickness, depending on the type of soil. (Used by permission of Macmillan Publishing Company from Derek Elsom, </a:t>
            </a:r>
            <a:r>
              <a:rPr lang="el-GR" altLang="en-US" i="1" smtClean="0">
                <a:solidFill>
                  <a:srgbClr val="292526"/>
                </a:solidFill>
                <a:cs typeface="Arial" panose="020B0604020202020204" pitchFamily="34" charset="0"/>
              </a:rPr>
              <a:t>Earth, </a:t>
            </a:r>
            <a:r>
              <a:rPr lang="el-GR" altLang="en-US" smtClean="0">
                <a:solidFill>
                  <a:srgbClr val="292526"/>
                </a:solidFill>
                <a:cs typeface="Arial" panose="020B0604020202020204" pitchFamily="34" charset="0"/>
              </a:rPr>
              <a:t>New York: Macmillan, 1992. Copyright © 1992 by Marshall Editions Developments Limited)</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94328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A9752B-2414-4B0D-B820-E155877D0580}" type="slidenum">
              <a:rPr lang="en-US" altLang="en-US" sz="1200"/>
              <a:pPr/>
              <a:t>13</a:t>
            </a:fld>
            <a:endParaRPr lang="en-US" altLang="en-US" sz="120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68479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F30BFC-1EAB-4F71-AD72-C9F9A12FC45A}" type="slidenum">
              <a:rPr lang="en-US" altLang="en-US" sz="1200"/>
              <a:pPr/>
              <a:t>14</a:t>
            </a:fld>
            <a:endParaRPr lang="en-US" altLang="en-US" sz="120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58300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F0C520-AF75-4A79-B7F0-055DE50AAD79}" type="slidenum">
              <a:rPr lang="en-US" altLang="en-US" sz="1200"/>
              <a:pPr/>
              <a:t>15</a:t>
            </a:fld>
            <a:endParaRPr lang="en-US" altLang="en-US" sz="1200"/>
          </a:p>
        </p:txBody>
      </p:sp>
      <p:sp>
        <p:nvSpPr>
          <p:cNvPr id="135171" name="Rectangle 2"/>
          <p:cNvSpPr>
            <a:spLocks noChangeArrowheads="1" noTextEdit="1"/>
          </p:cNvSpPr>
          <p:nvPr>
            <p:ph type="sldImg"/>
          </p:nvPr>
        </p:nvSpPr>
        <p:spPr>
          <a:xfrm>
            <a:off x="1143000" y="687388"/>
            <a:ext cx="4572000" cy="3429000"/>
          </a:xfrm>
          <a:solidFill>
            <a:srgbClr val="FFFFFF"/>
          </a:solidFill>
          <a:ln/>
        </p:spPr>
      </p:sp>
      <p:sp>
        <p:nvSpPr>
          <p:cNvPr id="135172"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3.24</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soil profiles of the principal soil types typically found in five types of terrestrial ecosystems.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62929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BC976E-627B-49AE-9271-15B2E9539B08}" type="slidenum">
              <a:rPr lang="en-US" altLang="en-US" sz="1200"/>
              <a:pPr/>
              <a:t>16</a:t>
            </a:fld>
            <a:endParaRPr lang="en-US" altLang="en-US" sz="1200"/>
          </a:p>
        </p:txBody>
      </p:sp>
      <p:sp>
        <p:nvSpPr>
          <p:cNvPr id="137219" name="Rectangle 2"/>
          <p:cNvSpPr>
            <a:spLocks noChangeArrowheads="1" noTextEdit="1"/>
          </p:cNvSpPr>
          <p:nvPr>
            <p:ph type="sldImg"/>
          </p:nvPr>
        </p:nvSpPr>
        <p:spPr>
          <a:xfrm>
            <a:off x="1143000" y="687388"/>
            <a:ext cx="4572000" cy="3429000"/>
          </a:xfrm>
          <a:solidFill>
            <a:srgbClr val="FFFFFF"/>
          </a:solidFill>
          <a:ln/>
        </p:spPr>
      </p:sp>
      <p:sp>
        <p:nvSpPr>
          <p:cNvPr id="137220"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3.24</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soil profiles of the principal soil types typically found in five types of terrestrial ecosystems.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50154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6C2864-4827-479F-AC42-349BF7247D14}" type="slidenum">
              <a:rPr lang="en-US" altLang="en-US" sz="1200"/>
              <a:pPr/>
              <a:t>17</a:t>
            </a:fld>
            <a:endParaRPr lang="en-US" altLang="en-US" sz="1200"/>
          </a:p>
        </p:txBody>
      </p:sp>
      <p:sp>
        <p:nvSpPr>
          <p:cNvPr id="139267" name="Rectangle 2"/>
          <p:cNvSpPr>
            <a:spLocks noChangeArrowheads="1" noTextEdit="1"/>
          </p:cNvSpPr>
          <p:nvPr>
            <p:ph type="sldImg"/>
          </p:nvPr>
        </p:nvSpPr>
        <p:spPr>
          <a:xfrm>
            <a:off x="1143000" y="687388"/>
            <a:ext cx="4572000" cy="3429000"/>
          </a:xfrm>
          <a:solidFill>
            <a:srgbClr val="FFFFFF"/>
          </a:solidFill>
          <a:ln/>
        </p:spPr>
      </p:sp>
      <p:sp>
        <p:nvSpPr>
          <p:cNvPr id="139268"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3.24</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soil profiles of the principal soil types typically found in five types of terrestrial ecosystems.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409848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CA4D31-FB37-40C4-9452-7974ABF66B4E}" type="slidenum">
              <a:rPr lang="en-US" altLang="en-US" sz="1200"/>
              <a:pPr/>
              <a:t>18</a:t>
            </a:fld>
            <a:endParaRPr lang="en-US" altLang="en-US" sz="1200"/>
          </a:p>
        </p:txBody>
      </p:sp>
      <p:sp>
        <p:nvSpPr>
          <p:cNvPr id="141315" name="Rectangle 2"/>
          <p:cNvSpPr>
            <a:spLocks noChangeArrowheads="1" noTextEdit="1"/>
          </p:cNvSpPr>
          <p:nvPr>
            <p:ph type="sldImg"/>
          </p:nvPr>
        </p:nvSpPr>
        <p:spPr>
          <a:xfrm>
            <a:off x="1143000" y="687388"/>
            <a:ext cx="4572000" cy="3429000"/>
          </a:xfrm>
          <a:solidFill>
            <a:srgbClr val="FFFFFF"/>
          </a:solidFill>
          <a:ln/>
        </p:spPr>
      </p:sp>
      <p:sp>
        <p:nvSpPr>
          <p:cNvPr id="141316"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3.24</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soil profiles of the principal soil types typically found in five types of terrestrial ecosystems.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70729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A6A714-0FEE-4B24-8EB0-40F190032981}" type="slidenum">
              <a:rPr lang="en-US" altLang="en-US" sz="1200"/>
              <a:pPr/>
              <a:t>19</a:t>
            </a:fld>
            <a:endParaRPr lang="en-US" altLang="en-US" sz="120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73459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8729AA-94DE-4034-A054-E5C4DECC2F0E}" type="slidenum">
              <a:rPr lang="en-US" altLang="en-US" sz="1200"/>
              <a:pPr/>
              <a:t>20</a:t>
            </a:fld>
            <a:endParaRPr lang="en-US" altLang="en-US" sz="1200"/>
          </a:p>
        </p:txBody>
      </p:sp>
      <p:sp>
        <p:nvSpPr>
          <p:cNvPr id="145411" name="Rectangle 2"/>
          <p:cNvSpPr>
            <a:spLocks noChangeArrowheads="1" noTextEdit="1"/>
          </p:cNvSpPr>
          <p:nvPr>
            <p:ph type="sldImg"/>
          </p:nvPr>
        </p:nvSpPr>
        <p:spPr>
          <a:xfrm>
            <a:off x="1143000" y="687388"/>
            <a:ext cx="4572000" cy="3429000"/>
          </a:xfrm>
          <a:solidFill>
            <a:srgbClr val="FFFFFF"/>
          </a:solidFill>
          <a:ln/>
        </p:spPr>
      </p:sp>
      <p:sp>
        <p:nvSpPr>
          <p:cNvPr id="145412"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3.25</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the size, shape, and degree of clumping of soil particles determine the number and volume of spaces for air and water within a soil. Soils with more pore spaces (left) contain more air and are more permeable to water than soils with fewer pores (right).</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02809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021F78-8136-4683-990B-BBFE2F972A73}" type="slidenum">
              <a:rPr lang="en-US" altLang="en-US" sz="1200"/>
              <a:pPr/>
              <a:t>3</a:t>
            </a:fld>
            <a:endParaRPr lang="en-US" altLang="en-US" sz="1200"/>
          </a:p>
        </p:txBody>
      </p:sp>
      <p:sp>
        <p:nvSpPr>
          <p:cNvPr id="110595" name="Rectangle 2"/>
          <p:cNvSpPr>
            <a:spLocks noChangeArrowheads="1" noTextEdit="1"/>
          </p:cNvSpPr>
          <p:nvPr>
            <p:ph type="sldImg"/>
          </p:nvPr>
        </p:nvSpPr>
        <p:spPr>
          <a:xfrm>
            <a:off x="1143000" y="687388"/>
            <a:ext cx="4572000" cy="3429000"/>
          </a:xfrm>
          <a:solidFill>
            <a:srgbClr val="FFFFFF"/>
          </a:solidFill>
          <a:ln/>
        </p:spPr>
      </p:sp>
      <p:sp>
        <p:nvSpPr>
          <p:cNvPr id="110596"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3.19</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generalized </a:t>
            </a:r>
            <a:r>
              <a:rPr lang="el-GR" altLang="en-US" i="1" smtClean="0">
                <a:solidFill>
                  <a:srgbClr val="292526"/>
                </a:solidFill>
                <a:cs typeface="Arial" panose="020B0604020202020204" pitchFamily="34" charset="0"/>
              </a:rPr>
              <a:t>pyramid of energy flow </a:t>
            </a:r>
            <a:r>
              <a:rPr lang="el-GR" altLang="en-US" smtClean="0">
                <a:solidFill>
                  <a:srgbClr val="292526"/>
                </a:solidFill>
                <a:cs typeface="Arial" panose="020B0604020202020204" pitchFamily="34" charset="0"/>
              </a:rPr>
              <a:t>showing the decrease in usable energy available at each succeeding trophic level in a food chain or web. In nature, ecological efficiency varies from 2% to 40%, with 10% efficiency being common. This model assumes a 10% ecological efficiency (90% loss in usable energy to the environment, in the form of low-quality heat) with each transfer from one trophic level to another. QUESTION: </a:t>
            </a:r>
            <a:r>
              <a:rPr lang="el-GR" altLang="en-US" i="1" smtClean="0">
                <a:solidFill>
                  <a:srgbClr val="292526"/>
                </a:solidFill>
                <a:cs typeface="Arial" panose="020B0604020202020204" pitchFamily="34" charset="0"/>
              </a:rPr>
              <a:t>Why is it a scientific error to call this a pyramid of energy?</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271275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24BC50-BBEA-4ECD-832D-1AC56F1385A9}" type="slidenum">
              <a:rPr lang="en-US" altLang="en-US" sz="1200"/>
              <a:pPr/>
              <a:t>21</a:t>
            </a:fld>
            <a:endParaRPr lang="en-US" altLang="en-US" sz="1200"/>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3011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222FB2-C5E5-4A01-BB77-1D3D3FD6F40B}" type="slidenum">
              <a:rPr lang="en-US" altLang="en-US" sz="1200"/>
              <a:pPr/>
              <a:t>22</a:t>
            </a:fld>
            <a:endParaRPr lang="en-US" altLang="en-US" sz="120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67237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651973-F1EA-4030-8146-951A3417EE6F}" type="slidenum">
              <a:rPr lang="en-US" altLang="en-US" sz="1200"/>
              <a:pPr/>
              <a:t>23</a:t>
            </a:fld>
            <a:endParaRPr lang="en-US" altLang="en-US" sz="1200"/>
          </a:p>
        </p:txBody>
      </p:sp>
      <p:sp>
        <p:nvSpPr>
          <p:cNvPr id="151555" name="Rectangle 2"/>
          <p:cNvSpPr>
            <a:spLocks noChangeArrowheads="1" noTextEdit="1"/>
          </p:cNvSpPr>
          <p:nvPr>
            <p:ph type="sldImg"/>
          </p:nvPr>
        </p:nvSpPr>
        <p:spPr>
          <a:xfrm>
            <a:off x="1143000" y="687388"/>
            <a:ext cx="4572000" cy="3429000"/>
          </a:xfrm>
          <a:solidFill>
            <a:srgbClr val="FFFFFF"/>
          </a:solidFill>
          <a:ln/>
        </p:spPr>
      </p:sp>
      <p:sp>
        <p:nvSpPr>
          <p:cNvPr id="151556"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3.26</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simplified model of the </a:t>
            </a:r>
            <a:r>
              <a:rPr lang="el-GR" altLang="en-US" i="1" smtClean="0">
                <a:solidFill>
                  <a:srgbClr val="292526"/>
                </a:solidFill>
                <a:cs typeface="Arial" panose="020B0604020202020204" pitchFamily="34" charset="0"/>
              </a:rPr>
              <a:t>hydrologic cycle.</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684418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9F2EEE-E489-427C-B603-70DC67B0C870}" type="slidenum">
              <a:rPr lang="en-US" altLang="en-US" sz="1200"/>
              <a:pPr/>
              <a:t>24</a:t>
            </a:fld>
            <a:endParaRPr lang="en-US" altLang="en-US" sz="120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51865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D99EB6-A192-4A47-9093-AD0D59A40EC4}" type="slidenum">
              <a:rPr lang="en-US" altLang="en-US" sz="1200"/>
              <a:pPr/>
              <a:t>25</a:t>
            </a:fld>
            <a:endParaRPr lang="en-US" altLang="en-US" sz="1200"/>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658860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528258-2737-4214-A438-00E911A31808}" type="slidenum">
              <a:rPr lang="en-US" altLang="en-US" sz="1200"/>
              <a:pPr/>
              <a:t>26</a:t>
            </a:fld>
            <a:endParaRPr lang="en-US" altLang="en-US" sz="1200"/>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132366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30B0EE-86AF-405F-8468-F824CC197EC0}" type="slidenum">
              <a:rPr lang="en-US" altLang="en-US" sz="1200"/>
              <a:pPr/>
              <a:t>27</a:t>
            </a:fld>
            <a:endParaRPr lang="en-US" altLang="en-US" sz="1200"/>
          </a:p>
        </p:txBody>
      </p:sp>
      <p:sp>
        <p:nvSpPr>
          <p:cNvPr id="159747" name="Rectangle 2"/>
          <p:cNvSpPr>
            <a:spLocks noChangeArrowheads="1" noTextEdit="1"/>
          </p:cNvSpPr>
          <p:nvPr>
            <p:ph type="sldImg"/>
          </p:nvPr>
        </p:nvSpPr>
        <p:spPr>
          <a:xfrm>
            <a:off x="1143000" y="687388"/>
            <a:ext cx="4572000" cy="3429000"/>
          </a:xfrm>
          <a:ln/>
        </p:spPr>
      </p:sp>
      <p:sp>
        <p:nvSpPr>
          <p:cNvPr id="15974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AEF0"/>
                </a:solidFill>
                <a:cs typeface="Arial" panose="020B0604020202020204" pitchFamily="34" charset="0"/>
              </a:rPr>
              <a:t>Figure 3.27</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simplified model of the global </a:t>
            </a:r>
            <a:r>
              <a:rPr lang="el-GR" altLang="en-US" i="1" smtClean="0">
                <a:solidFill>
                  <a:srgbClr val="292526"/>
                </a:solidFill>
                <a:cs typeface="Arial" panose="020B0604020202020204" pitchFamily="34" charset="0"/>
              </a:rPr>
              <a:t>carbon cycle. </a:t>
            </a:r>
            <a:r>
              <a:rPr lang="el-GR" altLang="en-US" smtClean="0">
                <a:solidFill>
                  <a:srgbClr val="292526"/>
                </a:solidFill>
                <a:cs typeface="Arial" panose="020B0604020202020204" pitchFamily="34" charset="0"/>
              </a:rPr>
              <a:t>Carbon moves through both marine ecosystems (left side) and terrestrial ecosystems (right side). Carbon reservoirs are shown as boxes; processes that change one form of carbon to another are shown in unboxed print. QUESTION: </a:t>
            </a:r>
            <a:r>
              <a:rPr lang="el-GR" altLang="en-US" i="1" smtClean="0">
                <a:solidFill>
                  <a:srgbClr val="292526"/>
                </a:solidFill>
                <a:cs typeface="Arial" panose="020B0604020202020204" pitchFamily="34" charset="0"/>
              </a:rPr>
              <a:t>What are three ways in which your lifestyle directly or indirectly affects the carbon cycle? </a:t>
            </a:r>
            <a:r>
              <a:rPr lang="el-GR" altLang="en-US" smtClean="0">
                <a:solidFill>
                  <a:srgbClr val="292526"/>
                </a:solidFill>
                <a:cs typeface="Arial" panose="020B0604020202020204" pitchFamily="34" charset="0"/>
              </a:rPr>
              <a:t>(From Cecie Starr, </a:t>
            </a:r>
            <a:r>
              <a:rPr lang="el-GR" altLang="en-US" i="1" smtClean="0">
                <a:solidFill>
                  <a:srgbClr val="292526"/>
                </a:solidFill>
                <a:cs typeface="Arial" panose="020B0604020202020204" pitchFamily="34" charset="0"/>
              </a:rPr>
              <a:t>Biology: Concepts and Applications, </a:t>
            </a:r>
            <a:r>
              <a:rPr lang="el-GR" altLang="en-US" smtClean="0">
                <a:solidFill>
                  <a:srgbClr val="292526"/>
                </a:solidFill>
                <a:cs typeface="Arial" panose="020B0604020202020204" pitchFamily="34" charset="0"/>
              </a:rPr>
              <a:t>4th ed., Pacific Grove, Calif.: Brooks/Cole, © 2000)</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671301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83F2CB-02D9-4D67-AE3E-C57EB7172ED6}" type="slidenum">
              <a:rPr lang="en-US" altLang="en-US" sz="1200"/>
              <a:pPr/>
              <a:t>28</a:t>
            </a:fld>
            <a:endParaRPr lang="en-US" altLang="en-US" sz="120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453921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F12114-DF5A-430B-9E5B-05B45DED909D}" type="slidenum">
              <a:rPr lang="en-US" altLang="en-US" sz="1200"/>
              <a:pPr/>
              <a:t>29</a:t>
            </a:fld>
            <a:endParaRPr lang="en-US" altLang="en-US" sz="1200"/>
          </a:p>
        </p:txBody>
      </p:sp>
      <p:sp>
        <p:nvSpPr>
          <p:cNvPr id="163843" name="Rectangle 2"/>
          <p:cNvSpPr>
            <a:spLocks noChangeArrowheads="1" noTextEdit="1"/>
          </p:cNvSpPr>
          <p:nvPr>
            <p:ph type="sldImg"/>
          </p:nvPr>
        </p:nvSpPr>
        <p:spPr>
          <a:xfrm>
            <a:off x="1143000" y="687388"/>
            <a:ext cx="4572000" cy="3429000"/>
          </a:xfrm>
          <a:solidFill>
            <a:srgbClr val="FFFFFF"/>
          </a:solidFill>
          <a:ln/>
        </p:spPr>
      </p:sp>
      <p:sp>
        <p:nvSpPr>
          <p:cNvPr id="163844"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3.28</a:t>
            </a:r>
          </a:p>
          <a:p>
            <a:pPr eaLnBrk="1" hangingPunct="1"/>
            <a:r>
              <a:rPr lang="el-GR" altLang="en-US" b="1" smtClean="0">
                <a:solidFill>
                  <a:srgbClr val="00AEF0"/>
                </a:solidFill>
                <a:cs typeface="Arial" panose="020B0604020202020204" pitchFamily="34" charset="0"/>
              </a:rPr>
              <a:t>Natural capital degradation: </a:t>
            </a:r>
            <a:r>
              <a:rPr lang="el-GR" altLang="en-US" smtClean="0">
                <a:solidFill>
                  <a:srgbClr val="292526"/>
                </a:solidFill>
                <a:cs typeface="Arial" panose="020B0604020202020204" pitchFamily="34" charset="0"/>
              </a:rPr>
              <a:t>human interference in the global carbon cycle from carbon dioxide emissions when fossil fuels are burned and forests are cleared, 1850 to 2006 and projections to 2030 (dashed lines). (Data from UN Environment Programme, British Petroleum, International Energy Agency, and U.S. Department of Energy)</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956471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DC97B5-7AA3-4541-96B9-38DEE0F90F58}" type="slidenum">
              <a:rPr lang="en-US" altLang="en-US" sz="1200"/>
              <a:pPr/>
              <a:t>30</a:t>
            </a:fld>
            <a:endParaRPr lang="en-US" altLang="en-US" sz="1200"/>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5287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816CAD-EC90-4C29-B575-4942843DB6FF}" type="slidenum">
              <a:rPr lang="en-US" altLang="en-US" sz="1200"/>
              <a:pPr/>
              <a:t>4</a:t>
            </a:fld>
            <a:endParaRPr lang="en-US" altLang="en-US" sz="120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96020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D64A3E-779B-4CE3-84B9-688272C00DAD}" type="slidenum">
              <a:rPr lang="en-US" altLang="en-US" sz="1200"/>
              <a:pPr/>
              <a:t>31</a:t>
            </a:fld>
            <a:endParaRPr lang="en-US" altLang="en-US" sz="1200"/>
          </a:p>
        </p:txBody>
      </p:sp>
      <p:sp>
        <p:nvSpPr>
          <p:cNvPr id="167939" name="Rectangle 2"/>
          <p:cNvSpPr>
            <a:spLocks noChangeArrowheads="1" noTextEdit="1"/>
          </p:cNvSpPr>
          <p:nvPr>
            <p:ph type="sldImg"/>
          </p:nvPr>
        </p:nvSpPr>
        <p:spPr>
          <a:xfrm>
            <a:off x="1143000" y="687388"/>
            <a:ext cx="4572000" cy="3429000"/>
          </a:xfrm>
          <a:solidFill>
            <a:srgbClr val="FFFFFF"/>
          </a:solidFill>
          <a:ln/>
        </p:spPr>
      </p:sp>
      <p:sp>
        <p:nvSpPr>
          <p:cNvPr id="167940"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3.29</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simplified model of the </a:t>
            </a:r>
            <a:r>
              <a:rPr lang="el-GR" altLang="en-US" i="1" smtClean="0">
                <a:solidFill>
                  <a:srgbClr val="292526"/>
                </a:solidFill>
                <a:cs typeface="Arial" panose="020B0604020202020204" pitchFamily="34" charset="0"/>
              </a:rPr>
              <a:t>nitrogen cycle </a:t>
            </a:r>
            <a:r>
              <a:rPr lang="el-GR" altLang="en-US" smtClean="0">
                <a:solidFill>
                  <a:srgbClr val="292526"/>
                </a:solidFill>
                <a:cs typeface="Arial" panose="020B0604020202020204" pitchFamily="34" charset="0"/>
              </a:rPr>
              <a:t>in a terrestrial ecosystem. Nitrogen reservoirs are shown as boxes; processes changing one form of nitrogen to another are shown in unboxed print. QUESTION: </a:t>
            </a:r>
            <a:r>
              <a:rPr lang="el-GR" altLang="en-US" i="1" smtClean="0">
                <a:solidFill>
                  <a:srgbClr val="292526"/>
                </a:solidFill>
                <a:cs typeface="Arial" panose="020B0604020202020204" pitchFamily="34" charset="0"/>
              </a:rPr>
              <a:t>What are three ways in which your lifestyle directly or indirectly affects the nitrogen cycle? </a:t>
            </a:r>
            <a:r>
              <a:rPr lang="el-GR" altLang="en-US" smtClean="0">
                <a:solidFill>
                  <a:srgbClr val="292526"/>
                </a:solidFill>
                <a:cs typeface="Arial" panose="020B0604020202020204" pitchFamily="34" charset="0"/>
              </a:rPr>
              <a:t>(Adapted from Cecie Starr, </a:t>
            </a:r>
            <a:r>
              <a:rPr lang="el-GR" altLang="en-US" i="1" smtClean="0">
                <a:solidFill>
                  <a:srgbClr val="292526"/>
                </a:solidFill>
                <a:cs typeface="Arial" panose="020B0604020202020204" pitchFamily="34" charset="0"/>
              </a:rPr>
              <a:t>Biology: Today and Tomorrow, </a:t>
            </a:r>
            <a:r>
              <a:rPr lang="el-GR" altLang="en-US" smtClean="0">
                <a:solidFill>
                  <a:srgbClr val="292526"/>
                </a:solidFill>
                <a:cs typeface="Arial" panose="020B0604020202020204" pitchFamily="34" charset="0"/>
              </a:rPr>
              <a:t>Brooks/Cole © 2005)</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419207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5C118D-874E-4A93-8847-B4119F03A4C1}" type="slidenum">
              <a:rPr lang="en-US" altLang="en-US" sz="1200"/>
              <a:pPr/>
              <a:t>32</a:t>
            </a:fld>
            <a:endParaRPr lang="en-US" altLang="en-US" sz="1200"/>
          </a:p>
        </p:txBody>
      </p:sp>
      <p:sp>
        <p:nvSpPr>
          <p:cNvPr id="169987" name="Rectangle 2"/>
          <p:cNvSpPr>
            <a:spLocks noChangeArrowheads="1" noTextEdit="1"/>
          </p:cNvSpPr>
          <p:nvPr>
            <p:ph type="sldImg"/>
          </p:nvPr>
        </p:nvSpPr>
        <p:spPr>
          <a:solidFill>
            <a:srgbClr val="FFFFFF"/>
          </a:solidFill>
          <a:ln/>
        </p:spPr>
      </p:sp>
      <p:sp>
        <p:nvSpPr>
          <p:cNvPr id="16998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085464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9EF9DE-1386-4D33-A4D8-797361F5E75E}" type="slidenum">
              <a:rPr lang="en-US" altLang="en-US" sz="1200"/>
              <a:pPr/>
              <a:t>33</a:t>
            </a:fld>
            <a:endParaRPr lang="en-US" altLang="en-US" sz="1200"/>
          </a:p>
        </p:txBody>
      </p:sp>
      <p:sp>
        <p:nvSpPr>
          <p:cNvPr id="172035" name="Rectangle 2"/>
          <p:cNvSpPr>
            <a:spLocks noChangeArrowheads="1" noTextEdit="1"/>
          </p:cNvSpPr>
          <p:nvPr>
            <p:ph type="sldImg"/>
          </p:nvPr>
        </p:nvSpPr>
        <p:spPr>
          <a:solidFill>
            <a:srgbClr val="FFFFFF"/>
          </a:solidFill>
          <a:ln/>
        </p:spPr>
      </p:sp>
      <p:sp>
        <p:nvSpPr>
          <p:cNvPr id="17203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53415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69756D-A6EC-4116-9B92-8FD19737C557}" type="slidenum">
              <a:rPr lang="en-US" altLang="en-US" sz="1200"/>
              <a:pPr/>
              <a:t>34</a:t>
            </a:fld>
            <a:endParaRPr lang="en-US" altLang="en-US" sz="1200"/>
          </a:p>
        </p:txBody>
      </p:sp>
      <p:sp>
        <p:nvSpPr>
          <p:cNvPr id="174083" name="Rectangle 2"/>
          <p:cNvSpPr>
            <a:spLocks noChangeArrowheads="1" noTextEdit="1"/>
          </p:cNvSpPr>
          <p:nvPr>
            <p:ph type="sldImg"/>
          </p:nvPr>
        </p:nvSpPr>
        <p:spPr>
          <a:xfrm>
            <a:off x="1143000" y="687388"/>
            <a:ext cx="4572000" cy="3429000"/>
          </a:xfrm>
          <a:solidFill>
            <a:srgbClr val="FFFFFF"/>
          </a:solidFill>
          <a:ln/>
        </p:spPr>
      </p:sp>
      <p:sp>
        <p:nvSpPr>
          <p:cNvPr id="174084"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3.30</a:t>
            </a:r>
          </a:p>
          <a:p>
            <a:pPr eaLnBrk="1" hangingPunct="1"/>
            <a:r>
              <a:rPr lang="el-GR" altLang="en-US" b="1" smtClean="0">
                <a:solidFill>
                  <a:srgbClr val="00AEF0"/>
                </a:solidFill>
                <a:cs typeface="Arial" panose="020B0604020202020204" pitchFamily="34" charset="0"/>
              </a:rPr>
              <a:t>Natural capital degradation: </a:t>
            </a:r>
            <a:r>
              <a:rPr lang="el-GR" altLang="en-US" smtClean="0">
                <a:solidFill>
                  <a:srgbClr val="292526"/>
                </a:solidFill>
                <a:cs typeface="Arial" panose="020B0604020202020204" pitchFamily="34" charset="0"/>
              </a:rPr>
              <a:t>human interference in the global nitrogen cycle. Human activities such as production of fertilizers now fix more nitrogen than all natural sources combined. (Data from UN Environment Programme, UN Food and Agriculture Organization, and U.S. Department of Agriculture)</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401919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397F0A-AE05-4774-A5BA-58E90C3B2479}" type="slidenum">
              <a:rPr lang="en-US" altLang="en-US" sz="1200"/>
              <a:pPr/>
              <a:t>35</a:t>
            </a:fld>
            <a:endParaRPr lang="en-US" altLang="en-US" sz="1200"/>
          </a:p>
        </p:txBody>
      </p:sp>
      <p:sp>
        <p:nvSpPr>
          <p:cNvPr id="176131" name="Rectangle 2"/>
          <p:cNvSpPr>
            <a:spLocks noChangeArrowheads="1" noTextEdit="1"/>
          </p:cNvSpPr>
          <p:nvPr>
            <p:ph type="sldImg"/>
          </p:nvPr>
        </p:nvSpPr>
        <p:spPr>
          <a:solidFill>
            <a:srgbClr val="FFFFFF"/>
          </a:solidFill>
          <a:ln/>
        </p:spPr>
      </p:sp>
      <p:sp>
        <p:nvSpPr>
          <p:cNvPr id="17613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033619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48764-1901-41E4-B56F-714F347C7056}" type="slidenum">
              <a:rPr lang="en-US" altLang="en-US" sz="1200"/>
              <a:pPr/>
              <a:t>36</a:t>
            </a:fld>
            <a:endParaRPr lang="en-US" altLang="en-US" sz="1200"/>
          </a:p>
        </p:txBody>
      </p:sp>
      <p:sp>
        <p:nvSpPr>
          <p:cNvPr id="178179" name="Rectangle 2"/>
          <p:cNvSpPr>
            <a:spLocks noChangeArrowheads="1" noTextEdit="1"/>
          </p:cNvSpPr>
          <p:nvPr>
            <p:ph type="sldImg"/>
          </p:nvPr>
        </p:nvSpPr>
        <p:spPr>
          <a:xfrm>
            <a:off x="1143000" y="687388"/>
            <a:ext cx="4572000" cy="3429000"/>
          </a:xfrm>
          <a:solidFill>
            <a:srgbClr val="FFFFFF"/>
          </a:solidFill>
          <a:ln/>
        </p:spPr>
      </p:sp>
      <p:sp>
        <p:nvSpPr>
          <p:cNvPr id="178180"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3.31</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simplified model of the </a:t>
            </a:r>
            <a:r>
              <a:rPr lang="el-GR" altLang="en-US" i="1" smtClean="0">
                <a:solidFill>
                  <a:srgbClr val="292526"/>
                </a:solidFill>
                <a:cs typeface="Arial" panose="020B0604020202020204" pitchFamily="34" charset="0"/>
              </a:rPr>
              <a:t>phosphorus cycle. </a:t>
            </a:r>
            <a:r>
              <a:rPr lang="el-GR" altLang="en-US" smtClean="0">
                <a:solidFill>
                  <a:srgbClr val="292526"/>
                </a:solidFill>
                <a:cs typeface="Arial" panose="020B0604020202020204" pitchFamily="34" charset="0"/>
              </a:rPr>
              <a:t>Phosphorus reservoirs are shown as boxes; processes that change one form of phosphorus to another are shown in unboxed print. QUESTION: </a:t>
            </a:r>
            <a:r>
              <a:rPr lang="el-GR" altLang="en-US" i="1" smtClean="0">
                <a:solidFill>
                  <a:srgbClr val="292526"/>
                </a:solidFill>
                <a:cs typeface="Arial" panose="020B0604020202020204" pitchFamily="34" charset="0"/>
              </a:rPr>
              <a:t>What are three ways in which your lifestyle directly or indirectly affects the phosphorus cycle? </a:t>
            </a:r>
            <a:r>
              <a:rPr lang="el-GR" altLang="en-US" smtClean="0">
                <a:solidFill>
                  <a:srgbClr val="292526"/>
                </a:solidFill>
                <a:cs typeface="Arial" panose="020B0604020202020204" pitchFamily="34" charset="0"/>
              </a:rPr>
              <a:t>(From Cecie Starr and Ralph Taggart, </a:t>
            </a:r>
            <a:r>
              <a:rPr lang="el-GR" altLang="en-US" i="1" smtClean="0">
                <a:solidFill>
                  <a:srgbClr val="292526"/>
                </a:solidFill>
                <a:cs typeface="Arial" panose="020B0604020202020204" pitchFamily="34" charset="0"/>
              </a:rPr>
              <a:t>Biology: The Unity and Diversity of Life, </a:t>
            </a:r>
            <a:r>
              <a:rPr lang="el-GR" altLang="en-US" smtClean="0">
                <a:solidFill>
                  <a:srgbClr val="292526"/>
                </a:solidFill>
                <a:cs typeface="Arial" panose="020B0604020202020204" pitchFamily="34" charset="0"/>
              </a:rPr>
              <a:t>9th ed., Belmont, Calif.: Wadsworth © 2001)</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249394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30F526-1F01-41A5-8FD7-74FDF6C5D906}" type="slidenum">
              <a:rPr lang="en-US" altLang="en-US" sz="1200"/>
              <a:pPr/>
              <a:t>37</a:t>
            </a:fld>
            <a:endParaRPr lang="en-US" altLang="en-US" sz="1200"/>
          </a:p>
        </p:txBody>
      </p:sp>
      <p:sp>
        <p:nvSpPr>
          <p:cNvPr id="180227" name="Rectangle 2"/>
          <p:cNvSpPr>
            <a:spLocks noChangeArrowheads="1" noTextEdit="1"/>
          </p:cNvSpPr>
          <p:nvPr>
            <p:ph type="sldImg"/>
          </p:nvPr>
        </p:nvSpPr>
        <p:spPr>
          <a:solidFill>
            <a:srgbClr val="FFFFFF"/>
          </a:solidFill>
          <a:ln/>
        </p:spPr>
      </p:sp>
      <p:sp>
        <p:nvSpPr>
          <p:cNvPr id="18022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621348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EC4220-BA81-443D-B602-1D2D29AC532A}" type="slidenum">
              <a:rPr lang="en-US" altLang="en-US" sz="1200"/>
              <a:pPr/>
              <a:t>38</a:t>
            </a:fld>
            <a:endParaRPr lang="en-US" altLang="en-US" sz="1200"/>
          </a:p>
        </p:txBody>
      </p:sp>
      <p:sp>
        <p:nvSpPr>
          <p:cNvPr id="182275" name="Rectangle 2"/>
          <p:cNvSpPr>
            <a:spLocks noChangeArrowheads="1" noTextEdit="1"/>
          </p:cNvSpPr>
          <p:nvPr>
            <p:ph type="sldImg"/>
          </p:nvPr>
        </p:nvSpPr>
        <p:spPr>
          <a:solidFill>
            <a:srgbClr val="FFFFFF"/>
          </a:solidFill>
          <a:ln/>
        </p:spPr>
      </p:sp>
      <p:sp>
        <p:nvSpPr>
          <p:cNvPr id="18227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019121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3C6BB5-15F7-451F-90F0-24A89703A067}" type="slidenum">
              <a:rPr lang="en-US" altLang="en-US" sz="1200"/>
              <a:pPr/>
              <a:t>39</a:t>
            </a:fld>
            <a:endParaRPr lang="en-US" altLang="en-US" sz="1200"/>
          </a:p>
        </p:txBody>
      </p:sp>
      <p:sp>
        <p:nvSpPr>
          <p:cNvPr id="184323" name="Rectangle 2"/>
          <p:cNvSpPr>
            <a:spLocks noChangeArrowheads="1" noTextEdit="1"/>
          </p:cNvSpPr>
          <p:nvPr>
            <p:ph type="sldImg"/>
          </p:nvPr>
        </p:nvSpPr>
        <p:spPr>
          <a:xfrm>
            <a:off x="1143000" y="687388"/>
            <a:ext cx="4572000" cy="3429000"/>
          </a:xfrm>
          <a:solidFill>
            <a:srgbClr val="FFFFFF"/>
          </a:solidFill>
          <a:ln/>
        </p:spPr>
      </p:sp>
      <p:sp>
        <p:nvSpPr>
          <p:cNvPr id="184324"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3.32</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simplified model of the </a:t>
            </a:r>
            <a:r>
              <a:rPr lang="el-GR" altLang="en-US" i="1" smtClean="0">
                <a:solidFill>
                  <a:srgbClr val="292526"/>
                </a:solidFill>
                <a:cs typeface="Arial" panose="020B0604020202020204" pitchFamily="34" charset="0"/>
              </a:rPr>
              <a:t>sulfur cycle. </a:t>
            </a:r>
            <a:r>
              <a:rPr lang="el-GR" altLang="en-US" smtClean="0">
                <a:solidFill>
                  <a:srgbClr val="292526"/>
                </a:solidFill>
                <a:cs typeface="Arial" panose="020B0604020202020204" pitchFamily="34" charset="0"/>
              </a:rPr>
              <a:t>The movement of sulfur compounds in living organisms is shown in green, blue in aquatic systems, and orange in the atmosphere. QUESTION: </a:t>
            </a:r>
            <a:r>
              <a:rPr lang="el-GR" altLang="en-US" i="1" smtClean="0">
                <a:solidFill>
                  <a:srgbClr val="292526"/>
                </a:solidFill>
                <a:cs typeface="Arial" panose="020B0604020202020204" pitchFamily="34" charset="0"/>
              </a:rPr>
              <a:t>What are three ways in which your lifestyle directly or indirectly affects the sulfur cycle?</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633187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7AB7A7-DD76-4FB9-BE77-42991637BAF1}" type="slidenum">
              <a:rPr lang="en-US" altLang="en-US" sz="1200"/>
              <a:pPr/>
              <a:t>40</a:t>
            </a:fld>
            <a:endParaRPr lang="en-US" altLang="en-US" sz="1200"/>
          </a:p>
        </p:txBody>
      </p:sp>
      <p:sp>
        <p:nvSpPr>
          <p:cNvPr id="186371" name="Rectangle 2"/>
          <p:cNvSpPr>
            <a:spLocks noChangeArrowheads="1" noTextEdit="1"/>
          </p:cNvSpPr>
          <p:nvPr>
            <p:ph type="sldImg"/>
          </p:nvPr>
        </p:nvSpPr>
        <p:spPr>
          <a:solidFill>
            <a:srgbClr val="FFFFFF"/>
          </a:solidFill>
          <a:ln/>
        </p:spPr>
      </p:sp>
      <p:sp>
        <p:nvSpPr>
          <p:cNvPr id="18637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1184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A3A3C5-D834-4AA7-80F6-A265D182945B}" type="slidenum">
              <a:rPr lang="en-US" altLang="en-US" sz="1200"/>
              <a:pPr/>
              <a:t>5</a:t>
            </a:fld>
            <a:endParaRPr lang="en-US" altLang="en-US" sz="1200"/>
          </a:p>
        </p:txBody>
      </p:sp>
      <p:sp>
        <p:nvSpPr>
          <p:cNvPr id="114691" name="Rectangle 2"/>
          <p:cNvSpPr>
            <a:spLocks noChangeArrowheads="1" noTextEdit="1"/>
          </p:cNvSpPr>
          <p:nvPr>
            <p:ph type="sldImg"/>
          </p:nvPr>
        </p:nvSpPr>
        <p:spPr>
          <a:xfrm>
            <a:off x="1143000" y="687388"/>
            <a:ext cx="4572000" cy="3429000"/>
          </a:xfrm>
          <a:ln/>
        </p:spPr>
      </p:sp>
      <p:sp>
        <p:nvSpPr>
          <p:cNvPr id="114692"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smtClean="0">
                <a:solidFill>
                  <a:srgbClr val="00AEF0"/>
                </a:solidFill>
                <a:cs typeface="Arial" panose="020B0604020202020204" pitchFamily="34" charset="0"/>
              </a:rPr>
              <a:t>Figure 3.20</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gross primary productivity across the continental United States based on remote satellite data. The differences roughly correlate with variations in moisture and soil types. (NASA’s Earth Observatory)</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269949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F4772C-EF43-4328-8D3D-1250F7BFC94D}" type="slidenum">
              <a:rPr lang="en-US" altLang="en-US" sz="1200"/>
              <a:pPr/>
              <a:t>41</a:t>
            </a:fld>
            <a:endParaRPr lang="en-US" altLang="en-US" sz="1200"/>
          </a:p>
        </p:txBody>
      </p:sp>
      <p:sp>
        <p:nvSpPr>
          <p:cNvPr id="188419" name="Rectangle 2"/>
          <p:cNvSpPr>
            <a:spLocks noChangeArrowheads="1" noTextEdit="1"/>
          </p:cNvSpPr>
          <p:nvPr>
            <p:ph type="sldImg"/>
          </p:nvPr>
        </p:nvSpPr>
        <p:spPr>
          <a:solidFill>
            <a:srgbClr val="FFFFFF"/>
          </a:solidFill>
          <a:ln/>
        </p:spPr>
      </p:sp>
      <p:sp>
        <p:nvSpPr>
          <p:cNvPr id="18842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863060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CABB57-626A-47C5-A099-D24942FE116D}" type="slidenum">
              <a:rPr lang="en-US" altLang="en-US" sz="1200"/>
              <a:pPr/>
              <a:t>42</a:t>
            </a:fld>
            <a:endParaRPr lang="en-US" altLang="en-US" sz="1200"/>
          </a:p>
        </p:txBody>
      </p:sp>
      <p:sp>
        <p:nvSpPr>
          <p:cNvPr id="190467" name="Rectangle 2"/>
          <p:cNvSpPr>
            <a:spLocks noChangeArrowheads="1" noTextEdit="1"/>
          </p:cNvSpPr>
          <p:nvPr>
            <p:ph type="sldImg"/>
          </p:nvPr>
        </p:nvSpPr>
        <p:spPr>
          <a:solidFill>
            <a:srgbClr val="FFFFFF"/>
          </a:solidFill>
          <a:ln/>
        </p:spPr>
      </p:sp>
      <p:sp>
        <p:nvSpPr>
          <p:cNvPr id="19046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046651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140CC5-64F0-4CA2-B0F8-A58670A2F8BD}" type="slidenum">
              <a:rPr lang="en-US" altLang="en-US" sz="1200"/>
              <a:pPr/>
              <a:t>43</a:t>
            </a:fld>
            <a:endParaRPr lang="en-US" altLang="en-US" sz="1200"/>
          </a:p>
        </p:txBody>
      </p:sp>
      <p:sp>
        <p:nvSpPr>
          <p:cNvPr id="192515" name="Rectangle 2"/>
          <p:cNvSpPr>
            <a:spLocks noChangeArrowheads="1" noTextEdit="1"/>
          </p:cNvSpPr>
          <p:nvPr>
            <p:ph type="sldImg"/>
          </p:nvPr>
        </p:nvSpPr>
        <p:spPr>
          <a:solidFill>
            <a:srgbClr val="FFFFFF"/>
          </a:solidFill>
          <a:ln/>
        </p:spPr>
      </p:sp>
      <p:sp>
        <p:nvSpPr>
          <p:cNvPr id="19251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416299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9A9B4E-AFF1-4CAB-A8DD-09EF3C876535}" type="slidenum">
              <a:rPr lang="en-US" altLang="en-US" sz="1200"/>
              <a:pPr/>
              <a:t>44</a:t>
            </a:fld>
            <a:endParaRPr lang="en-US" altLang="en-US" sz="1200"/>
          </a:p>
        </p:txBody>
      </p:sp>
      <p:sp>
        <p:nvSpPr>
          <p:cNvPr id="194563" name="Rectangle 2"/>
          <p:cNvSpPr>
            <a:spLocks noChangeArrowheads="1" noTextEdit="1"/>
          </p:cNvSpPr>
          <p:nvPr>
            <p:ph type="sldImg"/>
          </p:nvPr>
        </p:nvSpPr>
        <p:spPr>
          <a:xfrm>
            <a:off x="1143000" y="687388"/>
            <a:ext cx="4572000" cy="3429000"/>
          </a:xfrm>
          <a:solidFill>
            <a:srgbClr val="FFFFFF"/>
          </a:solidFill>
          <a:ln/>
        </p:spPr>
      </p:sp>
      <p:sp>
        <p:nvSpPr>
          <p:cNvPr id="194564"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292526"/>
                </a:solidFill>
                <a:cs typeface="Arial" panose="020B0604020202020204" pitchFamily="34" charset="0"/>
              </a:rPr>
              <a:t>Figure 3.33</a:t>
            </a:r>
          </a:p>
          <a:p>
            <a:pPr eaLnBrk="1" hangingPunct="1"/>
            <a:r>
              <a:rPr lang="el-GR" altLang="en-US" i="1" smtClean="0">
                <a:solidFill>
                  <a:srgbClr val="292526"/>
                </a:solidFill>
                <a:cs typeface="Arial" panose="020B0604020202020204" pitchFamily="34" charset="0"/>
              </a:rPr>
              <a:t>Geographic information systems </a:t>
            </a:r>
            <a:r>
              <a:rPr lang="el-GR" altLang="en-US" smtClean="0">
                <a:solidFill>
                  <a:srgbClr val="292526"/>
                </a:solidFill>
                <a:cs typeface="Arial" panose="020B0604020202020204" pitchFamily="34" charset="0"/>
              </a:rPr>
              <a:t>(GISs) provide the computer technology for organizing, storing, and analyzing complex data collected over broad geographic areas. They enable scientists to overlay many layers of data (such as soils, topography, distribution of endangered populations, and land protection status).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73874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35A51A-92FC-4024-9573-109971F50B12}" type="slidenum">
              <a:rPr lang="en-US" altLang="en-US" sz="1200"/>
              <a:pPr/>
              <a:t>45</a:t>
            </a:fld>
            <a:endParaRPr lang="en-US" altLang="en-US" sz="1200"/>
          </a:p>
        </p:txBody>
      </p:sp>
      <p:sp>
        <p:nvSpPr>
          <p:cNvPr id="196611" name="Rectangle 2"/>
          <p:cNvSpPr>
            <a:spLocks noChangeArrowheads="1" noTextEdit="1"/>
          </p:cNvSpPr>
          <p:nvPr>
            <p:ph type="sldImg"/>
          </p:nvPr>
        </p:nvSpPr>
        <p:spPr>
          <a:solidFill>
            <a:srgbClr val="FFFFFF"/>
          </a:solidFill>
          <a:ln/>
        </p:spPr>
      </p:sp>
      <p:sp>
        <p:nvSpPr>
          <p:cNvPr id="19661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4624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D87DE5-4A39-4372-A52B-9FB304EE4268}" type="slidenum">
              <a:rPr lang="en-US" altLang="en-US" sz="1200"/>
              <a:pPr/>
              <a:t>46</a:t>
            </a:fld>
            <a:endParaRPr lang="en-US" altLang="en-US" sz="1200"/>
          </a:p>
        </p:txBody>
      </p:sp>
      <p:sp>
        <p:nvSpPr>
          <p:cNvPr id="198659" name="Rectangle 2"/>
          <p:cNvSpPr>
            <a:spLocks noChangeArrowheads="1" noTextEdit="1"/>
          </p:cNvSpPr>
          <p:nvPr>
            <p:ph type="sldImg"/>
          </p:nvPr>
        </p:nvSpPr>
        <p:spPr>
          <a:xfrm>
            <a:off x="1143000" y="687388"/>
            <a:ext cx="4572000" cy="3429000"/>
          </a:xfrm>
          <a:solidFill>
            <a:srgbClr val="FFFFFF"/>
          </a:solidFill>
          <a:ln/>
        </p:spPr>
      </p:sp>
      <p:sp>
        <p:nvSpPr>
          <p:cNvPr id="198660"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292526"/>
                </a:solidFill>
                <a:cs typeface="Arial" panose="020B0604020202020204" pitchFamily="34" charset="0"/>
              </a:rPr>
              <a:t>Figure 3.34</a:t>
            </a:r>
          </a:p>
          <a:p>
            <a:pPr eaLnBrk="1" hangingPunct="1"/>
            <a:r>
              <a:rPr lang="el-GR" altLang="en-US" smtClean="0">
                <a:solidFill>
                  <a:srgbClr val="292526"/>
                </a:solidFill>
                <a:cs typeface="Arial" panose="020B0604020202020204" pitchFamily="34" charset="0"/>
              </a:rPr>
              <a:t>Major stages of systems analysis. (Modified data from Charles Southwick)</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894583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337361-3E26-45EE-AE63-7335CE6AA5C0}" type="slidenum">
              <a:rPr lang="en-US" altLang="en-US" sz="1200"/>
              <a:pPr/>
              <a:t>47</a:t>
            </a:fld>
            <a:endParaRPr lang="en-US" altLang="en-US" sz="1200"/>
          </a:p>
        </p:txBody>
      </p:sp>
      <p:sp>
        <p:nvSpPr>
          <p:cNvPr id="200707" name="Rectangle 2"/>
          <p:cNvSpPr>
            <a:spLocks noChangeArrowheads="1" noTextEdit="1"/>
          </p:cNvSpPr>
          <p:nvPr>
            <p:ph type="sldImg"/>
          </p:nvPr>
        </p:nvSpPr>
        <p:spPr>
          <a:solidFill>
            <a:srgbClr val="FFFFFF"/>
          </a:solidFill>
          <a:ln/>
        </p:spPr>
      </p:sp>
      <p:sp>
        <p:nvSpPr>
          <p:cNvPr id="200708"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16224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416DF5-22CC-47CC-A64A-10AEE9AAE24B}" type="slidenum">
              <a:rPr lang="en-US" altLang="en-US" sz="1200"/>
              <a:pPr/>
              <a:t>6</a:t>
            </a:fld>
            <a:endParaRPr lang="en-US" altLang="en-US" sz="120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69388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9BF9C8-1259-4721-8AA6-9DCCEFF8479A}" type="slidenum">
              <a:rPr lang="en-US" altLang="en-US" sz="1200"/>
              <a:pPr/>
              <a:t>7</a:t>
            </a:fld>
            <a:endParaRPr lang="en-US" altLang="en-US" sz="1200"/>
          </a:p>
        </p:txBody>
      </p:sp>
      <p:sp>
        <p:nvSpPr>
          <p:cNvPr id="118787" name="Rectangle 2"/>
          <p:cNvSpPr>
            <a:spLocks noChangeArrowheads="1" noTextEdit="1"/>
          </p:cNvSpPr>
          <p:nvPr>
            <p:ph type="sldImg"/>
          </p:nvPr>
        </p:nvSpPr>
        <p:spPr>
          <a:xfrm>
            <a:off x="1143000" y="687388"/>
            <a:ext cx="4572000" cy="3429000"/>
          </a:xfrm>
          <a:solidFill>
            <a:srgbClr val="FFFFFF"/>
          </a:solidFill>
          <a:ln/>
        </p:spPr>
      </p:sp>
      <p:sp>
        <p:nvSpPr>
          <p:cNvPr id="118788"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3.21</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distinction between gross primary productivity and net primary productivity. A plant uses some of its gross primary productivity to survive through respiration. The remaining energy is available to consumers.</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80432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2A51D7-1407-4889-BC6F-D6EDE8E18B85}" type="slidenum">
              <a:rPr lang="en-US" altLang="en-US" sz="1200"/>
              <a:pPr/>
              <a:t>8</a:t>
            </a:fld>
            <a:endParaRPr lang="en-US" altLang="en-US" sz="120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12714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08E38E-32E0-437D-A274-CD2058E8D4E6}" type="slidenum">
              <a:rPr lang="en-US" altLang="en-US" sz="1200"/>
              <a:pPr/>
              <a:t>9</a:t>
            </a:fld>
            <a:endParaRPr lang="en-US" altLang="en-US" sz="1200"/>
          </a:p>
        </p:txBody>
      </p:sp>
      <p:sp>
        <p:nvSpPr>
          <p:cNvPr id="122883" name="Rectangle 2"/>
          <p:cNvSpPr>
            <a:spLocks noChangeArrowheads="1" noTextEdit="1"/>
          </p:cNvSpPr>
          <p:nvPr>
            <p:ph type="sldImg"/>
          </p:nvPr>
        </p:nvSpPr>
        <p:spPr>
          <a:xfrm>
            <a:off x="1143000" y="687388"/>
            <a:ext cx="4572000" cy="3429000"/>
          </a:xfrm>
          <a:solidFill>
            <a:srgbClr val="FFFFFF"/>
          </a:solidFill>
          <a:ln/>
        </p:spPr>
      </p:sp>
      <p:sp>
        <p:nvSpPr>
          <p:cNvPr id="122884" name="Rectangle 3"/>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smtClean="0">
                <a:solidFill>
                  <a:srgbClr val="00AEF0"/>
                </a:solidFill>
                <a:cs typeface="Arial" panose="020B0604020202020204" pitchFamily="34" charset="0"/>
              </a:rPr>
              <a:t>Figure 3.22</a:t>
            </a:r>
          </a:p>
          <a:p>
            <a:pPr eaLnBrk="1" hangingPunct="1"/>
            <a:r>
              <a:rPr lang="el-GR" altLang="en-US" b="1" smtClean="0">
                <a:solidFill>
                  <a:srgbClr val="00AEF0"/>
                </a:solidFill>
                <a:cs typeface="Arial" panose="020B0604020202020204" pitchFamily="34" charset="0"/>
              </a:rPr>
              <a:t>Natural capital: </a:t>
            </a:r>
            <a:r>
              <a:rPr lang="el-GR" altLang="en-US" smtClean="0">
                <a:solidFill>
                  <a:srgbClr val="292526"/>
                </a:solidFill>
                <a:cs typeface="Arial" panose="020B0604020202020204" pitchFamily="34" charset="0"/>
              </a:rPr>
              <a:t>estimated annual average </a:t>
            </a:r>
            <a:r>
              <a:rPr lang="el-GR" altLang="en-US" i="1" smtClean="0">
                <a:solidFill>
                  <a:srgbClr val="292526"/>
                </a:solidFill>
                <a:cs typeface="Arial" panose="020B0604020202020204" pitchFamily="34" charset="0"/>
              </a:rPr>
              <a:t>net primary productivity </a:t>
            </a:r>
            <a:r>
              <a:rPr lang="el-GR" altLang="en-US" smtClean="0">
                <a:solidFill>
                  <a:srgbClr val="292526"/>
                </a:solidFill>
                <a:cs typeface="Arial" panose="020B0604020202020204" pitchFamily="34" charset="0"/>
              </a:rPr>
              <a:t>per unit of area in major life zones and ecosystems, expressed as kilocalories of energy produced per square meter per year (kcal/m</a:t>
            </a:r>
            <a:r>
              <a:rPr lang="el-GR" altLang="en-US" baseline="30000" smtClean="0">
                <a:solidFill>
                  <a:srgbClr val="292526"/>
                </a:solidFill>
                <a:cs typeface="Arial" panose="020B0604020202020204" pitchFamily="34" charset="0"/>
              </a:rPr>
              <a:t>2</a:t>
            </a:r>
            <a:r>
              <a:rPr lang="el-GR" altLang="en-US" smtClean="0">
                <a:solidFill>
                  <a:srgbClr val="292526"/>
                </a:solidFill>
                <a:cs typeface="Arial" panose="020B0604020202020204" pitchFamily="34" charset="0"/>
              </a:rPr>
              <a:t>/yr). QUESTION: </a:t>
            </a:r>
            <a:r>
              <a:rPr lang="el-GR" altLang="en-US" i="1" smtClean="0">
                <a:solidFill>
                  <a:srgbClr val="292526"/>
                </a:solidFill>
                <a:cs typeface="Arial" panose="020B0604020202020204" pitchFamily="34" charset="0"/>
              </a:rPr>
              <a:t>What are nature’s three most productive and three least productive systems? </a:t>
            </a:r>
            <a:r>
              <a:rPr lang="el-GR" altLang="en-US" smtClean="0">
                <a:solidFill>
                  <a:srgbClr val="292526"/>
                </a:solidFill>
                <a:cs typeface="Arial" panose="020B0604020202020204" pitchFamily="34" charset="0"/>
              </a:rPr>
              <a:t>(Data from </a:t>
            </a:r>
            <a:r>
              <a:rPr lang="el-GR" altLang="en-US" i="1" smtClean="0">
                <a:solidFill>
                  <a:srgbClr val="292526"/>
                </a:solidFill>
                <a:cs typeface="Arial" panose="020B0604020202020204" pitchFamily="34" charset="0"/>
              </a:rPr>
              <a:t>Communities and Ecosystems, </a:t>
            </a:r>
            <a:r>
              <a:rPr lang="el-GR" altLang="en-US" smtClean="0">
                <a:solidFill>
                  <a:srgbClr val="292526"/>
                </a:solidFill>
                <a:cs typeface="Arial" panose="020B0604020202020204" pitchFamily="34" charset="0"/>
              </a:rPr>
              <a:t>2nd ed., by R. H. Whittaker, 1975. New York: Macmillan)</a:t>
            </a:r>
            <a:endParaRPr lang="el-GR"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27550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BAC2E7-BADD-4645-9B57-07B446BC69C8}" type="slidenum">
              <a:rPr lang="en-US" altLang="en-US" sz="1200"/>
              <a:pPr/>
              <a:t>10</a:t>
            </a:fld>
            <a:endParaRPr lang="en-US" altLang="en-US" sz="120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54621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CC0AB-3FA2-4BDA-9965-EBBA1220CBB4}"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228074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C0AB-3FA2-4BDA-9965-EBBA1220CBB4}"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43795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C0AB-3FA2-4BDA-9965-EBBA1220CBB4}"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16414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C0AB-3FA2-4BDA-9965-EBBA1220CBB4}"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344486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CC0AB-3FA2-4BDA-9965-EBBA1220CBB4}" type="datetimeFigureOut">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124177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CC0AB-3FA2-4BDA-9965-EBBA1220CBB4}"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155013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CC0AB-3FA2-4BDA-9965-EBBA1220CBB4}" type="datetimeFigureOut">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57051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CC0AB-3FA2-4BDA-9965-EBBA1220CBB4}" type="datetimeFigureOut">
              <a:rPr lang="en-US" smtClean="0"/>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6935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CC0AB-3FA2-4BDA-9965-EBBA1220CBB4}" type="datetimeFigureOut">
              <a:rPr lang="en-US" smtClean="0"/>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169081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CC0AB-3FA2-4BDA-9965-EBBA1220CBB4}"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72041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CC0AB-3FA2-4BDA-9965-EBBA1220CBB4}" type="datetimeFigureOut">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CB4CC-E66D-4A54-9C10-94153410F8BB}" type="slidenum">
              <a:rPr lang="en-US" smtClean="0"/>
              <a:t>‹#›</a:t>
            </a:fld>
            <a:endParaRPr lang="en-US"/>
          </a:p>
        </p:txBody>
      </p:sp>
    </p:spTree>
    <p:extLst>
      <p:ext uri="{BB962C8B-B14F-4D97-AF65-F5344CB8AC3E}">
        <p14:creationId xmlns:p14="http://schemas.microsoft.com/office/powerpoint/2010/main" val="417726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CC0AB-3FA2-4BDA-9965-EBBA1220CBB4}" type="datetimeFigureOut">
              <a:rPr lang="en-US" smtClean="0"/>
              <a:t>9/13/2017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CB4CC-E66D-4A54-9C10-94153410F8BB}" type="slidenum">
              <a:rPr lang="en-US" smtClean="0"/>
              <a:t>‹#›</a:t>
            </a:fld>
            <a:endParaRPr lang="en-US"/>
          </a:p>
        </p:txBody>
      </p:sp>
    </p:spTree>
    <p:extLst>
      <p:ext uri="{BB962C8B-B14F-4D97-AF65-F5344CB8AC3E}">
        <p14:creationId xmlns:p14="http://schemas.microsoft.com/office/powerpoint/2010/main" val="250786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 3 notes part 2</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189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752600" y="152401"/>
            <a:ext cx="8763000" cy="1139825"/>
          </a:xfrm>
        </p:spPr>
        <p:txBody>
          <a:bodyPr/>
          <a:lstStyle/>
          <a:p>
            <a:pPr eaLnBrk="1" hangingPunct="1">
              <a:defRPr/>
            </a:pPr>
            <a:r>
              <a:rPr lang="en-US" altLang="en-US" smtClean="0"/>
              <a:t>SOIL: A RENEWABLE RESOURCE</a:t>
            </a:r>
          </a:p>
        </p:txBody>
      </p:sp>
      <p:sp>
        <p:nvSpPr>
          <p:cNvPr id="143363" name="Rectangle 3"/>
          <p:cNvSpPr>
            <a:spLocks noGrp="1" noChangeArrowheads="1"/>
          </p:cNvSpPr>
          <p:nvPr>
            <p:ph type="body" idx="1"/>
          </p:nvPr>
        </p:nvSpPr>
        <p:spPr>
          <a:xfrm>
            <a:off x="1933576" y="1371600"/>
            <a:ext cx="8734425" cy="5181600"/>
          </a:xfrm>
        </p:spPr>
        <p:txBody>
          <a:bodyPr/>
          <a:lstStyle/>
          <a:p>
            <a:pPr eaLnBrk="1" hangingPunct="1">
              <a:defRPr/>
            </a:pPr>
            <a:r>
              <a:rPr lang="en-US" altLang="en-US" smtClean="0"/>
              <a:t>Soil is a slowly renewed resource that provides most of the nutrients needed for plant growth and also helps purify water.</a:t>
            </a:r>
          </a:p>
          <a:p>
            <a:pPr lvl="1" eaLnBrk="1" hangingPunct="1">
              <a:defRPr/>
            </a:pPr>
            <a:r>
              <a:rPr lang="en-US" altLang="en-US" smtClean="0"/>
              <a:t>Soil formation begins when bedrock is broken down by physical, chemical and biological processes called </a:t>
            </a:r>
            <a:r>
              <a:rPr lang="en-US" altLang="en-US" b="1" i="1" smtClean="0">
                <a:solidFill>
                  <a:schemeClr val="hlink"/>
                </a:solidFill>
              </a:rPr>
              <a:t>weathering</a:t>
            </a:r>
            <a:r>
              <a:rPr lang="en-US" altLang="en-US" smtClean="0"/>
              <a:t>.</a:t>
            </a:r>
          </a:p>
          <a:p>
            <a:pPr eaLnBrk="1" hangingPunct="1">
              <a:defRPr/>
            </a:pPr>
            <a:r>
              <a:rPr lang="en-US" altLang="en-US" b="1" i="1" smtClean="0">
                <a:solidFill>
                  <a:schemeClr val="hlink"/>
                </a:solidFill>
              </a:rPr>
              <a:t>Mature soils</a:t>
            </a:r>
            <a:r>
              <a:rPr lang="en-US" altLang="en-US" smtClean="0"/>
              <a:t>, or soils that have developed over a long time are arranged in a series of horizontal layers called </a:t>
            </a:r>
            <a:r>
              <a:rPr lang="en-US" altLang="en-US" b="1" i="1" smtClean="0">
                <a:solidFill>
                  <a:schemeClr val="hlink"/>
                </a:solidFill>
              </a:rPr>
              <a:t>soil horizons</a:t>
            </a:r>
            <a:r>
              <a:rPr lang="en-US" altLang="en-US" smtClean="0"/>
              <a:t>.</a:t>
            </a:r>
          </a:p>
          <a:p>
            <a:pPr lvl="1" eaLnBrk="1" hangingPunct="1">
              <a:defRPr/>
            </a:pPr>
            <a:endParaRPr lang="en-US" altLang="en-US" smtClean="0"/>
          </a:p>
        </p:txBody>
      </p:sp>
    </p:spTree>
    <p:extLst>
      <p:ext uri="{BB962C8B-B14F-4D97-AF65-F5344CB8AC3E}">
        <p14:creationId xmlns:p14="http://schemas.microsoft.com/office/powerpoint/2010/main" val="284773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1" descr="0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971550"/>
            <a:ext cx="7531100"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1" name="Rectangle 3"/>
          <p:cNvSpPr>
            <a:spLocks noGrp="1" noChangeArrowheads="1"/>
          </p:cNvSpPr>
          <p:nvPr>
            <p:ph type="title"/>
          </p:nvPr>
        </p:nvSpPr>
        <p:spPr/>
        <p:txBody>
          <a:bodyPr/>
          <a:lstStyle/>
          <a:p>
            <a:pPr eaLnBrk="1" hangingPunct="1">
              <a:defRPr/>
            </a:pPr>
            <a:r>
              <a:rPr lang="en-US" altLang="en-US" smtClean="0"/>
              <a:t>SOIL: A RENEWABLE RESOURCE</a:t>
            </a:r>
          </a:p>
        </p:txBody>
      </p:sp>
      <p:sp>
        <p:nvSpPr>
          <p:cNvPr id="145412"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3-23</a:t>
            </a:r>
          </a:p>
        </p:txBody>
      </p:sp>
    </p:spTree>
    <p:extLst>
      <p:ext uri="{BB962C8B-B14F-4D97-AF65-F5344CB8AC3E}">
        <p14:creationId xmlns:p14="http://schemas.microsoft.com/office/powerpoint/2010/main" val="1012329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1" descr="0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98425"/>
            <a:ext cx="8964613" cy="666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3" name="Picture 3" descr="0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96839"/>
            <a:ext cx="8966200"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4" hidden="1"/>
          <p:cNvSpPr>
            <a:spLocks noGrp="1" noChangeArrowheads="1"/>
          </p:cNvSpPr>
          <p:nvPr>
            <p:ph type="title"/>
          </p:nvPr>
        </p:nvSpPr>
        <p:spPr/>
        <p:txBody>
          <a:bodyPr/>
          <a:lstStyle/>
          <a:p>
            <a:pPr eaLnBrk="1" hangingPunct="1">
              <a:lnSpc>
                <a:spcPct val="90000"/>
              </a:lnSpc>
            </a:pPr>
            <a:endParaRPr lang="en-US" altLang="en-US" sz="1600" b="1"/>
          </a:p>
        </p:txBody>
      </p:sp>
      <p:sp>
        <p:nvSpPr>
          <p:cNvPr id="128005" name="Rectangle 5"/>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3-23, p. 68</a:t>
            </a:r>
          </a:p>
        </p:txBody>
      </p:sp>
      <p:sp>
        <p:nvSpPr>
          <p:cNvPr id="128006" name="Rectangle 6"/>
          <p:cNvSpPr>
            <a:spLocks noChangeArrowheads="1"/>
          </p:cNvSpPr>
          <p:nvPr/>
        </p:nvSpPr>
        <p:spPr bwMode="auto">
          <a:xfrm>
            <a:off x="2895600" y="1524000"/>
            <a:ext cx="41148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Fern</a:t>
            </a:r>
          </a:p>
        </p:txBody>
      </p:sp>
      <p:sp>
        <p:nvSpPr>
          <p:cNvPr id="128007" name="Rectangle 7"/>
          <p:cNvSpPr>
            <a:spLocks noChangeArrowheads="1"/>
          </p:cNvSpPr>
          <p:nvPr/>
        </p:nvSpPr>
        <p:spPr bwMode="auto">
          <a:xfrm>
            <a:off x="4114801" y="6213475"/>
            <a:ext cx="126989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Mature soil</a:t>
            </a:r>
          </a:p>
        </p:txBody>
      </p:sp>
      <p:sp>
        <p:nvSpPr>
          <p:cNvPr id="128008" name="Rectangle 8"/>
          <p:cNvSpPr>
            <a:spLocks noChangeArrowheads="1"/>
          </p:cNvSpPr>
          <p:nvPr/>
        </p:nvSpPr>
        <p:spPr bwMode="auto">
          <a:xfrm>
            <a:off x="4953001" y="1565275"/>
            <a:ext cx="8620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Honey </a:t>
            </a:r>
          </a:p>
          <a:p>
            <a:pPr eaLnBrk="1" hangingPunct="1">
              <a:lnSpc>
                <a:spcPct val="90000"/>
              </a:lnSpc>
            </a:pPr>
            <a:r>
              <a:rPr lang="en-US" altLang="en-US" sz="1600" b="1"/>
              <a:t>fungus</a:t>
            </a:r>
          </a:p>
        </p:txBody>
      </p:sp>
      <p:sp>
        <p:nvSpPr>
          <p:cNvPr id="128009" name="Rectangle 9"/>
          <p:cNvSpPr>
            <a:spLocks noChangeArrowheads="1"/>
          </p:cNvSpPr>
          <p:nvPr/>
        </p:nvSpPr>
        <p:spPr bwMode="auto">
          <a:xfrm>
            <a:off x="2209800" y="5527675"/>
            <a:ext cx="14033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Root system</a:t>
            </a:r>
          </a:p>
        </p:txBody>
      </p:sp>
      <p:sp>
        <p:nvSpPr>
          <p:cNvPr id="128010" name="Rectangle 10"/>
          <p:cNvSpPr>
            <a:spLocks noChangeArrowheads="1"/>
          </p:cNvSpPr>
          <p:nvPr/>
        </p:nvSpPr>
        <p:spPr bwMode="auto">
          <a:xfrm>
            <a:off x="2743201" y="574675"/>
            <a:ext cx="100700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Oak tree</a:t>
            </a:r>
          </a:p>
        </p:txBody>
      </p:sp>
      <p:sp>
        <p:nvSpPr>
          <p:cNvPr id="128011" name="Rectangle 11"/>
          <p:cNvSpPr>
            <a:spLocks noChangeArrowheads="1"/>
          </p:cNvSpPr>
          <p:nvPr/>
        </p:nvSpPr>
        <p:spPr bwMode="auto">
          <a:xfrm>
            <a:off x="6705600" y="6213475"/>
            <a:ext cx="9858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Bacteria</a:t>
            </a:r>
          </a:p>
        </p:txBody>
      </p:sp>
      <p:sp>
        <p:nvSpPr>
          <p:cNvPr id="128012" name="Rectangle 12"/>
          <p:cNvSpPr>
            <a:spLocks noChangeArrowheads="1"/>
          </p:cNvSpPr>
          <p:nvPr/>
        </p:nvSpPr>
        <p:spPr bwMode="auto">
          <a:xfrm>
            <a:off x="4419601" y="803275"/>
            <a:ext cx="1222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Lords and </a:t>
            </a:r>
          </a:p>
          <a:p>
            <a:pPr eaLnBrk="1" hangingPunct="1">
              <a:lnSpc>
                <a:spcPct val="90000"/>
              </a:lnSpc>
            </a:pPr>
            <a:r>
              <a:rPr lang="en-US" altLang="en-US" sz="1600" b="1"/>
              <a:t>ladies</a:t>
            </a:r>
          </a:p>
        </p:txBody>
      </p:sp>
      <p:sp>
        <p:nvSpPr>
          <p:cNvPr id="128013" name="Rectangle 13"/>
          <p:cNvSpPr>
            <a:spLocks noChangeArrowheads="1"/>
          </p:cNvSpPr>
          <p:nvPr/>
        </p:nvSpPr>
        <p:spPr bwMode="auto">
          <a:xfrm>
            <a:off x="7315201" y="6061075"/>
            <a:ext cx="9175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Fungus</a:t>
            </a:r>
          </a:p>
        </p:txBody>
      </p:sp>
      <p:sp>
        <p:nvSpPr>
          <p:cNvPr id="128014" name="Rectangle 14"/>
          <p:cNvSpPr>
            <a:spLocks noChangeArrowheads="1"/>
          </p:cNvSpPr>
          <p:nvPr/>
        </p:nvSpPr>
        <p:spPr bwMode="auto">
          <a:xfrm>
            <a:off x="7620001" y="5756275"/>
            <a:ext cx="16303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Actinomycetes</a:t>
            </a:r>
          </a:p>
        </p:txBody>
      </p:sp>
      <p:sp>
        <p:nvSpPr>
          <p:cNvPr id="128015" name="Rectangle 15"/>
          <p:cNvSpPr>
            <a:spLocks noChangeArrowheads="1"/>
          </p:cNvSpPr>
          <p:nvPr/>
        </p:nvSpPr>
        <p:spPr bwMode="auto">
          <a:xfrm>
            <a:off x="7620001" y="4994275"/>
            <a:ext cx="116681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Nematode</a:t>
            </a:r>
          </a:p>
        </p:txBody>
      </p:sp>
      <p:sp>
        <p:nvSpPr>
          <p:cNvPr id="128016" name="Rectangle 16"/>
          <p:cNvSpPr>
            <a:spLocks noChangeArrowheads="1"/>
          </p:cNvSpPr>
          <p:nvPr/>
        </p:nvSpPr>
        <p:spPr bwMode="auto">
          <a:xfrm>
            <a:off x="6934201" y="4384675"/>
            <a:ext cx="177641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Pseudoscorpion</a:t>
            </a:r>
          </a:p>
        </p:txBody>
      </p:sp>
      <p:sp>
        <p:nvSpPr>
          <p:cNvPr id="128017" name="Rectangle 17"/>
          <p:cNvSpPr>
            <a:spLocks noChangeArrowheads="1"/>
          </p:cNvSpPr>
          <p:nvPr/>
        </p:nvSpPr>
        <p:spPr bwMode="auto">
          <a:xfrm>
            <a:off x="7467600" y="4689475"/>
            <a:ext cx="59663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Mite</a:t>
            </a:r>
          </a:p>
        </p:txBody>
      </p:sp>
      <p:sp>
        <p:nvSpPr>
          <p:cNvPr id="128018" name="Rectangle 18"/>
          <p:cNvSpPr>
            <a:spLocks noChangeArrowheads="1"/>
          </p:cNvSpPr>
          <p:nvPr/>
        </p:nvSpPr>
        <p:spPr bwMode="auto">
          <a:xfrm>
            <a:off x="8610600" y="4003675"/>
            <a:ext cx="9969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Regolith</a:t>
            </a:r>
          </a:p>
        </p:txBody>
      </p:sp>
      <p:sp>
        <p:nvSpPr>
          <p:cNvPr id="128019" name="Rectangle 19"/>
          <p:cNvSpPr>
            <a:spLocks noChangeArrowheads="1"/>
          </p:cNvSpPr>
          <p:nvPr/>
        </p:nvSpPr>
        <p:spPr bwMode="auto">
          <a:xfrm>
            <a:off x="8153401" y="4232275"/>
            <a:ext cx="12223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Young soil</a:t>
            </a:r>
          </a:p>
        </p:txBody>
      </p:sp>
      <p:sp>
        <p:nvSpPr>
          <p:cNvPr id="128020" name="Rectangle 20"/>
          <p:cNvSpPr>
            <a:spLocks noChangeArrowheads="1"/>
          </p:cNvSpPr>
          <p:nvPr/>
        </p:nvSpPr>
        <p:spPr bwMode="auto">
          <a:xfrm>
            <a:off x="9107488" y="3622675"/>
            <a:ext cx="152157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Immature soil</a:t>
            </a:r>
          </a:p>
        </p:txBody>
      </p:sp>
      <p:sp>
        <p:nvSpPr>
          <p:cNvPr id="128021" name="Rectangle 21"/>
          <p:cNvSpPr>
            <a:spLocks noChangeArrowheads="1"/>
          </p:cNvSpPr>
          <p:nvPr/>
        </p:nvSpPr>
        <p:spPr bwMode="auto">
          <a:xfrm>
            <a:off x="9569450" y="3286125"/>
            <a:ext cx="9969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Bedrock</a:t>
            </a:r>
          </a:p>
        </p:txBody>
      </p:sp>
      <p:sp>
        <p:nvSpPr>
          <p:cNvPr id="128022" name="Rectangle 22"/>
          <p:cNvSpPr>
            <a:spLocks noChangeArrowheads="1"/>
          </p:cNvSpPr>
          <p:nvPr/>
        </p:nvSpPr>
        <p:spPr bwMode="auto">
          <a:xfrm>
            <a:off x="9440863" y="955675"/>
            <a:ext cx="11668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b="1"/>
              <a:t>Rock</a:t>
            </a:r>
          </a:p>
          <a:p>
            <a:pPr algn="ctr" eaLnBrk="1" hangingPunct="1">
              <a:lnSpc>
                <a:spcPct val="90000"/>
              </a:lnSpc>
            </a:pPr>
            <a:r>
              <a:rPr lang="en-US" altLang="en-US" sz="1600" b="1"/>
              <a:t>fragments</a:t>
            </a:r>
          </a:p>
        </p:txBody>
      </p:sp>
      <p:sp>
        <p:nvSpPr>
          <p:cNvPr id="128023" name="Rectangle 23"/>
          <p:cNvSpPr>
            <a:spLocks noChangeArrowheads="1"/>
          </p:cNvSpPr>
          <p:nvPr/>
        </p:nvSpPr>
        <p:spPr bwMode="auto">
          <a:xfrm>
            <a:off x="8486776" y="1489075"/>
            <a:ext cx="1177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Moss and </a:t>
            </a:r>
          </a:p>
          <a:p>
            <a:pPr eaLnBrk="1" hangingPunct="1">
              <a:lnSpc>
                <a:spcPct val="90000"/>
              </a:lnSpc>
            </a:pPr>
            <a:r>
              <a:rPr lang="en-US" altLang="en-US" sz="1600" b="1"/>
              <a:t>lichen</a:t>
            </a:r>
          </a:p>
        </p:txBody>
      </p:sp>
      <p:sp>
        <p:nvSpPr>
          <p:cNvPr id="128024" name="Rectangle 24"/>
          <p:cNvSpPr>
            <a:spLocks noChangeArrowheads="1"/>
          </p:cNvSpPr>
          <p:nvPr/>
        </p:nvSpPr>
        <p:spPr bwMode="auto">
          <a:xfrm>
            <a:off x="8032751" y="727076"/>
            <a:ext cx="163378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Organic debris</a:t>
            </a:r>
          </a:p>
          <a:p>
            <a:pPr eaLnBrk="1" hangingPunct="1">
              <a:lnSpc>
                <a:spcPct val="90000"/>
              </a:lnSpc>
            </a:pPr>
            <a:r>
              <a:rPr lang="en-US" altLang="en-US" sz="1600" b="1"/>
              <a:t>builds up</a:t>
            </a:r>
          </a:p>
        </p:txBody>
      </p:sp>
      <p:sp>
        <p:nvSpPr>
          <p:cNvPr id="128025" name="Rectangle 25"/>
          <p:cNvSpPr>
            <a:spLocks noChangeArrowheads="1"/>
          </p:cNvSpPr>
          <p:nvPr/>
        </p:nvSpPr>
        <p:spPr bwMode="auto">
          <a:xfrm>
            <a:off x="6553200" y="1031875"/>
            <a:ext cx="1517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Grasses  and </a:t>
            </a:r>
          </a:p>
          <a:p>
            <a:pPr eaLnBrk="1" hangingPunct="1">
              <a:lnSpc>
                <a:spcPct val="90000"/>
              </a:lnSpc>
            </a:pPr>
            <a:r>
              <a:rPr lang="en-US" altLang="en-US" sz="1600" b="1"/>
              <a:t>small shrubs</a:t>
            </a:r>
          </a:p>
        </p:txBody>
      </p:sp>
      <p:sp>
        <p:nvSpPr>
          <p:cNvPr id="128026" name="Rectangle 26"/>
          <p:cNvSpPr>
            <a:spLocks noChangeArrowheads="1"/>
          </p:cNvSpPr>
          <p:nvPr/>
        </p:nvSpPr>
        <p:spPr bwMode="auto">
          <a:xfrm>
            <a:off x="6553201" y="1870075"/>
            <a:ext cx="768159"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 Mole </a:t>
            </a:r>
          </a:p>
        </p:txBody>
      </p:sp>
      <p:sp>
        <p:nvSpPr>
          <p:cNvPr id="128027" name="Rectangle 27"/>
          <p:cNvSpPr>
            <a:spLocks noChangeArrowheads="1"/>
          </p:cNvSpPr>
          <p:nvPr/>
        </p:nvSpPr>
        <p:spPr bwMode="auto">
          <a:xfrm>
            <a:off x="5715001" y="803275"/>
            <a:ext cx="116681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Dog violet</a:t>
            </a:r>
          </a:p>
        </p:txBody>
      </p:sp>
      <p:sp>
        <p:nvSpPr>
          <p:cNvPr id="128028" name="Rectangle 28"/>
          <p:cNvSpPr>
            <a:spLocks noChangeArrowheads="1"/>
          </p:cNvSpPr>
          <p:nvPr/>
        </p:nvSpPr>
        <p:spPr bwMode="auto">
          <a:xfrm>
            <a:off x="4191000" y="269875"/>
            <a:ext cx="749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Wood</a:t>
            </a:r>
          </a:p>
          <a:p>
            <a:pPr eaLnBrk="1" hangingPunct="1">
              <a:lnSpc>
                <a:spcPct val="90000"/>
              </a:lnSpc>
            </a:pPr>
            <a:r>
              <a:rPr lang="en-US" altLang="en-US" sz="1600" b="1"/>
              <a:t>sorrel</a:t>
            </a:r>
          </a:p>
        </p:txBody>
      </p:sp>
      <p:sp>
        <p:nvSpPr>
          <p:cNvPr id="128029" name="Rectangle 29"/>
          <p:cNvSpPr>
            <a:spLocks noChangeArrowheads="1"/>
          </p:cNvSpPr>
          <p:nvPr/>
        </p:nvSpPr>
        <p:spPr bwMode="auto">
          <a:xfrm>
            <a:off x="4495800" y="1336675"/>
            <a:ext cx="124618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Earthworm</a:t>
            </a:r>
          </a:p>
        </p:txBody>
      </p:sp>
      <p:sp>
        <p:nvSpPr>
          <p:cNvPr id="128030" name="Rectangle 30"/>
          <p:cNvSpPr>
            <a:spLocks noChangeArrowheads="1"/>
          </p:cNvSpPr>
          <p:nvPr/>
        </p:nvSpPr>
        <p:spPr bwMode="auto">
          <a:xfrm>
            <a:off x="5657851" y="1460500"/>
            <a:ext cx="106471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Millipede</a:t>
            </a:r>
          </a:p>
        </p:txBody>
      </p:sp>
      <p:sp>
        <p:nvSpPr>
          <p:cNvPr id="128031" name="Rectangle 31"/>
          <p:cNvSpPr>
            <a:spLocks noChangeArrowheads="1"/>
          </p:cNvSpPr>
          <p:nvPr/>
        </p:nvSpPr>
        <p:spPr bwMode="auto">
          <a:xfrm>
            <a:off x="1476375" y="1870075"/>
            <a:ext cx="114326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O horizon</a:t>
            </a:r>
          </a:p>
        </p:txBody>
      </p:sp>
      <p:sp>
        <p:nvSpPr>
          <p:cNvPr id="128032" name="Rectangle 32"/>
          <p:cNvSpPr>
            <a:spLocks noChangeArrowheads="1"/>
          </p:cNvSpPr>
          <p:nvPr/>
        </p:nvSpPr>
        <p:spPr bwMode="auto">
          <a:xfrm>
            <a:off x="1476375" y="2098675"/>
            <a:ext cx="111120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Leaf litter</a:t>
            </a:r>
          </a:p>
        </p:txBody>
      </p:sp>
      <p:sp>
        <p:nvSpPr>
          <p:cNvPr id="128033" name="Rectangle 33"/>
          <p:cNvSpPr>
            <a:spLocks noChangeArrowheads="1"/>
          </p:cNvSpPr>
          <p:nvPr/>
        </p:nvSpPr>
        <p:spPr bwMode="auto">
          <a:xfrm>
            <a:off x="1476376" y="2479675"/>
            <a:ext cx="11207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A horizon</a:t>
            </a:r>
          </a:p>
        </p:txBody>
      </p:sp>
      <p:sp>
        <p:nvSpPr>
          <p:cNvPr id="128034" name="Rectangle 34"/>
          <p:cNvSpPr>
            <a:spLocks noChangeArrowheads="1"/>
          </p:cNvSpPr>
          <p:nvPr/>
        </p:nvSpPr>
        <p:spPr bwMode="auto">
          <a:xfrm>
            <a:off x="1476376" y="2784475"/>
            <a:ext cx="9064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Topsoil</a:t>
            </a:r>
          </a:p>
        </p:txBody>
      </p:sp>
      <p:sp>
        <p:nvSpPr>
          <p:cNvPr id="128035" name="Rectangle 35"/>
          <p:cNvSpPr>
            <a:spLocks noChangeArrowheads="1"/>
          </p:cNvSpPr>
          <p:nvPr/>
        </p:nvSpPr>
        <p:spPr bwMode="auto">
          <a:xfrm>
            <a:off x="1476376" y="3286125"/>
            <a:ext cx="11207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B horizon</a:t>
            </a:r>
          </a:p>
        </p:txBody>
      </p:sp>
      <p:sp>
        <p:nvSpPr>
          <p:cNvPr id="128036" name="Rectangle 36"/>
          <p:cNvSpPr>
            <a:spLocks noChangeArrowheads="1"/>
          </p:cNvSpPr>
          <p:nvPr/>
        </p:nvSpPr>
        <p:spPr bwMode="auto">
          <a:xfrm>
            <a:off x="1476376" y="3546475"/>
            <a:ext cx="9175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Subsoil</a:t>
            </a:r>
          </a:p>
        </p:txBody>
      </p:sp>
      <p:sp>
        <p:nvSpPr>
          <p:cNvPr id="128037" name="Rectangle 37"/>
          <p:cNvSpPr>
            <a:spLocks noChangeArrowheads="1"/>
          </p:cNvSpPr>
          <p:nvPr/>
        </p:nvSpPr>
        <p:spPr bwMode="auto">
          <a:xfrm>
            <a:off x="1476376" y="4308475"/>
            <a:ext cx="11207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C horizon</a:t>
            </a:r>
          </a:p>
        </p:txBody>
      </p:sp>
      <p:sp>
        <p:nvSpPr>
          <p:cNvPr id="128038" name="Rectangle 38"/>
          <p:cNvSpPr>
            <a:spLocks noChangeArrowheads="1"/>
          </p:cNvSpPr>
          <p:nvPr/>
        </p:nvSpPr>
        <p:spPr bwMode="auto">
          <a:xfrm>
            <a:off x="1476376" y="4765676"/>
            <a:ext cx="97334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Parent </a:t>
            </a:r>
          </a:p>
          <a:p>
            <a:pPr eaLnBrk="1" hangingPunct="1">
              <a:lnSpc>
                <a:spcPct val="90000"/>
              </a:lnSpc>
            </a:pPr>
            <a:r>
              <a:rPr lang="en-US" altLang="en-US" sz="1600" b="1"/>
              <a:t>material</a:t>
            </a:r>
          </a:p>
        </p:txBody>
      </p:sp>
      <p:sp>
        <p:nvSpPr>
          <p:cNvPr id="128039" name="Rectangle 39"/>
          <p:cNvSpPr>
            <a:spLocks noChangeArrowheads="1"/>
          </p:cNvSpPr>
          <p:nvPr/>
        </p:nvSpPr>
        <p:spPr bwMode="auto">
          <a:xfrm>
            <a:off x="5638801" y="6532563"/>
            <a:ext cx="1132041"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Springtail</a:t>
            </a:r>
          </a:p>
        </p:txBody>
      </p:sp>
      <p:sp>
        <p:nvSpPr>
          <p:cNvPr id="128040" name="Rectangle 40"/>
          <p:cNvSpPr>
            <a:spLocks noChangeArrowheads="1"/>
          </p:cNvSpPr>
          <p:nvPr/>
        </p:nvSpPr>
        <p:spPr bwMode="auto">
          <a:xfrm>
            <a:off x="5432425" y="5867400"/>
            <a:ext cx="12001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Red Earth </a:t>
            </a:r>
          </a:p>
          <a:p>
            <a:pPr eaLnBrk="1" hangingPunct="1">
              <a:lnSpc>
                <a:spcPct val="90000"/>
              </a:lnSpc>
            </a:pPr>
            <a:r>
              <a:rPr lang="en-US" altLang="en-US" sz="1600" b="1"/>
              <a:t>Mite</a:t>
            </a:r>
          </a:p>
        </p:txBody>
      </p:sp>
      <p:sp>
        <p:nvSpPr>
          <p:cNvPr id="128041" name="Line 41"/>
          <p:cNvSpPr>
            <a:spLocks noChangeShapeType="1"/>
          </p:cNvSpPr>
          <p:nvPr/>
        </p:nvSpPr>
        <p:spPr bwMode="auto">
          <a:xfrm>
            <a:off x="4343400" y="838200"/>
            <a:ext cx="228600" cy="1524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2" name="Line 42"/>
          <p:cNvSpPr>
            <a:spLocks noChangeShapeType="1"/>
          </p:cNvSpPr>
          <p:nvPr/>
        </p:nvSpPr>
        <p:spPr bwMode="auto">
          <a:xfrm flipH="1" flipV="1">
            <a:off x="4495800" y="1447800"/>
            <a:ext cx="381000" cy="762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3" name="Line 43"/>
          <p:cNvSpPr>
            <a:spLocks noChangeShapeType="1"/>
          </p:cNvSpPr>
          <p:nvPr/>
        </p:nvSpPr>
        <p:spPr bwMode="auto">
          <a:xfrm flipH="1">
            <a:off x="2971800" y="4648200"/>
            <a:ext cx="3048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4" name="Line 44"/>
          <p:cNvSpPr>
            <a:spLocks noChangeShapeType="1"/>
          </p:cNvSpPr>
          <p:nvPr/>
        </p:nvSpPr>
        <p:spPr bwMode="auto">
          <a:xfrm flipV="1">
            <a:off x="4876800" y="1600200"/>
            <a:ext cx="76200" cy="1524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5" name="Line 45"/>
          <p:cNvSpPr>
            <a:spLocks noChangeShapeType="1"/>
          </p:cNvSpPr>
          <p:nvPr/>
        </p:nvSpPr>
        <p:spPr bwMode="auto">
          <a:xfrm flipH="1" flipV="1">
            <a:off x="5410200" y="2133600"/>
            <a:ext cx="15240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6" name="Line 46"/>
          <p:cNvSpPr>
            <a:spLocks noChangeShapeType="1"/>
          </p:cNvSpPr>
          <p:nvPr/>
        </p:nvSpPr>
        <p:spPr bwMode="auto">
          <a:xfrm flipV="1">
            <a:off x="5562600" y="1828800"/>
            <a:ext cx="3810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7" name="Line 47"/>
          <p:cNvSpPr>
            <a:spLocks noChangeShapeType="1"/>
          </p:cNvSpPr>
          <p:nvPr/>
        </p:nvSpPr>
        <p:spPr bwMode="auto">
          <a:xfrm>
            <a:off x="6096000" y="1143000"/>
            <a:ext cx="0" cy="1371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8" name="Line 48"/>
          <p:cNvSpPr>
            <a:spLocks noChangeShapeType="1"/>
          </p:cNvSpPr>
          <p:nvPr/>
        </p:nvSpPr>
        <p:spPr bwMode="auto">
          <a:xfrm flipH="1">
            <a:off x="6705600" y="2133600"/>
            <a:ext cx="2286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9" name="Line 49"/>
          <p:cNvSpPr>
            <a:spLocks noChangeShapeType="1"/>
          </p:cNvSpPr>
          <p:nvPr/>
        </p:nvSpPr>
        <p:spPr bwMode="auto">
          <a:xfrm flipH="1">
            <a:off x="8382000" y="1295400"/>
            <a:ext cx="76200" cy="1143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0" name="Line 50"/>
          <p:cNvSpPr>
            <a:spLocks noChangeShapeType="1"/>
          </p:cNvSpPr>
          <p:nvPr/>
        </p:nvSpPr>
        <p:spPr bwMode="auto">
          <a:xfrm>
            <a:off x="10210800" y="1524000"/>
            <a:ext cx="762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1" name="Line 51"/>
          <p:cNvSpPr>
            <a:spLocks noChangeShapeType="1"/>
          </p:cNvSpPr>
          <p:nvPr/>
        </p:nvSpPr>
        <p:spPr bwMode="auto">
          <a:xfrm>
            <a:off x="8763000" y="3429000"/>
            <a:ext cx="15240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2" name="Line 52"/>
          <p:cNvSpPr>
            <a:spLocks noChangeShapeType="1"/>
          </p:cNvSpPr>
          <p:nvPr/>
        </p:nvSpPr>
        <p:spPr bwMode="auto">
          <a:xfrm flipH="1">
            <a:off x="6400800" y="4572000"/>
            <a:ext cx="6096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3" name="Line 53"/>
          <p:cNvSpPr>
            <a:spLocks noChangeShapeType="1"/>
          </p:cNvSpPr>
          <p:nvPr/>
        </p:nvSpPr>
        <p:spPr bwMode="auto">
          <a:xfrm flipV="1">
            <a:off x="7010400" y="4800600"/>
            <a:ext cx="45720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4" name="Line 54"/>
          <p:cNvSpPr>
            <a:spLocks noChangeShapeType="1"/>
          </p:cNvSpPr>
          <p:nvPr/>
        </p:nvSpPr>
        <p:spPr bwMode="auto">
          <a:xfrm flipH="1" flipV="1">
            <a:off x="7315200" y="4953000"/>
            <a:ext cx="3810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5" name="Line 55"/>
          <p:cNvSpPr>
            <a:spLocks noChangeShapeType="1"/>
          </p:cNvSpPr>
          <p:nvPr/>
        </p:nvSpPr>
        <p:spPr bwMode="auto">
          <a:xfrm>
            <a:off x="7543800" y="5791200"/>
            <a:ext cx="1524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6" name="Line 56"/>
          <p:cNvSpPr>
            <a:spLocks noChangeShapeType="1"/>
          </p:cNvSpPr>
          <p:nvPr/>
        </p:nvSpPr>
        <p:spPr bwMode="auto">
          <a:xfrm>
            <a:off x="7239000" y="5867400"/>
            <a:ext cx="1524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7" name="Line 57"/>
          <p:cNvSpPr>
            <a:spLocks noChangeShapeType="1"/>
          </p:cNvSpPr>
          <p:nvPr/>
        </p:nvSpPr>
        <p:spPr bwMode="auto">
          <a:xfrm>
            <a:off x="7010400" y="5867400"/>
            <a:ext cx="7620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8" name="Line 58"/>
          <p:cNvSpPr>
            <a:spLocks noChangeShapeType="1"/>
          </p:cNvSpPr>
          <p:nvPr/>
        </p:nvSpPr>
        <p:spPr bwMode="auto">
          <a:xfrm>
            <a:off x="5105400" y="3590925"/>
            <a:ext cx="609600" cy="19812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9" name="Line 59"/>
          <p:cNvSpPr>
            <a:spLocks noChangeShapeType="1"/>
          </p:cNvSpPr>
          <p:nvPr/>
        </p:nvSpPr>
        <p:spPr bwMode="auto">
          <a:xfrm>
            <a:off x="5181600" y="3429000"/>
            <a:ext cx="1295400" cy="9906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0" name="Line 60"/>
          <p:cNvSpPr>
            <a:spLocks noChangeShapeType="1"/>
          </p:cNvSpPr>
          <p:nvPr/>
        </p:nvSpPr>
        <p:spPr bwMode="auto">
          <a:xfrm flipV="1">
            <a:off x="4495800" y="1295400"/>
            <a:ext cx="7620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1" name="Line 61"/>
          <p:cNvSpPr>
            <a:spLocks noChangeShapeType="1"/>
          </p:cNvSpPr>
          <p:nvPr/>
        </p:nvSpPr>
        <p:spPr bwMode="auto">
          <a:xfrm flipH="1">
            <a:off x="6553200" y="5715000"/>
            <a:ext cx="152400" cy="838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2" name="Line 62"/>
          <p:cNvSpPr>
            <a:spLocks noChangeShapeType="1"/>
          </p:cNvSpPr>
          <p:nvPr/>
        </p:nvSpPr>
        <p:spPr bwMode="auto">
          <a:xfrm flipH="1">
            <a:off x="5791200" y="5486400"/>
            <a:ext cx="22860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9760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ltLang="en-US" smtClean="0"/>
              <a:t>Layers in Mature Soils</a:t>
            </a:r>
          </a:p>
        </p:txBody>
      </p:sp>
      <p:sp>
        <p:nvSpPr>
          <p:cNvPr id="151555" name="Rectangle 3"/>
          <p:cNvSpPr>
            <a:spLocks noGrp="1" noChangeArrowheads="1"/>
          </p:cNvSpPr>
          <p:nvPr>
            <p:ph type="body" idx="1"/>
          </p:nvPr>
        </p:nvSpPr>
        <p:spPr/>
        <p:txBody>
          <a:bodyPr/>
          <a:lstStyle/>
          <a:p>
            <a:pPr eaLnBrk="1" hangingPunct="1">
              <a:defRPr/>
            </a:pPr>
            <a:r>
              <a:rPr lang="en-US" altLang="en-US" smtClean="0"/>
              <a:t>Infiltration: the downward movement of water through soil.</a:t>
            </a:r>
          </a:p>
          <a:p>
            <a:pPr eaLnBrk="1" hangingPunct="1">
              <a:defRPr/>
            </a:pPr>
            <a:r>
              <a:rPr lang="en-US" altLang="en-US" smtClean="0"/>
              <a:t>Leaching: dissolving of minerals and organic matter in upper layers carrying them to lower layers.</a:t>
            </a:r>
          </a:p>
          <a:p>
            <a:pPr eaLnBrk="1" hangingPunct="1">
              <a:defRPr/>
            </a:pPr>
            <a:r>
              <a:rPr lang="en-US" altLang="en-US" smtClean="0"/>
              <a:t>The soil type determines the degree of infiltration and leaching.</a:t>
            </a:r>
          </a:p>
        </p:txBody>
      </p:sp>
    </p:spTree>
    <p:extLst>
      <p:ext uri="{BB962C8B-B14F-4D97-AF65-F5344CB8AC3E}">
        <p14:creationId xmlns:p14="http://schemas.microsoft.com/office/powerpoint/2010/main" val="26393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0324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3505200"/>
            <a:ext cx="18557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1" descr="0324a"/>
          <p:cNvPicPr>
            <a:picLocks noChangeAspect="1" noChangeArrowheads="1"/>
          </p:cNvPicPr>
          <p:nvPr/>
        </p:nvPicPr>
        <p:blipFill>
          <a:blip r:embed="rId4">
            <a:extLst>
              <a:ext uri="{28A0092B-C50C-407E-A947-70E740481C1C}">
                <a14:useLocalDpi xmlns:a14="http://schemas.microsoft.com/office/drawing/2010/main" val="0"/>
              </a:ext>
            </a:extLst>
          </a:blip>
          <a:srcRect t="5391"/>
          <a:stretch>
            <a:fillRect/>
          </a:stretch>
        </p:blipFill>
        <p:spPr bwMode="auto">
          <a:xfrm>
            <a:off x="1752601" y="0"/>
            <a:ext cx="3890963"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4" name="Rectangle 4"/>
          <p:cNvSpPr>
            <a:spLocks noGrp="1" noChangeArrowheads="1"/>
          </p:cNvSpPr>
          <p:nvPr>
            <p:ph type="title"/>
          </p:nvPr>
        </p:nvSpPr>
        <p:spPr>
          <a:xfrm>
            <a:off x="5638800" y="609600"/>
            <a:ext cx="4724400" cy="2438400"/>
          </a:xfrm>
        </p:spPr>
        <p:txBody>
          <a:bodyPr/>
          <a:lstStyle/>
          <a:p>
            <a:pPr eaLnBrk="1" hangingPunct="1">
              <a:defRPr/>
            </a:pPr>
            <a:r>
              <a:rPr lang="en-US" altLang="en-US" smtClean="0"/>
              <a:t>Soil Profiles of the Principal Terrestrial Soil Types </a:t>
            </a:r>
          </a:p>
        </p:txBody>
      </p:sp>
      <p:sp>
        <p:nvSpPr>
          <p:cNvPr id="153605"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3-24</a:t>
            </a:r>
          </a:p>
        </p:txBody>
      </p:sp>
      <p:pic>
        <p:nvPicPr>
          <p:cNvPr id="132102" name="Picture 6" descr="0324b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3505201"/>
            <a:ext cx="193516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7" descr="0324b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76" y="3505201"/>
            <a:ext cx="21875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47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03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6" y="0"/>
            <a:ext cx="727551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3" hidden="1"/>
          <p:cNvSpPr>
            <a:spLocks noGrp="1" noChangeArrowheads="1"/>
          </p:cNvSpPr>
          <p:nvPr>
            <p:ph type="title"/>
          </p:nvPr>
        </p:nvSpPr>
        <p:spPr/>
        <p:txBody>
          <a:bodyPr/>
          <a:lstStyle/>
          <a:p>
            <a:pPr eaLnBrk="1" hangingPunct="1"/>
            <a:endParaRPr lang="en-US" altLang="en-US" smtClean="0"/>
          </a:p>
        </p:txBody>
      </p:sp>
      <p:sp>
        <p:nvSpPr>
          <p:cNvPr id="134148" name="Rectangle 4"/>
          <p:cNvSpPr>
            <a:spLocks noChangeArrowheads="1"/>
          </p:cNvSpPr>
          <p:nvPr/>
        </p:nvSpPr>
        <p:spPr bwMode="auto">
          <a:xfrm>
            <a:off x="9186864" y="6562726"/>
            <a:ext cx="14811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3-24a, p. 69</a:t>
            </a:r>
          </a:p>
        </p:txBody>
      </p:sp>
      <p:sp>
        <p:nvSpPr>
          <p:cNvPr id="134149" name="Text Box 5"/>
          <p:cNvSpPr txBox="1">
            <a:spLocks noChangeArrowheads="1"/>
          </p:cNvSpPr>
          <p:nvPr/>
        </p:nvSpPr>
        <p:spPr bwMode="auto">
          <a:xfrm>
            <a:off x="4648201" y="2014538"/>
            <a:ext cx="17684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Mosaic of closely packed pebbles, boulders</a:t>
            </a:r>
          </a:p>
        </p:txBody>
      </p:sp>
      <p:sp>
        <p:nvSpPr>
          <p:cNvPr id="134150" name="Text Box 6"/>
          <p:cNvSpPr txBox="1">
            <a:spLocks noChangeArrowheads="1"/>
          </p:cNvSpPr>
          <p:nvPr/>
        </p:nvSpPr>
        <p:spPr bwMode="auto">
          <a:xfrm>
            <a:off x="4622800" y="35052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Weak humus-mineral mixture</a:t>
            </a:r>
          </a:p>
        </p:txBody>
      </p:sp>
      <p:sp>
        <p:nvSpPr>
          <p:cNvPr id="134151" name="Text Box 7"/>
          <p:cNvSpPr txBox="1">
            <a:spLocks noChangeArrowheads="1"/>
          </p:cNvSpPr>
          <p:nvPr/>
        </p:nvSpPr>
        <p:spPr bwMode="auto">
          <a:xfrm>
            <a:off x="4597400" y="4203701"/>
            <a:ext cx="1905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Dry, brown to reddish-brown with variable accumulations of clay, calcium and carbonate, and soluble salts</a:t>
            </a:r>
          </a:p>
        </p:txBody>
      </p:sp>
      <p:sp>
        <p:nvSpPr>
          <p:cNvPr id="134152" name="Text Box 8"/>
          <p:cNvSpPr txBox="1">
            <a:spLocks noChangeArrowheads="1"/>
          </p:cNvSpPr>
          <p:nvPr/>
        </p:nvSpPr>
        <p:spPr bwMode="auto">
          <a:xfrm>
            <a:off x="8559800" y="3813176"/>
            <a:ext cx="1219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Alkaline, </a:t>
            </a:r>
          </a:p>
          <a:p>
            <a:pPr eaLnBrk="1" hangingPunct="1"/>
            <a:r>
              <a:rPr lang="en-US" altLang="en-US" sz="1800" b="1"/>
              <a:t>dark, </a:t>
            </a:r>
          </a:p>
          <a:p>
            <a:pPr eaLnBrk="1" hangingPunct="1"/>
            <a:r>
              <a:rPr lang="en-US" altLang="en-US" sz="1800" b="1"/>
              <a:t>and rich </a:t>
            </a:r>
          </a:p>
          <a:p>
            <a:pPr eaLnBrk="1" hangingPunct="1"/>
            <a:r>
              <a:rPr lang="en-US" altLang="en-US" sz="1800" b="1"/>
              <a:t>in humus</a:t>
            </a:r>
          </a:p>
        </p:txBody>
      </p:sp>
      <p:sp>
        <p:nvSpPr>
          <p:cNvPr id="134153" name="Text Box 9"/>
          <p:cNvSpPr txBox="1">
            <a:spLocks noChangeArrowheads="1"/>
          </p:cNvSpPr>
          <p:nvPr/>
        </p:nvSpPr>
        <p:spPr bwMode="auto">
          <a:xfrm>
            <a:off x="8572500" y="49657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Clay, calcium compounds</a:t>
            </a:r>
          </a:p>
        </p:txBody>
      </p:sp>
      <p:sp>
        <p:nvSpPr>
          <p:cNvPr id="134154" name="Text Box 10"/>
          <p:cNvSpPr txBox="1">
            <a:spLocks noChangeArrowheads="1"/>
          </p:cNvSpPr>
          <p:nvPr/>
        </p:nvSpPr>
        <p:spPr bwMode="auto">
          <a:xfrm>
            <a:off x="2628900" y="59817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Desert Soil</a:t>
            </a:r>
          </a:p>
          <a:p>
            <a:pPr algn="ctr" eaLnBrk="1" hangingPunct="1"/>
            <a:r>
              <a:rPr lang="en-US" altLang="en-US" sz="1800" b="1"/>
              <a:t>(hot, dry climate)</a:t>
            </a:r>
          </a:p>
        </p:txBody>
      </p:sp>
      <p:sp>
        <p:nvSpPr>
          <p:cNvPr id="134155" name="Text Box 11"/>
          <p:cNvSpPr txBox="1">
            <a:spLocks noChangeArrowheads="1"/>
          </p:cNvSpPr>
          <p:nvPr/>
        </p:nvSpPr>
        <p:spPr bwMode="auto">
          <a:xfrm>
            <a:off x="6629400" y="60325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Grassland Soil</a:t>
            </a:r>
          </a:p>
          <a:p>
            <a:pPr algn="ctr" eaLnBrk="1" hangingPunct="1"/>
            <a:r>
              <a:rPr lang="en-US" altLang="en-US" sz="1800" b="1"/>
              <a:t>semiarid climate)</a:t>
            </a:r>
          </a:p>
        </p:txBody>
      </p:sp>
      <p:sp>
        <p:nvSpPr>
          <p:cNvPr id="134156" name="Line 12"/>
          <p:cNvSpPr>
            <a:spLocks noChangeShapeType="1"/>
          </p:cNvSpPr>
          <p:nvPr/>
        </p:nvSpPr>
        <p:spPr bwMode="auto">
          <a:xfrm>
            <a:off x="4191000" y="44196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7" name="Line 13"/>
          <p:cNvSpPr>
            <a:spLocks noChangeShapeType="1"/>
          </p:cNvSpPr>
          <p:nvPr/>
        </p:nvSpPr>
        <p:spPr bwMode="auto">
          <a:xfrm flipH="1">
            <a:off x="3962400" y="3657600"/>
            <a:ext cx="685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8" name="Line 14"/>
          <p:cNvSpPr>
            <a:spLocks noChangeShapeType="1"/>
          </p:cNvSpPr>
          <p:nvPr/>
        </p:nvSpPr>
        <p:spPr bwMode="auto">
          <a:xfrm>
            <a:off x="4343400" y="3378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9" name="Line 15"/>
          <p:cNvSpPr>
            <a:spLocks noChangeShapeType="1"/>
          </p:cNvSpPr>
          <p:nvPr/>
        </p:nvSpPr>
        <p:spPr bwMode="auto">
          <a:xfrm>
            <a:off x="3581400" y="3429000"/>
            <a:ext cx="3810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0" name="Line 16"/>
          <p:cNvSpPr>
            <a:spLocks noChangeShapeType="1"/>
          </p:cNvSpPr>
          <p:nvPr/>
        </p:nvSpPr>
        <p:spPr bwMode="auto">
          <a:xfrm>
            <a:off x="8229600" y="51435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61" name="Line 17"/>
          <p:cNvSpPr>
            <a:spLocks noChangeShapeType="1"/>
          </p:cNvSpPr>
          <p:nvPr/>
        </p:nvSpPr>
        <p:spPr bwMode="auto">
          <a:xfrm>
            <a:off x="8001000" y="40132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5950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0324b copy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575"/>
            <a:ext cx="35687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Rectangle 3" hidden="1"/>
          <p:cNvSpPr>
            <a:spLocks noGrp="1" noChangeArrowheads="1"/>
          </p:cNvSpPr>
          <p:nvPr>
            <p:ph type="title"/>
          </p:nvPr>
        </p:nvSpPr>
        <p:spPr/>
        <p:txBody>
          <a:bodyPr/>
          <a:lstStyle/>
          <a:p>
            <a:pPr eaLnBrk="1" hangingPunct="1"/>
            <a:endParaRPr lang="en-US" altLang="en-US" smtClean="0"/>
          </a:p>
        </p:txBody>
      </p:sp>
      <p:sp>
        <p:nvSpPr>
          <p:cNvPr id="136196" name="Rectangle 4"/>
          <p:cNvSpPr>
            <a:spLocks noChangeArrowheads="1"/>
          </p:cNvSpPr>
          <p:nvPr/>
        </p:nvSpPr>
        <p:spPr bwMode="auto">
          <a:xfrm>
            <a:off x="9177338" y="6562726"/>
            <a:ext cx="14906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3-24b, p. 69</a:t>
            </a:r>
          </a:p>
        </p:txBody>
      </p:sp>
      <p:sp>
        <p:nvSpPr>
          <p:cNvPr id="136197" name="Text Box 5"/>
          <p:cNvSpPr txBox="1">
            <a:spLocks noChangeArrowheads="1"/>
          </p:cNvSpPr>
          <p:nvPr/>
        </p:nvSpPr>
        <p:spPr bwMode="auto">
          <a:xfrm>
            <a:off x="4051300" y="59944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Tropical Rain Forest Soil</a:t>
            </a:r>
          </a:p>
          <a:p>
            <a:pPr algn="ctr" eaLnBrk="1" hangingPunct="1"/>
            <a:r>
              <a:rPr lang="en-US" altLang="en-US" sz="1800" b="1"/>
              <a:t>(humid, tropical climate)</a:t>
            </a:r>
          </a:p>
        </p:txBody>
      </p:sp>
      <p:sp>
        <p:nvSpPr>
          <p:cNvPr id="136198" name="Text Box 6"/>
          <p:cNvSpPr txBox="1">
            <a:spLocks noChangeArrowheads="1"/>
          </p:cNvSpPr>
          <p:nvPr/>
        </p:nvSpPr>
        <p:spPr bwMode="auto">
          <a:xfrm>
            <a:off x="6934200" y="3429000"/>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Acidic </a:t>
            </a:r>
          </a:p>
          <a:p>
            <a:pPr eaLnBrk="1" hangingPunct="1"/>
            <a:r>
              <a:rPr lang="en-US" altLang="en-US" sz="1800" b="1"/>
              <a:t>light-colored humus</a:t>
            </a:r>
          </a:p>
        </p:txBody>
      </p:sp>
      <p:sp>
        <p:nvSpPr>
          <p:cNvPr id="136199" name="Text Box 7"/>
          <p:cNvSpPr txBox="1">
            <a:spLocks noChangeArrowheads="1"/>
          </p:cNvSpPr>
          <p:nvPr/>
        </p:nvSpPr>
        <p:spPr bwMode="auto">
          <a:xfrm>
            <a:off x="6934200" y="4495801"/>
            <a:ext cx="1600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Iron and aluminum compounds mixed with clay</a:t>
            </a:r>
          </a:p>
        </p:txBody>
      </p:sp>
      <p:sp>
        <p:nvSpPr>
          <p:cNvPr id="136200" name="Line 8"/>
          <p:cNvSpPr>
            <a:spLocks noChangeShapeType="1"/>
          </p:cNvSpPr>
          <p:nvPr/>
        </p:nvSpPr>
        <p:spPr bwMode="auto">
          <a:xfrm>
            <a:off x="6477000" y="46482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1" name="Line 9"/>
          <p:cNvSpPr>
            <a:spLocks noChangeShapeType="1"/>
          </p:cNvSpPr>
          <p:nvPr/>
        </p:nvSpPr>
        <p:spPr bwMode="auto">
          <a:xfrm>
            <a:off x="6629400" y="35814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56480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0324b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9" y="0"/>
            <a:ext cx="404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3" hidden="1"/>
          <p:cNvSpPr>
            <a:spLocks noGrp="1" noChangeArrowheads="1"/>
          </p:cNvSpPr>
          <p:nvPr>
            <p:ph type="title"/>
          </p:nvPr>
        </p:nvSpPr>
        <p:spPr>
          <a:xfrm>
            <a:off x="1943100" y="350838"/>
            <a:ext cx="8229600" cy="1143000"/>
          </a:xfrm>
        </p:spPr>
        <p:txBody>
          <a:bodyPr/>
          <a:lstStyle/>
          <a:p>
            <a:pPr eaLnBrk="1" hangingPunct="1"/>
            <a:endParaRPr lang="en-US" altLang="en-US" smtClean="0"/>
          </a:p>
        </p:txBody>
      </p:sp>
      <p:sp>
        <p:nvSpPr>
          <p:cNvPr id="138244" name="Rectangle 4"/>
          <p:cNvSpPr>
            <a:spLocks noChangeArrowheads="1"/>
          </p:cNvSpPr>
          <p:nvPr/>
        </p:nvSpPr>
        <p:spPr bwMode="auto">
          <a:xfrm>
            <a:off x="9177338" y="6562726"/>
            <a:ext cx="14906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3-24b, p. 69</a:t>
            </a:r>
          </a:p>
        </p:txBody>
      </p:sp>
      <p:sp>
        <p:nvSpPr>
          <p:cNvPr id="138245" name="Text Box 5"/>
          <p:cNvSpPr txBox="1">
            <a:spLocks noChangeArrowheads="1"/>
          </p:cNvSpPr>
          <p:nvPr/>
        </p:nvSpPr>
        <p:spPr bwMode="auto">
          <a:xfrm>
            <a:off x="4254500" y="60452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Deciduous Forest Soil</a:t>
            </a:r>
          </a:p>
          <a:p>
            <a:pPr algn="ctr" eaLnBrk="1" hangingPunct="1"/>
            <a:r>
              <a:rPr lang="en-US" altLang="en-US" sz="1800" b="1"/>
              <a:t>(humid, mild climate)</a:t>
            </a:r>
          </a:p>
        </p:txBody>
      </p:sp>
      <p:sp>
        <p:nvSpPr>
          <p:cNvPr id="138246" name="Text Box 6"/>
          <p:cNvSpPr txBox="1">
            <a:spLocks noChangeArrowheads="1"/>
          </p:cNvSpPr>
          <p:nvPr/>
        </p:nvSpPr>
        <p:spPr bwMode="auto">
          <a:xfrm>
            <a:off x="6896100" y="3095625"/>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Forest litter leaf mold</a:t>
            </a:r>
          </a:p>
        </p:txBody>
      </p:sp>
      <p:sp>
        <p:nvSpPr>
          <p:cNvPr id="138247" name="Text Box 7"/>
          <p:cNvSpPr txBox="1">
            <a:spLocks noChangeArrowheads="1"/>
          </p:cNvSpPr>
          <p:nvPr/>
        </p:nvSpPr>
        <p:spPr bwMode="auto">
          <a:xfrm>
            <a:off x="6921500" y="3657600"/>
            <a:ext cx="224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Humus-mineral mixture</a:t>
            </a:r>
          </a:p>
        </p:txBody>
      </p:sp>
      <p:sp>
        <p:nvSpPr>
          <p:cNvPr id="138248" name="Text Box 8"/>
          <p:cNvSpPr txBox="1">
            <a:spLocks noChangeArrowheads="1"/>
          </p:cNvSpPr>
          <p:nvPr/>
        </p:nvSpPr>
        <p:spPr bwMode="auto">
          <a:xfrm>
            <a:off x="6908800" y="4229100"/>
            <a:ext cx="224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Light, grayish-brown, silt loam</a:t>
            </a:r>
          </a:p>
        </p:txBody>
      </p:sp>
      <p:sp>
        <p:nvSpPr>
          <p:cNvPr id="138249" name="Text Box 9"/>
          <p:cNvSpPr txBox="1">
            <a:spLocks noChangeArrowheads="1"/>
          </p:cNvSpPr>
          <p:nvPr/>
        </p:nvSpPr>
        <p:spPr bwMode="auto">
          <a:xfrm>
            <a:off x="6896100" y="48006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Dark brown firm clay</a:t>
            </a:r>
          </a:p>
        </p:txBody>
      </p:sp>
      <p:sp>
        <p:nvSpPr>
          <p:cNvPr id="138250" name="Line 10"/>
          <p:cNvSpPr>
            <a:spLocks noChangeShapeType="1"/>
          </p:cNvSpPr>
          <p:nvPr/>
        </p:nvSpPr>
        <p:spPr bwMode="auto">
          <a:xfrm>
            <a:off x="6365875" y="4541838"/>
            <a:ext cx="38100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1" name="Line 11"/>
          <p:cNvSpPr>
            <a:spLocks noChangeShapeType="1"/>
          </p:cNvSpPr>
          <p:nvPr/>
        </p:nvSpPr>
        <p:spPr bwMode="auto">
          <a:xfrm>
            <a:off x="6743700" y="4999038"/>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2" name="Line 12"/>
          <p:cNvSpPr>
            <a:spLocks noChangeShapeType="1"/>
          </p:cNvSpPr>
          <p:nvPr/>
        </p:nvSpPr>
        <p:spPr bwMode="auto">
          <a:xfrm>
            <a:off x="6362700" y="4114800"/>
            <a:ext cx="3810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3" name="Line 13"/>
          <p:cNvSpPr>
            <a:spLocks noChangeShapeType="1"/>
          </p:cNvSpPr>
          <p:nvPr/>
        </p:nvSpPr>
        <p:spPr bwMode="auto">
          <a:xfrm>
            <a:off x="6743700" y="4419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Line 14"/>
          <p:cNvSpPr>
            <a:spLocks noChangeShapeType="1"/>
          </p:cNvSpPr>
          <p:nvPr/>
        </p:nvSpPr>
        <p:spPr bwMode="auto">
          <a:xfrm>
            <a:off x="6515100" y="38100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5" name="Line 15"/>
          <p:cNvSpPr>
            <a:spLocks noChangeShapeType="1"/>
          </p:cNvSpPr>
          <p:nvPr/>
        </p:nvSpPr>
        <p:spPr bwMode="auto">
          <a:xfrm flipV="1">
            <a:off x="6438900" y="3200400"/>
            <a:ext cx="3048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6" name="Line 16"/>
          <p:cNvSpPr>
            <a:spLocks noChangeShapeType="1"/>
          </p:cNvSpPr>
          <p:nvPr/>
        </p:nvSpPr>
        <p:spPr bwMode="auto">
          <a:xfrm>
            <a:off x="6731000" y="3205163"/>
            <a:ext cx="15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06662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0324b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66675"/>
            <a:ext cx="39941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hidden="1"/>
          <p:cNvSpPr>
            <a:spLocks noGrp="1" noChangeArrowheads="1"/>
          </p:cNvSpPr>
          <p:nvPr>
            <p:ph type="title"/>
          </p:nvPr>
        </p:nvSpPr>
        <p:spPr/>
        <p:txBody>
          <a:bodyPr/>
          <a:lstStyle/>
          <a:p>
            <a:pPr eaLnBrk="1" hangingPunct="1"/>
            <a:endParaRPr lang="en-US" altLang="en-US" smtClean="0"/>
          </a:p>
        </p:txBody>
      </p:sp>
      <p:sp>
        <p:nvSpPr>
          <p:cNvPr id="140292" name="Rectangle 4"/>
          <p:cNvSpPr>
            <a:spLocks noChangeArrowheads="1"/>
          </p:cNvSpPr>
          <p:nvPr/>
        </p:nvSpPr>
        <p:spPr bwMode="auto">
          <a:xfrm>
            <a:off x="9177338" y="6562726"/>
            <a:ext cx="14906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3-24b, p. 69</a:t>
            </a:r>
          </a:p>
        </p:txBody>
      </p:sp>
      <p:sp>
        <p:nvSpPr>
          <p:cNvPr id="140293" name="Text Box 5"/>
          <p:cNvSpPr txBox="1">
            <a:spLocks noChangeArrowheads="1"/>
          </p:cNvSpPr>
          <p:nvPr/>
        </p:nvSpPr>
        <p:spPr bwMode="auto">
          <a:xfrm>
            <a:off x="4191000" y="59436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Coniferous Forest Soil</a:t>
            </a:r>
          </a:p>
          <a:p>
            <a:pPr algn="ctr" eaLnBrk="1" hangingPunct="1"/>
            <a:r>
              <a:rPr lang="en-US" altLang="en-US" sz="1800" b="1"/>
              <a:t>(humid, cold climate)</a:t>
            </a:r>
          </a:p>
        </p:txBody>
      </p:sp>
      <p:sp>
        <p:nvSpPr>
          <p:cNvPr id="140294" name="Text Box 6"/>
          <p:cNvSpPr txBox="1">
            <a:spLocks noChangeArrowheads="1"/>
          </p:cNvSpPr>
          <p:nvPr/>
        </p:nvSpPr>
        <p:spPr bwMode="auto">
          <a:xfrm>
            <a:off x="6781800" y="3733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Light-colored and acidic</a:t>
            </a:r>
          </a:p>
        </p:txBody>
      </p:sp>
      <p:sp>
        <p:nvSpPr>
          <p:cNvPr id="140295" name="Text Box 7"/>
          <p:cNvSpPr txBox="1">
            <a:spLocks noChangeArrowheads="1"/>
          </p:cNvSpPr>
          <p:nvPr/>
        </p:nvSpPr>
        <p:spPr bwMode="auto">
          <a:xfrm>
            <a:off x="6769100" y="3184525"/>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Acid litter and humus</a:t>
            </a:r>
          </a:p>
        </p:txBody>
      </p:sp>
      <p:sp>
        <p:nvSpPr>
          <p:cNvPr id="140296" name="Text Box 8"/>
          <p:cNvSpPr txBox="1">
            <a:spLocks noChangeArrowheads="1"/>
          </p:cNvSpPr>
          <p:nvPr/>
        </p:nvSpPr>
        <p:spPr bwMode="auto">
          <a:xfrm>
            <a:off x="6781800" y="4651376"/>
            <a:ext cx="1676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Humus and iron and aluminum compounds</a:t>
            </a:r>
          </a:p>
        </p:txBody>
      </p:sp>
      <p:sp>
        <p:nvSpPr>
          <p:cNvPr id="140297" name="Line 9"/>
          <p:cNvSpPr>
            <a:spLocks noChangeShapeType="1"/>
          </p:cNvSpPr>
          <p:nvPr/>
        </p:nvSpPr>
        <p:spPr bwMode="auto">
          <a:xfrm>
            <a:off x="6096000" y="4800600"/>
            <a:ext cx="685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8" name="Line 10"/>
          <p:cNvSpPr>
            <a:spLocks noChangeShapeType="1"/>
          </p:cNvSpPr>
          <p:nvPr/>
        </p:nvSpPr>
        <p:spPr bwMode="auto">
          <a:xfrm>
            <a:off x="6400800" y="38862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9" name="Line 11"/>
          <p:cNvSpPr>
            <a:spLocks noChangeShapeType="1"/>
          </p:cNvSpPr>
          <p:nvPr/>
        </p:nvSpPr>
        <p:spPr bwMode="auto">
          <a:xfrm>
            <a:off x="6324600" y="3581400"/>
            <a:ext cx="457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04775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1" descr="0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45085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3" name="Rectangle 3"/>
          <p:cNvSpPr>
            <a:spLocks noGrp="1" noChangeArrowheads="1"/>
          </p:cNvSpPr>
          <p:nvPr>
            <p:ph type="title"/>
          </p:nvPr>
        </p:nvSpPr>
        <p:spPr/>
        <p:txBody>
          <a:bodyPr/>
          <a:lstStyle/>
          <a:p>
            <a:pPr eaLnBrk="1" hangingPunct="1">
              <a:defRPr/>
            </a:pPr>
            <a:r>
              <a:rPr lang="en-US" altLang="en-US" smtClean="0"/>
              <a:t>Some Soil Properties</a:t>
            </a:r>
          </a:p>
        </p:txBody>
      </p:sp>
      <p:sp>
        <p:nvSpPr>
          <p:cNvPr id="163844" name="Rectangle 4"/>
          <p:cNvSpPr>
            <a:spLocks noGrp="1" noChangeArrowheads="1"/>
          </p:cNvSpPr>
          <p:nvPr>
            <p:ph type="body" idx="1"/>
          </p:nvPr>
        </p:nvSpPr>
        <p:spPr>
          <a:xfrm>
            <a:off x="6096001" y="1905000"/>
            <a:ext cx="4391025" cy="4419600"/>
          </a:xfrm>
        </p:spPr>
        <p:txBody>
          <a:bodyPr/>
          <a:lstStyle/>
          <a:p>
            <a:pPr eaLnBrk="1" hangingPunct="1">
              <a:defRPr/>
            </a:pPr>
            <a:r>
              <a:rPr lang="en-US" altLang="en-US" smtClean="0"/>
              <a:t>Soils vary in the size of the particles they contain, the amount of space between these particles, and how rapidly water flows through them.</a:t>
            </a:r>
          </a:p>
        </p:txBody>
      </p:sp>
      <p:sp>
        <p:nvSpPr>
          <p:cNvPr id="163845"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3-25</a:t>
            </a:r>
          </a:p>
        </p:txBody>
      </p:sp>
    </p:spTree>
    <p:extLst>
      <p:ext uri="{BB962C8B-B14F-4D97-AF65-F5344CB8AC3E}">
        <p14:creationId xmlns:p14="http://schemas.microsoft.com/office/powerpoint/2010/main" val="4113648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03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676400"/>
            <a:ext cx="5065713"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a:xfrm>
            <a:off x="1752600" y="68264"/>
            <a:ext cx="8763000" cy="1608137"/>
          </a:xfrm>
        </p:spPr>
        <p:txBody>
          <a:bodyPr/>
          <a:lstStyle/>
          <a:p>
            <a:pPr eaLnBrk="1" hangingPunct="1">
              <a:defRPr/>
            </a:pPr>
            <a:r>
              <a:rPr lang="en-US" altLang="en-US" smtClean="0"/>
              <a:t>Energy Flow in an Ecosystem: Losing Energy in Food Chains and Webs</a:t>
            </a:r>
          </a:p>
        </p:txBody>
      </p:sp>
      <p:sp>
        <p:nvSpPr>
          <p:cNvPr id="126980" name="Rectangle 4"/>
          <p:cNvSpPr>
            <a:spLocks noGrp="1" noChangeArrowheads="1"/>
          </p:cNvSpPr>
          <p:nvPr>
            <p:ph type="body" idx="1"/>
          </p:nvPr>
        </p:nvSpPr>
        <p:spPr>
          <a:xfrm>
            <a:off x="6858001" y="1752600"/>
            <a:ext cx="3629025" cy="5257800"/>
          </a:xfrm>
        </p:spPr>
        <p:txBody>
          <a:bodyPr/>
          <a:lstStyle/>
          <a:p>
            <a:pPr eaLnBrk="1" hangingPunct="1">
              <a:defRPr/>
            </a:pPr>
            <a:r>
              <a:rPr lang="en-US" altLang="en-US" b="1" i="1" smtClean="0">
                <a:solidFill>
                  <a:schemeClr val="hlink"/>
                </a:solidFill>
              </a:rPr>
              <a:t>Ecological efficiency</a:t>
            </a:r>
            <a:r>
              <a:rPr lang="en-US" altLang="en-US" smtClean="0"/>
              <a:t>: percentage of useable energy transferred as biomass from one trophic level to the next.</a:t>
            </a:r>
          </a:p>
        </p:txBody>
      </p:sp>
      <p:sp>
        <p:nvSpPr>
          <p:cNvPr id="126981"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3-19</a:t>
            </a:r>
          </a:p>
        </p:txBody>
      </p:sp>
    </p:spTree>
    <p:extLst>
      <p:ext uri="{BB962C8B-B14F-4D97-AF65-F5344CB8AC3E}">
        <p14:creationId xmlns:p14="http://schemas.microsoft.com/office/powerpoint/2010/main" val="1861819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0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652464"/>
            <a:ext cx="7315200"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3" hidden="1"/>
          <p:cNvSpPr>
            <a:spLocks noGrp="1" noChangeArrowheads="1"/>
          </p:cNvSpPr>
          <p:nvPr>
            <p:ph type="title"/>
          </p:nvPr>
        </p:nvSpPr>
        <p:spPr/>
        <p:txBody>
          <a:bodyPr/>
          <a:lstStyle/>
          <a:p>
            <a:pPr eaLnBrk="1" hangingPunct="1"/>
            <a:endParaRPr lang="en-US" altLang="en-US" smtClean="0"/>
          </a:p>
        </p:txBody>
      </p:sp>
      <p:sp>
        <p:nvSpPr>
          <p:cNvPr id="144388"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3-25, p. 70</a:t>
            </a:r>
          </a:p>
        </p:txBody>
      </p:sp>
      <p:sp>
        <p:nvSpPr>
          <p:cNvPr id="144389" name="Rectangle 5"/>
          <p:cNvSpPr>
            <a:spLocks noChangeArrowheads="1"/>
          </p:cNvSpPr>
          <p:nvPr/>
        </p:nvSpPr>
        <p:spPr bwMode="auto">
          <a:xfrm>
            <a:off x="2781300" y="254000"/>
            <a:ext cx="135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0.05–2 mm</a:t>
            </a:r>
          </a:p>
          <a:p>
            <a:pPr algn="ctr" eaLnBrk="1" hangingPunct="1"/>
            <a:r>
              <a:rPr lang="en-US" altLang="en-US" sz="1800" b="1"/>
              <a:t>diameter</a:t>
            </a:r>
          </a:p>
        </p:txBody>
      </p:sp>
      <p:sp>
        <p:nvSpPr>
          <p:cNvPr id="144390" name="Rectangle 6"/>
          <p:cNvSpPr>
            <a:spLocks noChangeArrowheads="1"/>
          </p:cNvSpPr>
          <p:nvPr/>
        </p:nvSpPr>
        <p:spPr bwMode="auto">
          <a:xfrm>
            <a:off x="3276600" y="6324601"/>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High permeability</a:t>
            </a:r>
          </a:p>
        </p:txBody>
      </p:sp>
      <p:sp>
        <p:nvSpPr>
          <p:cNvPr id="144391" name="Rectangle 7"/>
          <p:cNvSpPr>
            <a:spLocks noChangeArrowheads="1"/>
          </p:cNvSpPr>
          <p:nvPr/>
        </p:nvSpPr>
        <p:spPr bwMode="auto">
          <a:xfrm>
            <a:off x="6934200" y="6324601"/>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Low permeability</a:t>
            </a:r>
          </a:p>
        </p:txBody>
      </p:sp>
      <p:sp>
        <p:nvSpPr>
          <p:cNvPr id="144392" name="Rectangle 8"/>
          <p:cNvSpPr>
            <a:spLocks noChangeArrowheads="1"/>
          </p:cNvSpPr>
          <p:nvPr/>
        </p:nvSpPr>
        <p:spPr bwMode="auto">
          <a:xfrm>
            <a:off x="7772400" y="2057401"/>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Water</a:t>
            </a:r>
          </a:p>
        </p:txBody>
      </p:sp>
      <p:sp>
        <p:nvSpPr>
          <p:cNvPr id="144393" name="Rectangle 9"/>
          <p:cNvSpPr>
            <a:spLocks noChangeArrowheads="1"/>
          </p:cNvSpPr>
          <p:nvPr/>
        </p:nvSpPr>
        <p:spPr bwMode="auto">
          <a:xfrm>
            <a:off x="4267200" y="2133601"/>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Water</a:t>
            </a:r>
          </a:p>
        </p:txBody>
      </p:sp>
      <p:sp>
        <p:nvSpPr>
          <p:cNvPr id="144394" name="Rectangle 10"/>
          <p:cNvSpPr>
            <a:spLocks noChangeArrowheads="1"/>
          </p:cNvSpPr>
          <p:nvPr/>
        </p:nvSpPr>
        <p:spPr bwMode="auto">
          <a:xfrm>
            <a:off x="8153400" y="1"/>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Clay</a:t>
            </a:r>
          </a:p>
        </p:txBody>
      </p:sp>
      <p:sp>
        <p:nvSpPr>
          <p:cNvPr id="144395" name="Rectangle 11"/>
          <p:cNvSpPr>
            <a:spLocks noChangeArrowheads="1"/>
          </p:cNvSpPr>
          <p:nvPr/>
        </p:nvSpPr>
        <p:spPr bwMode="auto">
          <a:xfrm>
            <a:off x="7391400" y="254000"/>
            <a:ext cx="2281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less than 0.002 mm</a:t>
            </a:r>
          </a:p>
          <a:p>
            <a:pPr algn="ctr" eaLnBrk="1" hangingPunct="1"/>
            <a:r>
              <a:rPr lang="en-US" altLang="en-US" sz="1800" b="1"/>
              <a:t>Diameter</a:t>
            </a:r>
            <a:r>
              <a:rPr lang="en-US" altLang="en-US" sz="1800" b="1">
                <a:latin typeface="ヒラギノ角ゴ Pro W3" pitchFamily="1" charset="-128"/>
              </a:rPr>
              <a:t/>
            </a:r>
            <a:endParaRPr lang="en-US" altLang="en-US" sz="1800" b="1"/>
          </a:p>
        </p:txBody>
      </p:sp>
      <p:sp>
        <p:nvSpPr>
          <p:cNvPr id="144396" name="Rectangle 12"/>
          <p:cNvSpPr>
            <a:spLocks noChangeArrowheads="1"/>
          </p:cNvSpPr>
          <p:nvPr/>
        </p:nvSpPr>
        <p:spPr bwMode="auto">
          <a:xfrm>
            <a:off x="5530850" y="1"/>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Silt</a:t>
            </a:r>
          </a:p>
        </p:txBody>
      </p:sp>
      <p:sp>
        <p:nvSpPr>
          <p:cNvPr id="144397" name="Rectangle 13"/>
          <p:cNvSpPr>
            <a:spLocks noChangeArrowheads="1"/>
          </p:cNvSpPr>
          <p:nvPr/>
        </p:nvSpPr>
        <p:spPr bwMode="auto">
          <a:xfrm>
            <a:off x="4914900" y="266700"/>
            <a:ext cx="1798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0.002–0.05 mm</a:t>
            </a:r>
          </a:p>
          <a:p>
            <a:pPr algn="ctr" eaLnBrk="1" hangingPunct="1"/>
            <a:r>
              <a:rPr lang="en-US" altLang="en-US" sz="1800" b="1"/>
              <a:t>diameter</a:t>
            </a:r>
          </a:p>
        </p:txBody>
      </p:sp>
      <p:sp>
        <p:nvSpPr>
          <p:cNvPr id="144398" name="Rectangle 14"/>
          <p:cNvSpPr>
            <a:spLocks noChangeArrowheads="1"/>
          </p:cNvSpPr>
          <p:nvPr/>
        </p:nvSpPr>
        <p:spPr bwMode="auto">
          <a:xfrm>
            <a:off x="3048000" y="1"/>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Sand</a:t>
            </a:r>
          </a:p>
        </p:txBody>
      </p:sp>
    </p:spTree>
    <p:extLst>
      <p:ext uri="{BB962C8B-B14F-4D97-AF65-F5344CB8AC3E}">
        <p14:creationId xmlns:p14="http://schemas.microsoft.com/office/powerpoint/2010/main" val="3792388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752600" y="68264"/>
            <a:ext cx="8763000" cy="1455737"/>
          </a:xfrm>
        </p:spPr>
        <p:txBody>
          <a:bodyPr/>
          <a:lstStyle/>
          <a:p>
            <a:pPr eaLnBrk="1" hangingPunct="1">
              <a:defRPr/>
            </a:pPr>
            <a:r>
              <a:rPr lang="en-US" altLang="en-US" smtClean="0"/>
              <a:t>MATTER CYCLING IN ECOSYSTEMS</a:t>
            </a:r>
          </a:p>
        </p:txBody>
      </p:sp>
      <p:sp>
        <p:nvSpPr>
          <p:cNvPr id="167939" name="Rectangle 3"/>
          <p:cNvSpPr>
            <a:spLocks noGrp="1" noChangeArrowheads="1"/>
          </p:cNvSpPr>
          <p:nvPr>
            <p:ph type="body" idx="1"/>
          </p:nvPr>
        </p:nvSpPr>
        <p:spPr>
          <a:xfrm>
            <a:off x="1752601" y="1828800"/>
            <a:ext cx="8734425" cy="4648200"/>
          </a:xfrm>
        </p:spPr>
        <p:txBody>
          <a:bodyPr/>
          <a:lstStyle/>
          <a:p>
            <a:pPr eaLnBrk="1" hangingPunct="1">
              <a:defRPr/>
            </a:pPr>
            <a:r>
              <a:rPr lang="en-US" altLang="en-US" smtClean="0"/>
              <a:t>Nutrient Cycles: Global Recycling</a:t>
            </a:r>
          </a:p>
          <a:p>
            <a:pPr lvl="1" eaLnBrk="1" hangingPunct="1">
              <a:defRPr/>
            </a:pPr>
            <a:r>
              <a:rPr lang="en-US" altLang="en-US" smtClean="0"/>
              <a:t>Global Cycles recycle nutrients through the earth’s air, land, water, and living organisms.</a:t>
            </a:r>
          </a:p>
          <a:p>
            <a:pPr lvl="1" eaLnBrk="1" hangingPunct="1">
              <a:defRPr/>
            </a:pPr>
            <a:r>
              <a:rPr lang="en-US" altLang="en-US" smtClean="0"/>
              <a:t>Nutrients are the elements and compounds that organisms need to live, grow, and reproduce.</a:t>
            </a:r>
          </a:p>
          <a:p>
            <a:pPr lvl="1" eaLnBrk="1" hangingPunct="1">
              <a:defRPr/>
            </a:pPr>
            <a:r>
              <a:rPr lang="en-US" altLang="en-US" smtClean="0"/>
              <a:t>Biogeochemical cycles move these substances through air, water, soil, rock and living organisms.</a:t>
            </a:r>
          </a:p>
        </p:txBody>
      </p:sp>
    </p:spTree>
    <p:extLst>
      <p:ext uri="{BB962C8B-B14F-4D97-AF65-F5344CB8AC3E}">
        <p14:creationId xmlns:p14="http://schemas.microsoft.com/office/powerpoint/2010/main" val="1551556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1" descr="0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066801"/>
            <a:ext cx="8964613"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7" name="Rectangle 3"/>
          <p:cNvSpPr>
            <a:spLocks noGrp="1" noChangeArrowheads="1"/>
          </p:cNvSpPr>
          <p:nvPr>
            <p:ph type="title"/>
          </p:nvPr>
        </p:nvSpPr>
        <p:spPr/>
        <p:txBody>
          <a:bodyPr/>
          <a:lstStyle/>
          <a:p>
            <a:pPr eaLnBrk="1" hangingPunct="1">
              <a:defRPr/>
            </a:pPr>
            <a:r>
              <a:rPr lang="en-US" altLang="en-US" smtClean="0"/>
              <a:t>The Water Cycle</a:t>
            </a:r>
          </a:p>
        </p:txBody>
      </p:sp>
      <p:sp>
        <p:nvSpPr>
          <p:cNvPr id="169988"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3-26</a:t>
            </a:r>
          </a:p>
        </p:txBody>
      </p:sp>
    </p:spTree>
    <p:extLst>
      <p:ext uri="{BB962C8B-B14F-4D97-AF65-F5344CB8AC3E}">
        <p14:creationId xmlns:p14="http://schemas.microsoft.com/office/powerpoint/2010/main" val="170440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0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904875"/>
            <a:ext cx="8966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7848600" y="4772025"/>
            <a:ext cx="1295400" cy="304800"/>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2" name="Rectangle 4"/>
          <p:cNvSpPr>
            <a:spLocks noChangeArrowheads="1"/>
          </p:cNvSpPr>
          <p:nvPr/>
        </p:nvSpPr>
        <p:spPr bwMode="auto">
          <a:xfrm>
            <a:off x="3962400" y="4479925"/>
            <a:ext cx="2667000" cy="304800"/>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3" name="Rectangle 5"/>
          <p:cNvSpPr>
            <a:spLocks noChangeArrowheads="1"/>
          </p:cNvSpPr>
          <p:nvPr/>
        </p:nvSpPr>
        <p:spPr bwMode="auto">
          <a:xfrm>
            <a:off x="7239000" y="3810000"/>
            <a:ext cx="838200" cy="685800"/>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4" name="Rectangle 6"/>
          <p:cNvSpPr>
            <a:spLocks noChangeArrowheads="1"/>
          </p:cNvSpPr>
          <p:nvPr/>
        </p:nvSpPr>
        <p:spPr bwMode="auto">
          <a:xfrm>
            <a:off x="7748588" y="2887664"/>
            <a:ext cx="1014412" cy="465137"/>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5" name="Rectangle 7"/>
          <p:cNvSpPr>
            <a:spLocks noChangeArrowheads="1"/>
          </p:cNvSpPr>
          <p:nvPr/>
        </p:nvSpPr>
        <p:spPr bwMode="auto">
          <a:xfrm>
            <a:off x="8991600" y="3048000"/>
            <a:ext cx="1143000" cy="457200"/>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6" name="Rectangle 8"/>
          <p:cNvSpPr>
            <a:spLocks noChangeArrowheads="1"/>
          </p:cNvSpPr>
          <p:nvPr/>
        </p:nvSpPr>
        <p:spPr bwMode="auto">
          <a:xfrm>
            <a:off x="6553200" y="2667001"/>
            <a:ext cx="1143000" cy="403225"/>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7" name="Rectangle 9"/>
          <p:cNvSpPr>
            <a:spLocks noChangeArrowheads="1"/>
          </p:cNvSpPr>
          <p:nvPr/>
        </p:nvSpPr>
        <p:spPr bwMode="auto">
          <a:xfrm>
            <a:off x="5105400" y="2941639"/>
            <a:ext cx="1295400" cy="433387"/>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8" name="Rectangle 10"/>
          <p:cNvSpPr>
            <a:spLocks noChangeArrowheads="1"/>
          </p:cNvSpPr>
          <p:nvPr/>
        </p:nvSpPr>
        <p:spPr bwMode="auto">
          <a:xfrm>
            <a:off x="4191000" y="3048001"/>
            <a:ext cx="685800" cy="250825"/>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39" name="Rectangle 11"/>
          <p:cNvSpPr>
            <a:spLocks noChangeArrowheads="1"/>
          </p:cNvSpPr>
          <p:nvPr/>
        </p:nvSpPr>
        <p:spPr bwMode="auto">
          <a:xfrm>
            <a:off x="4953000" y="2209801"/>
            <a:ext cx="1208088" cy="403225"/>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40" name="Rectangle 12"/>
          <p:cNvSpPr>
            <a:spLocks noChangeArrowheads="1"/>
          </p:cNvSpPr>
          <p:nvPr/>
        </p:nvSpPr>
        <p:spPr bwMode="auto">
          <a:xfrm>
            <a:off x="2667000" y="2209801"/>
            <a:ext cx="1143000" cy="403225"/>
          </a:xfrm>
          <a:prstGeom prst="rect">
            <a:avLst/>
          </a:prstGeom>
          <a:solidFill>
            <a:srgbClr val="FEFAB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541" name="Rectangle 13" hidden="1"/>
          <p:cNvSpPr>
            <a:spLocks noGrp="1" noChangeArrowheads="1"/>
          </p:cNvSpPr>
          <p:nvPr>
            <p:ph type="title"/>
          </p:nvPr>
        </p:nvSpPr>
        <p:spPr/>
        <p:txBody>
          <a:bodyPr/>
          <a:lstStyle/>
          <a:p>
            <a:pPr eaLnBrk="1" hangingPunct="1"/>
            <a:endParaRPr lang="en-US" altLang="en-US" smtClean="0"/>
          </a:p>
        </p:txBody>
      </p:sp>
      <p:sp>
        <p:nvSpPr>
          <p:cNvPr id="150542" name="Rectangle 1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3-26, p. 72</a:t>
            </a:r>
          </a:p>
        </p:txBody>
      </p:sp>
      <p:sp>
        <p:nvSpPr>
          <p:cNvPr id="150543" name="Rectangle 15"/>
          <p:cNvSpPr>
            <a:spLocks noChangeArrowheads="1"/>
          </p:cNvSpPr>
          <p:nvPr/>
        </p:nvSpPr>
        <p:spPr bwMode="auto">
          <a:xfrm>
            <a:off x="8153400" y="2438401"/>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Precipitation</a:t>
            </a:r>
          </a:p>
        </p:txBody>
      </p:sp>
      <p:sp>
        <p:nvSpPr>
          <p:cNvPr id="150544" name="Rectangle 16"/>
          <p:cNvSpPr>
            <a:spLocks noChangeArrowheads="1"/>
          </p:cNvSpPr>
          <p:nvPr/>
        </p:nvSpPr>
        <p:spPr bwMode="auto">
          <a:xfrm>
            <a:off x="1524000" y="2514601"/>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Precipitation</a:t>
            </a:r>
          </a:p>
        </p:txBody>
      </p:sp>
      <p:sp>
        <p:nvSpPr>
          <p:cNvPr id="150545" name="Rectangle 17"/>
          <p:cNvSpPr>
            <a:spLocks noChangeArrowheads="1"/>
          </p:cNvSpPr>
          <p:nvPr/>
        </p:nvSpPr>
        <p:spPr bwMode="auto">
          <a:xfrm>
            <a:off x="5638800" y="1905001"/>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Transpiration</a:t>
            </a:r>
          </a:p>
        </p:txBody>
      </p:sp>
      <p:sp>
        <p:nvSpPr>
          <p:cNvPr id="150546" name="Rectangle 18"/>
          <p:cNvSpPr>
            <a:spLocks noChangeArrowheads="1"/>
          </p:cNvSpPr>
          <p:nvPr/>
        </p:nvSpPr>
        <p:spPr bwMode="auto">
          <a:xfrm>
            <a:off x="5867400" y="1219201"/>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Condensation</a:t>
            </a:r>
          </a:p>
        </p:txBody>
      </p:sp>
      <p:sp>
        <p:nvSpPr>
          <p:cNvPr id="150547" name="Rectangle 19"/>
          <p:cNvSpPr>
            <a:spLocks noChangeArrowheads="1"/>
          </p:cNvSpPr>
          <p:nvPr/>
        </p:nvSpPr>
        <p:spPr bwMode="auto">
          <a:xfrm>
            <a:off x="7239000" y="19812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Evaporation</a:t>
            </a:r>
          </a:p>
        </p:txBody>
      </p:sp>
      <p:sp>
        <p:nvSpPr>
          <p:cNvPr id="150548" name="Rectangle 20"/>
          <p:cNvSpPr>
            <a:spLocks noChangeArrowheads="1"/>
          </p:cNvSpPr>
          <p:nvPr/>
        </p:nvSpPr>
        <p:spPr bwMode="auto">
          <a:xfrm>
            <a:off x="7766051" y="4757738"/>
            <a:ext cx="1419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Ocean storage</a:t>
            </a:r>
          </a:p>
        </p:txBody>
      </p:sp>
      <p:sp>
        <p:nvSpPr>
          <p:cNvPr id="150549" name="Rectangle 21"/>
          <p:cNvSpPr>
            <a:spLocks noChangeArrowheads="1"/>
          </p:cNvSpPr>
          <p:nvPr/>
        </p:nvSpPr>
        <p:spPr bwMode="auto">
          <a:xfrm>
            <a:off x="4724401" y="2133600"/>
            <a:ext cx="16859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Transpiration from plants</a:t>
            </a:r>
          </a:p>
        </p:txBody>
      </p:sp>
      <p:sp>
        <p:nvSpPr>
          <p:cNvPr id="150550" name="Rectangle 22"/>
          <p:cNvSpPr>
            <a:spLocks noChangeArrowheads="1"/>
          </p:cNvSpPr>
          <p:nvPr/>
        </p:nvSpPr>
        <p:spPr bwMode="auto">
          <a:xfrm>
            <a:off x="2551114" y="2133600"/>
            <a:ext cx="13049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a:t>Precipitation to land</a:t>
            </a:r>
          </a:p>
        </p:txBody>
      </p:sp>
      <p:sp>
        <p:nvSpPr>
          <p:cNvPr id="150551" name="Rectangle 23"/>
          <p:cNvSpPr>
            <a:spLocks noChangeArrowheads="1"/>
          </p:cNvSpPr>
          <p:nvPr/>
        </p:nvSpPr>
        <p:spPr bwMode="auto">
          <a:xfrm>
            <a:off x="3886201" y="4495800"/>
            <a:ext cx="2792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Groundwater movement (slow)</a:t>
            </a:r>
          </a:p>
        </p:txBody>
      </p:sp>
      <p:sp>
        <p:nvSpPr>
          <p:cNvPr id="150552" name="Rectangle 24"/>
          <p:cNvSpPr>
            <a:spLocks noChangeArrowheads="1"/>
          </p:cNvSpPr>
          <p:nvPr/>
        </p:nvSpPr>
        <p:spPr bwMode="auto">
          <a:xfrm>
            <a:off x="6505575" y="260985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Evaporation from land</a:t>
            </a:r>
          </a:p>
        </p:txBody>
      </p:sp>
      <p:sp>
        <p:nvSpPr>
          <p:cNvPr id="150553" name="Rectangle 25"/>
          <p:cNvSpPr>
            <a:spLocks noChangeArrowheads="1"/>
          </p:cNvSpPr>
          <p:nvPr/>
        </p:nvSpPr>
        <p:spPr bwMode="auto">
          <a:xfrm>
            <a:off x="7620000" y="28194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Evaporation from ocean</a:t>
            </a:r>
          </a:p>
        </p:txBody>
      </p:sp>
      <p:sp>
        <p:nvSpPr>
          <p:cNvPr id="150554" name="Rectangle 26"/>
          <p:cNvSpPr>
            <a:spLocks noChangeArrowheads="1"/>
          </p:cNvSpPr>
          <p:nvPr/>
        </p:nvSpPr>
        <p:spPr bwMode="auto">
          <a:xfrm>
            <a:off x="8915400" y="302895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Precipitation to ocean</a:t>
            </a:r>
          </a:p>
        </p:txBody>
      </p:sp>
      <p:sp>
        <p:nvSpPr>
          <p:cNvPr id="150555" name="Rectangle 27"/>
          <p:cNvSpPr>
            <a:spLocks noChangeArrowheads="1"/>
          </p:cNvSpPr>
          <p:nvPr/>
        </p:nvSpPr>
        <p:spPr bwMode="auto">
          <a:xfrm>
            <a:off x="1592263" y="3778250"/>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t>Infiltration and Percolation</a:t>
            </a:r>
          </a:p>
        </p:txBody>
      </p:sp>
      <p:sp>
        <p:nvSpPr>
          <p:cNvPr id="150556" name="Rectangle 28"/>
          <p:cNvSpPr>
            <a:spLocks noChangeArrowheads="1"/>
          </p:cNvSpPr>
          <p:nvPr/>
        </p:nvSpPr>
        <p:spPr bwMode="auto">
          <a:xfrm>
            <a:off x="2743200" y="1371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t>Rain clouds</a:t>
            </a:r>
          </a:p>
        </p:txBody>
      </p:sp>
      <p:sp>
        <p:nvSpPr>
          <p:cNvPr id="150557" name="Rectangle 29"/>
          <p:cNvSpPr>
            <a:spLocks noChangeArrowheads="1"/>
          </p:cNvSpPr>
          <p:nvPr/>
        </p:nvSpPr>
        <p:spPr bwMode="auto">
          <a:xfrm>
            <a:off x="4191000" y="30480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t>Runoff</a:t>
            </a:r>
          </a:p>
        </p:txBody>
      </p:sp>
      <p:sp>
        <p:nvSpPr>
          <p:cNvPr id="150558" name="Rectangle 30"/>
          <p:cNvSpPr>
            <a:spLocks noChangeArrowheads="1"/>
          </p:cNvSpPr>
          <p:nvPr/>
        </p:nvSpPr>
        <p:spPr bwMode="auto">
          <a:xfrm>
            <a:off x="4953000" y="2911475"/>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Surface runoff (rapid)</a:t>
            </a:r>
          </a:p>
        </p:txBody>
      </p:sp>
      <p:sp>
        <p:nvSpPr>
          <p:cNvPr id="150559" name="Rectangle 31"/>
          <p:cNvSpPr>
            <a:spLocks noChangeArrowheads="1"/>
          </p:cNvSpPr>
          <p:nvPr/>
        </p:nvSpPr>
        <p:spPr bwMode="auto">
          <a:xfrm>
            <a:off x="7261225" y="3743325"/>
            <a:ext cx="914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t>Surface runoff (rapid)</a:t>
            </a:r>
          </a:p>
        </p:txBody>
      </p:sp>
    </p:spTree>
    <p:extLst>
      <p:ext uri="{BB962C8B-B14F-4D97-AF65-F5344CB8AC3E}">
        <p14:creationId xmlns:p14="http://schemas.microsoft.com/office/powerpoint/2010/main" val="3082469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altLang="en-US" smtClean="0"/>
              <a:t>Water’ Unique Properties</a:t>
            </a:r>
          </a:p>
        </p:txBody>
      </p:sp>
      <p:sp>
        <p:nvSpPr>
          <p:cNvPr id="176131" name="Rectangle 3"/>
          <p:cNvSpPr>
            <a:spLocks noGrp="1" noChangeArrowheads="1"/>
          </p:cNvSpPr>
          <p:nvPr>
            <p:ph type="body" idx="1"/>
          </p:nvPr>
        </p:nvSpPr>
        <p:spPr>
          <a:xfrm>
            <a:off x="1752601" y="1066800"/>
            <a:ext cx="8734425" cy="5562600"/>
          </a:xfrm>
        </p:spPr>
        <p:txBody>
          <a:bodyPr/>
          <a:lstStyle/>
          <a:p>
            <a:pPr eaLnBrk="1" hangingPunct="1">
              <a:defRPr/>
            </a:pPr>
            <a:r>
              <a:rPr lang="en-US" altLang="en-US" smtClean="0"/>
              <a:t>There are strong forces of attraction between molecules of water.</a:t>
            </a:r>
          </a:p>
          <a:p>
            <a:pPr eaLnBrk="1" hangingPunct="1">
              <a:defRPr/>
            </a:pPr>
            <a:r>
              <a:rPr lang="en-US" altLang="en-US" smtClean="0"/>
              <a:t>Water exists as a liquid over a wide temperature range. </a:t>
            </a:r>
          </a:p>
          <a:p>
            <a:pPr eaLnBrk="1" hangingPunct="1">
              <a:defRPr/>
            </a:pPr>
            <a:r>
              <a:rPr lang="en-US" altLang="en-US" smtClean="0"/>
              <a:t>Liquid water changes temperature slowly.</a:t>
            </a:r>
          </a:p>
          <a:p>
            <a:pPr eaLnBrk="1" hangingPunct="1">
              <a:defRPr/>
            </a:pPr>
            <a:r>
              <a:rPr lang="en-US" altLang="en-US" smtClean="0"/>
              <a:t>It takes a large amount of energy for water to evaporate.</a:t>
            </a:r>
          </a:p>
          <a:p>
            <a:pPr eaLnBrk="1" hangingPunct="1">
              <a:defRPr/>
            </a:pPr>
            <a:r>
              <a:rPr lang="en-US" altLang="en-US" smtClean="0"/>
              <a:t>Liquid water can dissolve a variety of compounds.</a:t>
            </a:r>
          </a:p>
          <a:p>
            <a:pPr eaLnBrk="1" hangingPunct="1">
              <a:defRPr/>
            </a:pPr>
            <a:r>
              <a:rPr lang="en-US" altLang="en-US" smtClean="0"/>
              <a:t>Water expands when it freezes.</a:t>
            </a:r>
          </a:p>
        </p:txBody>
      </p:sp>
    </p:spTree>
    <p:extLst>
      <p:ext uri="{BB962C8B-B14F-4D97-AF65-F5344CB8AC3E}">
        <p14:creationId xmlns:p14="http://schemas.microsoft.com/office/powerpoint/2010/main" val="1941224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752600" y="68264"/>
            <a:ext cx="8763000" cy="1760537"/>
          </a:xfrm>
        </p:spPr>
        <p:txBody>
          <a:bodyPr/>
          <a:lstStyle/>
          <a:p>
            <a:pPr eaLnBrk="1" hangingPunct="1">
              <a:defRPr/>
            </a:pPr>
            <a:r>
              <a:rPr lang="en-US" altLang="en-US" smtClean="0"/>
              <a:t>Effects of Human Activities </a:t>
            </a:r>
            <a:br>
              <a:rPr lang="en-US" altLang="en-US" smtClean="0"/>
            </a:br>
            <a:r>
              <a:rPr lang="en-US" altLang="en-US" smtClean="0"/>
              <a:t>on Water Cycle</a:t>
            </a:r>
          </a:p>
        </p:txBody>
      </p:sp>
      <p:sp>
        <p:nvSpPr>
          <p:cNvPr id="178179" name="Rectangle 3"/>
          <p:cNvSpPr>
            <a:spLocks noGrp="1" noChangeArrowheads="1"/>
          </p:cNvSpPr>
          <p:nvPr>
            <p:ph type="body" idx="1"/>
          </p:nvPr>
        </p:nvSpPr>
        <p:spPr>
          <a:xfrm>
            <a:off x="1752601" y="1905000"/>
            <a:ext cx="8734425" cy="4724400"/>
          </a:xfrm>
        </p:spPr>
        <p:txBody>
          <a:bodyPr/>
          <a:lstStyle/>
          <a:p>
            <a:pPr eaLnBrk="1" hangingPunct="1">
              <a:defRPr/>
            </a:pPr>
            <a:r>
              <a:rPr lang="en-US" altLang="en-US" smtClean="0"/>
              <a:t>We alter the water cycle by:</a:t>
            </a:r>
          </a:p>
          <a:p>
            <a:pPr lvl="1" eaLnBrk="1" hangingPunct="1">
              <a:defRPr/>
            </a:pPr>
            <a:r>
              <a:rPr lang="en-US" altLang="en-US" smtClean="0"/>
              <a:t>Withdrawing large amounts of freshwater.</a:t>
            </a:r>
          </a:p>
          <a:p>
            <a:pPr lvl="1" eaLnBrk="1" hangingPunct="1">
              <a:defRPr/>
            </a:pPr>
            <a:r>
              <a:rPr lang="en-US" altLang="en-US" smtClean="0"/>
              <a:t>Clearing vegetation and eroding soils.</a:t>
            </a:r>
          </a:p>
          <a:p>
            <a:pPr lvl="1" eaLnBrk="1" hangingPunct="1">
              <a:defRPr/>
            </a:pPr>
            <a:r>
              <a:rPr lang="en-US" altLang="en-US" smtClean="0"/>
              <a:t>Polluting surface and underground water.</a:t>
            </a:r>
          </a:p>
          <a:p>
            <a:pPr lvl="1" eaLnBrk="1" hangingPunct="1">
              <a:defRPr/>
            </a:pPr>
            <a:r>
              <a:rPr lang="en-US" altLang="en-US" smtClean="0"/>
              <a:t>Contributing to climate change.</a:t>
            </a:r>
          </a:p>
        </p:txBody>
      </p:sp>
    </p:spTree>
    <p:extLst>
      <p:ext uri="{BB962C8B-B14F-4D97-AF65-F5344CB8AC3E}">
        <p14:creationId xmlns:p14="http://schemas.microsoft.com/office/powerpoint/2010/main" val="917752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752600" y="68264"/>
            <a:ext cx="8763000" cy="1455737"/>
          </a:xfrm>
        </p:spPr>
        <p:txBody>
          <a:bodyPr/>
          <a:lstStyle/>
          <a:p>
            <a:pPr eaLnBrk="1" hangingPunct="1">
              <a:defRPr/>
            </a:pPr>
            <a:r>
              <a:rPr lang="en-US" altLang="en-US" smtClean="0"/>
              <a:t>The Carbon Cycle:</a:t>
            </a:r>
            <a:br>
              <a:rPr lang="en-US" altLang="en-US" smtClean="0"/>
            </a:br>
            <a:r>
              <a:rPr lang="en-US" altLang="en-US" smtClean="0"/>
              <a:t>Part of Nature’s Thermostat</a:t>
            </a:r>
          </a:p>
        </p:txBody>
      </p:sp>
      <p:sp>
        <p:nvSpPr>
          <p:cNvPr id="180228"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3-27</a:t>
            </a:r>
          </a:p>
        </p:txBody>
      </p:sp>
      <p:pic>
        <p:nvPicPr>
          <p:cNvPr id="156676" name="Picture 7" descr="0327.jpg                                                       001AD015Toasto                         BF1593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1"/>
            <a:ext cx="9144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467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1" descr="0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1873250"/>
            <a:ext cx="8964613"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3" name="Rectangle 3" hidden="1"/>
          <p:cNvSpPr>
            <a:spLocks noGrp="1" noChangeArrowheads="1"/>
          </p:cNvSpPr>
          <p:nvPr>
            <p:ph type="title"/>
          </p:nvPr>
        </p:nvSpPr>
        <p:spPr/>
        <p:txBody>
          <a:bodyPr/>
          <a:lstStyle/>
          <a:p>
            <a:pPr eaLnBrk="1" hangingPunct="1"/>
            <a:endParaRPr lang="en-US" altLang="en-US" smtClean="0"/>
          </a:p>
        </p:txBody>
      </p:sp>
      <p:sp>
        <p:nvSpPr>
          <p:cNvPr id="158724"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3-27, pp. 72-73</a:t>
            </a:r>
          </a:p>
        </p:txBody>
      </p:sp>
    </p:spTree>
    <p:extLst>
      <p:ext uri="{BB962C8B-B14F-4D97-AF65-F5344CB8AC3E}">
        <p14:creationId xmlns:p14="http://schemas.microsoft.com/office/powerpoint/2010/main" val="38080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1" descr="0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1" y="1616076"/>
            <a:ext cx="4645025"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3" name="Rectangle 3"/>
          <p:cNvSpPr>
            <a:spLocks noGrp="1" noChangeArrowheads="1"/>
          </p:cNvSpPr>
          <p:nvPr>
            <p:ph type="title"/>
          </p:nvPr>
        </p:nvSpPr>
        <p:spPr>
          <a:xfrm>
            <a:off x="1752600" y="68264"/>
            <a:ext cx="8763000" cy="1760537"/>
          </a:xfrm>
        </p:spPr>
        <p:txBody>
          <a:bodyPr/>
          <a:lstStyle/>
          <a:p>
            <a:pPr eaLnBrk="1" hangingPunct="1">
              <a:defRPr/>
            </a:pPr>
            <a:r>
              <a:rPr lang="en-US" altLang="en-US" smtClean="0"/>
              <a:t>Effects of Human Activities </a:t>
            </a:r>
            <a:br>
              <a:rPr lang="en-US" altLang="en-US" smtClean="0"/>
            </a:br>
            <a:r>
              <a:rPr lang="en-US" altLang="en-US" smtClean="0"/>
              <a:t>on Carbon Cycle</a:t>
            </a:r>
          </a:p>
        </p:txBody>
      </p:sp>
      <p:sp>
        <p:nvSpPr>
          <p:cNvPr id="184324" name="Rectangle 4"/>
          <p:cNvSpPr>
            <a:spLocks noGrp="1" noChangeArrowheads="1"/>
          </p:cNvSpPr>
          <p:nvPr>
            <p:ph type="body" idx="1"/>
          </p:nvPr>
        </p:nvSpPr>
        <p:spPr>
          <a:xfrm>
            <a:off x="1600200" y="1905000"/>
            <a:ext cx="4038600" cy="4724400"/>
          </a:xfrm>
        </p:spPr>
        <p:txBody>
          <a:bodyPr/>
          <a:lstStyle/>
          <a:p>
            <a:pPr eaLnBrk="1" hangingPunct="1">
              <a:lnSpc>
                <a:spcPct val="90000"/>
              </a:lnSpc>
              <a:defRPr/>
            </a:pPr>
            <a:r>
              <a:rPr lang="en-US" altLang="en-US" smtClean="0"/>
              <a:t>We alter the carbon cycle by adding excess CO</a:t>
            </a:r>
            <a:r>
              <a:rPr lang="en-US" altLang="en-US" baseline="-25000" smtClean="0"/>
              <a:t>2</a:t>
            </a:r>
            <a:r>
              <a:rPr lang="en-US" altLang="en-US" smtClean="0"/>
              <a:t> to the atmosphere through:</a:t>
            </a:r>
          </a:p>
          <a:p>
            <a:pPr lvl="1" eaLnBrk="1" hangingPunct="1">
              <a:lnSpc>
                <a:spcPct val="90000"/>
              </a:lnSpc>
              <a:defRPr/>
            </a:pPr>
            <a:r>
              <a:rPr lang="en-US" altLang="en-US" smtClean="0"/>
              <a:t>Burning fossil fuels.</a:t>
            </a:r>
          </a:p>
          <a:p>
            <a:pPr lvl="1" eaLnBrk="1" hangingPunct="1">
              <a:lnSpc>
                <a:spcPct val="90000"/>
              </a:lnSpc>
              <a:defRPr/>
            </a:pPr>
            <a:r>
              <a:rPr lang="en-US" altLang="en-US" smtClean="0"/>
              <a:t>Clearing vegetation faster than it is replaced.</a:t>
            </a:r>
          </a:p>
          <a:p>
            <a:pPr lvl="1" eaLnBrk="1" hangingPunct="1">
              <a:lnSpc>
                <a:spcPct val="90000"/>
              </a:lnSpc>
              <a:defRPr/>
            </a:pPr>
            <a:endParaRPr lang="en-US" altLang="en-US" smtClean="0"/>
          </a:p>
        </p:txBody>
      </p:sp>
      <p:sp>
        <p:nvSpPr>
          <p:cNvPr id="184325"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3-28</a:t>
            </a:r>
          </a:p>
        </p:txBody>
      </p:sp>
    </p:spTree>
    <p:extLst>
      <p:ext uri="{BB962C8B-B14F-4D97-AF65-F5344CB8AC3E}">
        <p14:creationId xmlns:p14="http://schemas.microsoft.com/office/powerpoint/2010/main" val="1845777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0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0"/>
            <a:ext cx="58102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3" hidden="1"/>
          <p:cNvSpPr>
            <a:spLocks noGrp="1" noChangeArrowheads="1"/>
          </p:cNvSpPr>
          <p:nvPr>
            <p:ph type="title"/>
          </p:nvPr>
        </p:nvSpPr>
        <p:spPr/>
        <p:txBody>
          <a:bodyPr/>
          <a:lstStyle/>
          <a:p>
            <a:pPr eaLnBrk="1" hangingPunct="1"/>
            <a:endParaRPr lang="en-US" altLang="en-US" smtClean="0"/>
          </a:p>
        </p:txBody>
      </p:sp>
      <p:sp>
        <p:nvSpPr>
          <p:cNvPr id="162820"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3-28, p. 74</a:t>
            </a:r>
          </a:p>
        </p:txBody>
      </p:sp>
      <p:sp>
        <p:nvSpPr>
          <p:cNvPr id="162821" name="Rectangle 5"/>
          <p:cNvSpPr>
            <a:spLocks noChangeArrowheads="1"/>
          </p:cNvSpPr>
          <p:nvPr/>
        </p:nvSpPr>
        <p:spPr bwMode="auto">
          <a:xfrm rot="16200000">
            <a:off x="838200" y="2778125"/>
            <a:ext cx="460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CO</a:t>
            </a:r>
            <a:r>
              <a:rPr lang="en-US" altLang="en-US" sz="1800" b="1" baseline="-25000"/>
              <a:t>2</a:t>
            </a:r>
            <a:r>
              <a:rPr lang="en-US" altLang="en-US" sz="1800" b="1"/>
              <a:t> emissions from fossil fuels</a:t>
            </a:r>
          </a:p>
          <a:p>
            <a:pPr algn="ctr" eaLnBrk="1" hangingPunct="1"/>
            <a:r>
              <a:rPr lang="en-US" altLang="en-US" sz="1800" b="1"/>
              <a:t>(billion metric tons of carbon equivalent)</a:t>
            </a:r>
          </a:p>
        </p:txBody>
      </p:sp>
      <p:sp>
        <p:nvSpPr>
          <p:cNvPr id="162822" name="Rectangle 6"/>
          <p:cNvSpPr>
            <a:spLocks noChangeArrowheads="1"/>
          </p:cNvSpPr>
          <p:nvPr/>
        </p:nvSpPr>
        <p:spPr bwMode="auto">
          <a:xfrm>
            <a:off x="6172200" y="64008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Year</a:t>
            </a:r>
          </a:p>
        </p:txBody>
      </p:sp>
      <p:sp>
        <p:nvSpPr>
          <p:cNvPr id="162823" name="Rectangle 7"/>
          <p:cNvSpPr>
            <a:spLocks noChangeArrowheads="1"/>
          </p:cNvSpPr>
          <p:nvPr/>
        </p:nvSpPr>
        <p:spPr bwMode="auto">
          <a:xfrm>
            <a:off x="6940550" y="1828800"/>
            <a:ext cx="1290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a:t>Low</a:t>
            </a:r>
          </a:p>
          <a:p>
            <a:pPr algn="r" eaLnBrk="1" hangingPunct="1"/>
            <a:r>
              <a:rPr lang="en-US" altLang="en-US" sz="1800" b="1"/>
              <a:t>projection</a:t>
            </a:r>
          </a:p>
        </p:txBody>
      </p:sp>
      <p:sp>
        <p:nvSpPr>
          <p:cNvPr id="162824" name="Rectangle 8"/>
          <p:cNvSpPr>
            <a:spLocks noChangeArrowheads="1"/>
          </p:cNvSpPr>
          <p:nvPr/>
        </p:nvSpPr>
        <p:spPr bwMode="auto">
          <a:xfrm>
            <a:off x="6938964" y="822325"/>
            <a:ext cx="1290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b="1"/>
              <a:t>High</a:t>
            </a:r>
          </a:p>
          <a:p>
            <a:pPr algn="r" eaLnBrk="1" hangingPunct="1"/>
            <a:r>
              <a:rPr lang="en-US" altLang="en-US" sz="1800" b="1"/>
              <a:t>projection</a:t>
            </a:r>
          </a:p>
        </p:txBody>
      </p:sp>
    </p:spTree>
    <p:extLst>
      <p:ext uri="{BB962C8B-B14F-4D97-AF65-F5344CB8AC3E}">
        <p14:creationId xmlns:p14="http://schemas.microsoft.com/office/powerpoint/2010/main" val="416486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03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1" y="52388"/>
            <a:ext cx="6931025"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hidden="1"/>
          <p:cNvSpPr>
            <a:spLocks noGrp="1" noChangeArrowheads="1"/>
          </p:cNvSpPr>
          <p:nvPr>
            <p:ph type="title"/>
          </p:nvPr>
        </p:nvSpPr>
        <p:spPr/>
        <p:txBody>
          <a:bodyPr/>
          <a:lstStyle/>
          <a:p>
            <a:pPr eaLnBrk="1" hangingPunct="1"/>
            <a:endParaRPr lang="en-US" altLang="en-US" smtClean="0"/>
          </a:p>
        </p:txBody>
      </p:sp>
      <p:sp>
        <p:nvSpPr>
          <p:cNvPr id="109572"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3-19, p. 66</a:t>
            </a:r>
          </a:p>
        </p:txBody>
      </p:sp>
      <p:sp>
        <p:nvSpPr>
          <p:cNvPr id="109573" name="Text Box 5"/>
          <p:cNvSpPr txBox="1">
            <a:spLocks noChangeArrowheads="1"/>
          </p:cNvSpPr>
          <p:nvPr/>
        </p:nvSpPr>
        <p:spPr bwMode="auto">
          <a:xfrm>
            <a:off x="8915400" y="1524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Heat</a:t>
            </a:r>
            <a:endParaRPr lang="en-US" altLang="en-US" sz="1800"/>
          </a:p>
        </p:txBody>
      </p:sp>
      <p:sp>
        <p:nvSpPr>
          <p:cNvPr id="109574" name="Text Box 6"/>
          <p:cNvSpPr txBox="1">
            <a:spLocks noChangeArrowheads="1"/>
          </p:cNvSpPr>
          <p:nvPr/>
        </p:nvSpPr>
        <p:spPr bwMode="auto">
          <a:xfrm>
            <a:off x="6894513" y="9906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Heat</a:t>
            </a:r>
            <a:endParaRPr lang="en-US" altLang="en-US" sz="1800"/>
          </a:p>
        </p:txBody>
      </p:sp>
      <p:sp>
        <p:nvSpPr>
          <p:cNvPr id="109575" name="Text Box 7"/>
          <p:cNvSpPr txBox="1">
            <a:spLocks noChangeArrowheads="1"/>
          </p:cNvSpPr>
          <p:nvPr/>
        </p:nvSpPr>
        <p:spPr bwMode="auto">
          <a:xfrm>
            <a:off x="7186613" y="2081213"/>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Heat</a:t>
            </a:r>
            <a:endParaRPr lang="en-US" altLang="en-US" sz="1800"/>
          </a:p>
        </p:txBody>
      </p:sp>
      <p:sp>
        <p:nvSpPr>
          <p:cNvPr id="109576" name="Text Box 8"/>
          <p:cNvSpPr txBox="1">
            <a:spLocks noChangeArrowheads="1"/>
          </p:cNvSpPr>
          <p:nvPr/>
        </p:nvSpPr>
        <p:spPr bwMode="auto">
          <a:xfrm>
            <a:off x="7664450" y="346075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Heat</a:t>
            </a:r>
            <a:endParaRPr lang="en-US" altLang="en-US" sz="1800"/>
          </a:p>
        </p:txBody>
      </p:sp>
      <p:sp>
        <p:nvSpPr>
          <p:cNvPr id="109577" name="Text Box 9"/>
          <p:cNvSpPr txBox="1">
            <a:spLocks noChangeArrowheads="1"/>
          </p:cNvSpPr>
          <p:nvPr/>
        </p:nvSpPr>
        <p:spPr bwMode="auto">
          <a:xfrm>
            <a:off x="8305800" y="4800601"/>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Heat</a:t>
            </a:r>
            <a:endParaRPr lang="en-US" altLang="en-US" sz="1800"/>
          </a:p>
        </p:txBody>
      </p:sp>
      <p:sp>
        <p:nvSpPr>
          <p:cNvPr id="109578" name="Text Box 10"/>
          <p:cNvSpPr txBox="1">
            <a:spLocks noChangeArrowheads="1"/>
          </p:cNvSpPr>
          <p:nvPr/>
        </p:nvSpPr>
        <p:spPr bwMode="auto">
          <a:xfrm>
            <a:off x="7378700" y="1290638"/>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Decomposers</a:t>
            </a:r>
            <a:endParaRPr lang="en-US" altLang="en-US" sz="1800"/>
          </a:p>
        </p:txBody>
      </p:sp>
      <p:sp>
        <p:nvSpPr>
          <p:cNvPr id="109579" name="Text Box 11"/>
          <p:cNvSpPr txBox="1">
            <a:spLocks noChangeArrowheads="1"/>
          </p:cNvSpPr>
          <p:nvPr/>
        </p:nvSpPr>
        <p:spPr bwMode="auto">
          <a:xfrm>
            <a:off x="4895850" y="1066800"/>
            <a:ext cx="140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Tertiary</a:t>
            </a:r>
          </a:p>
          <a:p>
            <a:pPr algn="ctr" eaLnBrk="1" hangingPunct="1"/>
            <a:r>
              <a:rPr lang="en-US" altLang="en-US" sz="1800" b="1"/>
              <a:t>consumers</a:t>
            </a:r>
          </a:p>
          <a:p>
            <a:pPr algn="ctr" eaLnBrk="1" hangingPunct="1"/>
            <a:r>
              <a:rPr lang="en-US" altLang="en-US" sz="1800" b="1"/>
              <a:t>(human)</a:t>
            </a:r>
          </a:p>
        </p:txBody>
      </p:sp>
      <p:sp>
        <p:nvSpPr>
          <p:cNvPr id="109580" name="Text Box 12"/>
          <p:cNvSpPr txBox="1">
            <a:spLocks noChangeArrowheads="1"/>
          </p:cNvSpPr>
          <p:nvPr/>
        </p:nvSpPr>
        <p:spPr bwMode="auto">
          <a:xfrm>
            <a:off x="4114800" y="5334000"/>
            <a:ext cx="191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Producers</a:t>
            </a:r>
          </a:p>
          <a:p>
            <a:pPr algn="ctr" eaLnBrk="1" hangingPunct="1"/>
            <a:r>
              <a:rPr lang="en-US" altLang="en-US" sz="1800" b="1">
                <a:solidFill>
                  <a:schemeClr val="bg1"/>
                </a:solidFill>
              </a:rPr>
              <a:t>(phytoplankton)</a:t>
            </a:r>
          </a:p>
        </p:txBody>
      </p:sp>
      <p:sp>
        <p:nvSpPr>
          <p:cNvPr id="109581" name="Text Box 13"/>
          <p:cNvSpPr txBox="1">
            <a:spLocks noChangeArrowheads="1"/>
          </p:cNvSpPr>
          <p:nvPr/>
        </p:nvSpPr>
        <p:spPr bwMode="auto">
          <a:xfrm>
            <a:off x="4800600" y="2589214"/>
            <a:ext cx="1403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Secondary</a:t>
            </a:r>
          </a:p>
          <a:p>
            <a:pPr algn="ctr" eaLnBrk="1" hangingPunct="1"/>
            <a:r>
              <a:rPr lang="en-US" altLang="en-US" sz="1800" b="1"/>
              <a:t>consumers</a:t>
            </a:r>
          </a:p>
          <a:p>
            <a:pPr algn="ctr" eaLnBrk="1" hangingPunct="1"/>
            <a:r>
              <a:rPr lang="en-US" altLang="en-US" sz="1800" b="1"/>
              <a:t>(perch)</a:t>
            </a:r>
          </a:p>
        </p:txBody>
      </p:sp>
      <p:sp>
        <p:nvSpPr>
          <p:cNvPr id="109582" name="Text Box 14"/>
          <p:cNvSpPr txBox="1">
            <a:spLocks noChangeArrowheads="1"/>
          </p:cNvSpPr>
          <p:nvPr/>
        </p:nvSpPr>
        <p:spPr bwMode="auto">
          <a:xfrm>
            <a:off x="3962400" y="4191000"/>
            <a:ext cx="1682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Primary</a:t>
            </a:r>
          </a:p>
          <a:p>
            <a:pPr algn="ctr" eaLnBrk="1" hangingPunct="1"/>
            <a:r>
              <a:rPr lang="en-US" altLang="en-US" sz="1800" b="1"/>
              <a:t>consumers</a:t>
            </a:r>
          </a:p>
          <a:p>
            <a:pPr algn="ctr" eaLnBrk="1" hangingPunct="1"/>
            <a:r>
              <a:rPr lang="en-US" altLang="en-US" sz="1800" b="1"/>
              <a:t>(zooplankton)</a:t>
            </a:r>
          </a:p>
        </p:txBody>
      </p:sp>
      <p:sp>
        <p:nvSpPr>
          <p:cNvPr id="109583" name="Text Box 15"/>
          <p:cNvSpPr txBox="1">
            <a:spLocks noChangeArrowheads="1"/>
          </p:cNvSpPr>
          <p:nvPr/>
        </p:nvSpPr>
        <p:spPr bwMode="auto">
          <a:xfrm>
            <a:off x="3203575" y="2438401"/>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10</a:t>
            </a:r>
            <a:endParaRPr lang="en-US" altLang="en-US" sz="1800">
              <a:solidFill>
                <a:schemeClr val="bg1"/>
              </a:solidFill>
            </a:endParaRPr>
          </a:p>
        </p:txBody>
      </p:sp>
      <p:sp>
        <p:nvSpPr>
          <p:cNvPr id="109584" name="Text Box 16"/>
          <p:cNvSpPr txBox="1">
            <a:spLocks noChangeArrowheads="1"/>
          </p:cNvSpPr>
          <p:nvPr/>
        </p:nvSpPr>
        <p:spPr bwMode="auto">
          <a:xfrm>
            <a:off x="3140075" y="3581401"/>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100</a:t>
            </a:r>
            <a:endParaRPr lang="en-US" altLang="en-US" sz="1800">
              <a:solidFill>
                <a:schemeClr val="bg1"/>
              </a:solidFill>
            </a:endParaRPr>
          </a:p>
        </p:txBody>
      </p:sp>
      <p:sp>
        <p:nvSpPr>
          <p:cNvPr id="109585" name="Text Box 17"/>
          <p:cNvSpPr txBox="1">
            <a:spLocks noChangeArrowheads="1"/>
          </p:cNvSpPr>
          <p:nvPr/>
        </p:nvSpPr>
        <p:spPr bwMode="auto">
          <a:xfrm>
            <a:off x="3044825" y="4495801"/>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1,000</a:t>
            </a:r>
            <a:endParaRPr lang="en-US" altLang="en-US" sz="1800">
              <a:solidFill>
                <a:schemeClr val="bg1"/>
              </a:solidFill>
            </a:endParaRPr>
          </a:p>
        </p:txBody>
      </p:sp>
      <p:sp>
        <p:nvSpPr>
          <p:cNvPr id="109586" name="Text Box 18"/>
          <p:cNvSpPr txBox="1">
            <a:spLocks noChangeArrowheads="1"/>
          </p:cNvSpPr>
          <p:nvPr/>
        </p:nvSpPr>
        <p:spPr bwMode="auto">
          <a:xfrm>
            <a:off x="2590801" y="5373689"/>
            <a:ext cx="167481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a:solidFill>
                  <a:schemeClr val="bg1"/>
                </a:solidFill>
              </a:rPr>
              <a:t>10,000</a:t>
            </a:r>
          </a:p>
          <a:p>
            <a:pPr algn="ctr" eaLnBrk="1" hangingPunct="1">
              <a:lnSpc>
                <a:spcPct val="90000"/>
              </a:lnSpc>
            </a:pPr>
            <a:r>
              <a:rPr lang="en-US" altLang="en-US" sz="1600">
                <a:solidFill>
                  <a:schemeClr val="bg1"/>
                </a:solidFill>
              </a:rPr>
              <a:t>Usable energy</a:t>
            </a:r>
          </a:p>
          <a:p>
            <a:pPr algn="ctr" eaLnBrk="1" hangingPunct="1">
              <a:lnSpc>
                <a:spcPct val="90000"/>
              </a:lnSpc>
            </a:pPr>
            <a:r>
              <a:rPr lang="en-US" altLang="en-US" sz="1600">
                <a:solidFill>
                  <a:schemeClr val="bg1"/>
                </a:solidFill>
              </a:rPr>
              <a:t>Available at</a:t>
            </a:r>
          </a:p>
          <a:p>
            <a:pPr algn="ctr" eaLnBrk="1" hangingPunct="1">
              <a:lnSpc>
                <a:spcPct val="90000"/>
              </a:lnSpc>
            </a:pPr>
            <a:r>
              <a:rPr lang="en-US" altLang="en-US" sz="1600">
                <a:solidFill>
                  <a:schemeClr val="bg1"/>
                </a:solidFill>
              </a:rPr>
              <a:t>Each tropic level</a:t>
            </a:r>
          </a:p>
          <a:p>
            <a:pPr algn="ctr" eaLnBrk="1" hangingPunct="1">
              <a:lnSpc>
                <a:spcPct val="90000"/>
              </a:lnSpc>
            </a:pPr>
            <a:r>
              <a:rPr lang="en-US" altLang="en-US" sz="1600">
                <a:solidFill>
                  <a:schemeClr val="bg1"/>
                </a:solidFill>
              </a:rPr>
              <a:t>(in kilocalories)</a:t>
            </a:r>
          </a:p>
        </p:txBody>
      </p:sp>
    </p:spTree>
    <p:extLst>
      <p:ext uri="{BB962C8B-B14F-4D97-AF65-F5344CB8AC3E}">
        <p14:creationId xmlns:p14="http://schemas.microsoft.com/office/powerpoint/2010/main" val="333271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1" descr="03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1" y="1257301"/>
            <a:ext cx="6761163"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19" name="Rectangle 3"/>
          <p:cNvSpPr>
            <a:spLocks noGrp="1" noChangeArrowheads="1"/>
          </p:cNvSpPr>
          <p:nvPr>
            <p:ph type="title"/>
          </p:nvPr>
        </p:nvSpPr>
        <p:spPr>
          <a:xfrm>
            <a:off x="1752600" y="-228600"/>
            <a:ext cx="8763000" cy="1684338"/>
          </a:xfrm>
        </p:spPr>
        <p:txBody>
          <a:bodyPr/>
          <a:lstStyle/>
          <a:p>
            <a:pPr eaLnBrk="1" hangingPunct="1">
              <a:defRPr/>
            </a:pPr>
            <a:r>
              <a:rPr lang="en-US" altLang="en-US" smtClean="0"/>
              <a:t>The Nitrogen Cycle: </a:t>
            </a:r>
            <a:br>
              <a:rPr lang="en-US" altLang="en-US" smtClean="0"/>
            </a:br>
            <a:r>
              <a:rPr lang="en-US" altLang="en-US" smtClean="0"/>
              <a:t>Bacteria in Action</a:t>
            </a:r>
          </a:p>
        </p:txBody>
      </p:sp>
      <p:sp>
        <p:nvSpPr>
          <p:cNvPr id="188420"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3-29</a:t>
            </a:r>
          </a:p>
        </p:txBody>
      </p:sp>
    </p:spTree>
    <p:extLst>
      <p:ext uri="{BB962C8B-B14F-4D97-AF65-F5344CB8AC3E}">
        <p14:creationId xmlns:p14="http://schemas.microsoft.com/office/powerpoint/2010/main" val="2105368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0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9" y="-14288"/>
            <a:ext cx="8491537"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hidden="1"/>
          <p:cNvSpPr>
            <a:spLocks noGrp="1" noChangeArrowheads="1"/>
          </p:cNvSpPr>
          <p:nvPr>
            <p:ph type="title"/>
          </p:nvPr>
        </p:nvSpPr>
        <p:spPr/>
        <p:txBody>
          <a:bodyPr/>
          <a:lstStyle/>
          <a:p>
            <a:pPr eaLnBrk="1" hangingPunct="1">
              <a:lnSpc>
                <a:spcPct val="90000"/>
              </a:lnSpc>
            </a:pPr>
            <a:endParaRPr lang="en-US" altLang="en-US" smtClean="0"/>
          </a:p>
        </p:txBody>
      </p:sp>
      <p:sp>
        <p:nvSpPr>
          <p:cNvPr id="166916"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3-29, p. 75</a:t>
            </a:r>
          </a:p>
        </p:txBody>
      </p:sp>
      <p:sp>
        <p:nvSpPr>
          <p:cNvPr id="166917" name="Rectangle 5"/>
          <p:cNvSpPr>
            <a:spLocks noChangeArrowheads="1"/>
          </p:cNvSpPr>
          <p:nvPr/>
        </p:nvSpPr>
        <p:spPr bwMode="auto">
          <a:xfrm>
            <a:off x="5181600" y="0"/>
            <a:ext cx="240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b="1"/>
              <a:t>Gaseous nitrogen (N</a:t>
            </a:r>
            <a:r>
              <a:rPr lang="en-US" altLang="en-US" sz="1600" b="1" baseline="-25000"/>
              <a:t>2</a:t>
            </a:r>
            <a:r>
              <a:rPr lang="en-US" altLang="en-US" sz="1600" b="1"/>
              <a:t>)</a:t>
            </a:r>
          </a:p>
          <a:p>
            <a:pPr algn="ctr" eaLnBrk="1" hangingPunct="1">
              <a:lnSpc>
                <a:spcPct val="90000"/>
              </a:lnSpc>
            </a:pPr>
            <a:r>
              <a:rPr lang="en-US" altLang="en-US" sz="1600" b="1"/>
              <a:t>in atmosphere</a:t>
            </a:r>
          </a:p>
        </p:txBody>
      </p:sp>
      <p:sp>
        <p:nvSpPr>
          <p:cNvPr id="166918" name="Rectangle 6"/>
          <p:cNvSpPr>
            <a:spLocks noChangeArrowheads="1"/>
          </p:cNvSpPr>
          <p:nvPr/>
        </p:nvSpPr>
        <p:spPr bwMode="auto">
          <a:xfrm>
            <a:off x="1752601" y="5200650"/>
            <a:ext cx="2981907"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Ammonia, ammonium in soil</a:t>
            </a:r>
          </a:p>
        </p:txBody>
      </p:sp>
      <p:sp>
        <p:nvSpPr>
          <p:cNvPr id="166919" name="Rectangle 7"/>
          <p:cNvSpPr>
            <a:spLocks noChangeArrowheads="1"/>
          </p:cNvSpPr>
          <p:nvPr/>
        </p:nvSpPr>
        <p:spPr bwMode="auto">
          <a:xfrm>
            <a:off x="5160963" y="5167313"/>
            <a:ext cx="19923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400" b="1"/>
              <a:t>Nitrogen-rich wastes,</a:t>
            </a:r>
          </a:p>
          <a:p>
            <a:pPr algn="ctr" eaLnBrk="1" hangingPunct="1">
              <a:lnSpc>
                <a:spcPct val="90000"/>
              </a:lnSpc>
            </a:pPr>
            <a:r>
              <a:rPr lang="en-US" altLang="en-US" sz="1400" b="1"/>
              <a:t>remains in soil</a:t>
            </a:r>
          </a:p>
        </p:txBody>
      </p:sp>
      <p:sp>
        <p:nvSpPr>
          <p:cNvPr id="166920" name="Rectangle 8"/>
          <p:cNvSpPr>
            <a:spLocks noChangeArrowheads="1"/>
          </p:cNvSpPr>
          <p:nvPr/>
        </p:nvSpPr>
        <p:spPr bwMode="auto">
          <a:xfrm>
            <a:off x="7785100" y="5210175"/>
            <a:ext cx="148790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Nitrate in soil</a:t>
            </a:r>
          </a:p>
        </p:txBody>
      </p:sp>
      <p:sp>
        <p:nvSpPr>
          <p:cNvPr id="166921" name="Rectangle 9"/>
          <p:cNvSpPr>
            <a:spLocks noChangeArrowheads="1"/>
          </p:cNvSpPr>
          <p:nvPr/>
        </p:nvSpPr>
        <p:spPr bwMode="auto">
          <a:xfrm>
            <a:off x="1676401" y="6267450"/>
            <a:ext cx="10080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Loss by</a:t>
            </a:r>
          </a:p>
          <a:p>
            <a:pPr eaLnBrk="1" hangingPunct="1">
              <a:lnSpc>
                <a:spcPct val="90000"/>
              </a:lnSpc>
            </a:pPr>
            <a:r>
              <a:rPr lang="en-US" altLang="en-US" sz="1600" b="1"/>
              <a:t>leaching</a:t>
            </a:r>
          </a:p>
        </p:txBody>
      </p:sp>
      <p:sp>
        <p:nvSpPr>
          <p:cNvPr id="166922" name="Rectangle 10"/>
          <p:cNvSpPr>
            <a:spLocks noChangeArrowheads="1"/>
          </p:cNvSpPr>
          <p:nvPr/>
        </p:nvSpPr>
        <p:spPr bwMode="auto">
          <a:xfrm>
            <a:off x="9631363" y="6043613"/>
            <a:ext cx="10080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Loss by</a:t>
            </a:r>
          </a:p>
          <a:p>
            <a:pPr eaLnBrk="1" hangingPunct="1">
              <a:lnSpc>
                <a:spcPct val="90000"/>
              </a:lnSpc>
            </a:pPr>
            <a:r>
              <a:rPr lang="en-US" altLang="en-US" sz="1600" b="1"/>
              <a:t>leaching</a:t>
            </a:r>
          </a:p>
        </p:txBody>
      </p:sp>
      <p:sp>
        <p:nvSpPr>
          <p:cNvPr id="166923" name="Rectangle 11"/>
          <p:cNvSpPr>
            <a:spLocks noChangeArrowheads="1"/>
          </p:cNvSpPr>
          <p:nvPr/>
        </p:nvSpPr>
        <p:spPr bwMode="auto">
          <a:xfrm>
            <a:off x="7805738" y="6392863"/>
            <a:ext cx="143180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Nitrite in soil</a:t>
            </a:r>
          </a:p>
        </p:txBody>
      </p:sp>
      <p:sp>
        <p:nvSpPr>
          <p:cNvPr id="166924" name="Rectangle 12"/>
          <p:cNvSpPr>
            <a:spLocks noChangeArrowheads="1"/>
          </p:cNvSpPr>
          <p:nvPr/>
        </p:nvSpPr>
        <p:spPr bwMode="auto">
          <a:xfrm>
            <a:off x="8153400" y="5834063"/>
            <a:ext cx="132760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Nitrification</a:t>
            </a:r>
          </a:p>
        </p:txBody>
      </p:sp>
      <p:sp>
        <p:nvSpPr>
          <p:cNvPr id="166925" name="Rectangle 13"/>
          <p:cNvSpPr>
            <a:spLocks noChangeArrowheads="1"/>
          </p:cNvSpPr>
          <p:nvPr/>
        </p:nvSpPr>
        <p:spPr bwMode="auto">
          <a:xfrm>
            <a:off x="4953000" y="6540500"/>
            <a:ext cx="1327608"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Nitrification</a:t>
            </a:r>
          </a:p>
        </p:txBody>
      </p:sp>
      <p:sp>
        <p:nvSpPr>
          <p:cNvPr id="166926" name="Rectangle 14"/>
          <p:cNvSpPr>
            <a:spLocks noChangeArrowheads="1"/>
          </p:cNvSpPr>
          <p:nvPr/>
        </p:nvSpPr>
        <p:spPr bwMode="auto">
          <a:xfrm>
            <a:off x="5486401" y="5962650"/>
            <a:ext cx="173637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Ammonification</a:t>
            </a:r>
          </a:p>
        </p:txBody>
      </p:sp>
      <p:sp>
        <p:nvSpPr>
          <p:cNvPr id="166927" name="Rectangle 15"/>
          <p:cNvSpPr>
            <a:spLocks noChangeArrowheads="1"/>
          </p:cNvSpPr>
          <p:nvPr/>
        </p:nvSpPr>
        <p:spPr bwMode="auto">
          <a:xfrm>
            <a:off x="3160713" y="4483100"/>
            <a:ext cx="22733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Uptake by autotrophs</a:t>
            </a:r>
          </a:p>
        </p:txBody>
      </p:sp>
      <p:sp>
        <p:nvSpPr>
          <p:cNvPr id="166928" name="Rectangle 16"/>
          <p:cNvSpPr>
            <a:spLocks noChangeArrowheads="1"/>
          </p:cNvSpPr>
          <p:nvPr/>
        </p:nvSpPr>
        <p:spPr bwMode="auto">
          <a:xfrm>
            <a:off x="8018463" y="4259263"/>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b="1"/>
              <a:t>Uptake by autotrophs</a:t>
            </a:r>
          </a:p>
        </p:txBody>
      </p:sp>
      <p:sp>
        <p:nvSpPr>
          <p:cNvPr id="166929" name="Rectangle 17"/>
          <p:cNvSpPr>
            <a:spLocks noChangeArrowheads="1"/>
          </p:cNvSpPr>
          <p:nvPr/>
        </p:nvSpPr>
        <p:spPr bwMode="auto">
          <a:xfrm>
            <a:off x="5334001" y="4387850"/>
            <a:ext cx="18526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600" b="1"/>
              <a:t>Excretion, death, decomposition</a:t>
            </a:r>
          </a:p>
        </p:txBody>
      </p:sp>
      <p:sp>
        <p:nvSpPr>
          <p:cNvPr id="166930" name="Rectangle 18"/>
          <p:cNvSpPr>
            <a:spLocks noChangeArrowheads="1"/>
          </p:cNvSpPr>
          <p:nvPr/>
        </p:nvSpPr>
        <p:spPr bwMode="auto">
          <a:xfrm>
            <a:off x="9143038" y="4298951"/>
            <a:ext cx="15440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pPr>
            <a:r>
              <a:rPr lang="en-US" altLang="en-US" sz="1600" b="1"/>
              <a:t>Loss by</a:t>
            </a:r>
          </a:p>
          <a:p>
            <a:pPr algn="r" eaLnBrk="1" hangingPunct="1">
              <a:lnSpc>
                <a:spcPct val="90000"/>
              </a:lnSpc>
            </a:pPr>
            <a:r>
              <a:rPr lang="en-US" altLang="en-US" sz="1600" b="1"/>
              <a:t>denitrification</a:t>
            </a:r>
          </a:p>
        </p:txBody>
      </p:sp>
      <p:sp>
        <p:nvSpPr>
          <p:cNvPr id="166931" name="Rectangle 19"/>
          <p:cNvSpPr>
            <a:spLocks noChangeArrowheads="1"/>
          </p:cNvSpPr>
          <p:nvPr/>
        </p:nvSpPr>
        <p:spPr bwMode="auto">
          <a:xfrm>
            <a:off x="5410201" y="1238250"/>
            <a:ext cx="20240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Food webs on land</a:t>
            </a:r>
          </a:p>
        </p:txBody>
      </p:sp>
      <p:sp>
        <p:nvSpPr>
          <p:cNvPr id="166932" name="Rectangle 20"/>
          <p:cNvSpPr>
            <a:spLocks noChangeArrowheads="1"/>
          </p:cNvSpPr>
          <p:nvPr/>
        </p:nvSpPr>
        <p:spPr bwMode="auto">
          <a:xfrm>
            <a:off x="2193925" y="3200401"/>
            <a:ext cx="102393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400" b="1"/>
              <a:t>Fertilizers</a:t>
            </a:r>
          </a:p>
        </p:txBody>
      </p:sp>
      <p:sp>
        <p:nvSpPr>
          <p:cNvPr id="166933" name="Rectangle 21"/>
          <p:cNvSpPr>
            <a:spLocks noChangeArrowheads="1"/>
          </p:cNvSpPr>
          <p:nvPr/>
        </p:nvSpPr>
        <p:spPr bwMode="auto">
          <a:xfrm>
            <a:off x="1524001" y="1628775"/>
            <a:ext cx="181652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1600" b="1"/>
              <a:t>Nitrogen fixation</a:t>
            </a:r>
          </a:p>
        </p:txBody>
      </p:sp>
    </p:spTree>
    <p:extLst>
      <p:ext uri="{BB962C8B-B14F-4D97-AF65-F5344CB8AC3E}">
        <p14:creationId xmlns:p14="http://schemas.microsoft.com/office/powerpoint/2010/main" val="898244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752600" y="68264"/>
            <a:ext cx="8763000" cy="1760537"/>
          </a:xfrm>
        </p:spPr>
        <p:txBody>
          <a:bodyPr/>
          <a:lstStyle/>
          <a:p>
            <a:pPr eaLnBrk="1" hangingPunct="1">
              <a:defRPr/>
            </a:pPr>
            <a:r>
              <a:rPr lang="en-US" altLang="en-US" smtClean="0"/>
              <a:t>Effects of Human Activities </a:t>
            </a:r>
            <a:br>
              <a:rPr lang="en-US" altLang="en-US" smtClean="0"/>
            </a:br>
            <a:r>
              <a:rPr lang="en-US" altLang="en-US" smtClean="0"/>
              <a:t>on the Nitrogen Cycle</a:t>
            </a:r>
          </a:p>
        </p:txBody>
      </p:sp>
      <p:sp>
        <p:nvSpPr>
          <p:cNvPr id="194563" name="Rectangle 3"/>
          <p:cNvSpPr>
            <a:spLocks noGrp="1" noChangeArrowheads="1"/>
          </p:cNvSpPr>
          <p:nvPr>
            <p:ph type="body" idx="1"/>
          </p:nvPr>
        </p:nvSpPr>
        <p:spPr>
          <a:xfrm>
            <a:off x="1752601" y="1905000"/>
            <a:ext cx="8734425" cy="4724400"/>
          </a:xfrm>
        </p:spPr>
        <p:txBody>
          <a:bodyPr/>
          <a:lstStyle/>
          <a:p>
            <a:pPr eaLnBrk="1" hangingPunct="1">
              <a:defRPr/>
            </a:pPr>
            <a:r>
              <a:rPr lang="en-US" altLang="en-US" smtClean="0"/>
              <a:t>We alter the nitrogen cycle by:</a:t>
            </a:r>
          </a:p>
          <a:p>
            <a:pPr lvl="1" eaLnBrk="1" hangingPunct="1">
              <a:defRPr/>
            </a:pPr>
            <a:r>
              <a:rPr lang="en-US" altLang="en-US" smtClean="0"/>
              <a:t>Adding gases that contribute to acid rain.</a:t>
            </a:r>
          </a:p>
          <a:p>
            <a:pPr lvl="1" eaLnBrk="1" hangingPunct="1">
              <a:defRPr/>
            </a:pPr>
            <a:r>
              <a:rPr lang="en-US" altLang="en-US" smtClean="0"/>
              <a:t>Adding nitrous oxide to the atmosphere through farming practices which can warm the atmosphere and deplete ozone.</a:t>
            </a:r>
          </a:p>
          <a:p>
            <a:pPr lvl="1" eaLnBrk="1" hangingPunct="1">
              <a:defRPr/>
            </a:pPr>
            <a:r>
              <a:rPr lang="en-US" altLang="en-US" smtClean="0"/>
              <a:t>Contaminating ground water from nitrate ions in inorganic fertilizers.</a:t>
            </a:r>
          </a:p>
          <a:p>
            <a:pPr lvl="1" eaLnBrk="1" hangingPunct="1">
              <a:defRPr/>
            </a:pPr>
            <a:r>
              <a:rPr lang="en-US" altLang="en-US" smtClean="0"/>
              <a:t>Releasing nitrogen into the troposphere through deforestation.</a:t>
            </a:r>
          </a:p>
        </p:txBody>
      </p:sp>
    </p:spTree>
    <p:extLst>
      <p:ext uri="{BB962C8B-B14F-4D97-AF65-F5344CB8AC3E}">
        <p14:creationId xmlns:p14="http://schemas.microsoft.com/office/powerpoint/2010/main" val="3816881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1" descr="03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600201"/>
            <a:ext cx="5033963"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1" name="Rectangle 3"/>
          <p:cNvSpPr>
            <a:spLocks noGrp="1" noChangeArrowheads="1"/>
          </p:cNvSpPr>
          <p:nvPr>
            <p:ph type="title"/>
          </p:nvPr>
        </p:nvSpPr>
        <p:spPr>
          <a:xfrm>
            <a:off x="1752600" y="68264"/>
            <a:ext cx="8763000" cy="1684337"/>
          </a:xfrm>
        </p:spPr>
        <p:txBody>
          <a:bodyPr/>
          <a:lstStyle/>
          <a:p>
            <a:pPr eaLnBrk="1" hangingPunct="1">
              <a:defRPr/>
            </a:pPr>
            <a:r>
              <a:rPr lang="en-US" altLang="en-US" smtClean="0"/>
              <a:t>Effects of Human Activities </a:t>
            </a:r>
            <a:br>
              <a:rPr lang="en-US" altLang="en-US" smtClean="0"/>
            </a:br>
            <a:r>
              <a:rPr lang="en-US" altLang="en-US" smtClean="0"/>
              <a:t>on the Nitrogen Cycle</a:t>
            </a:r>
          </a:p>
        </p:txBody>
      </p:sp>
      <p:sp>
        <p:nvSpPr>
          <p:cNvPr id="196612" name="Rectangle 4"/>
          <p:cNvSpPr>
            <a:spLocks noGrp="1" noChangeArrowheads="1"/>
          </p:cNvSpPr>
          <p:nvPr>
            <p:ph type="body" idx="1"/>
          </p:nvPr>
        </p:nvSpPr>
        <p:spPr>
          <a:xfrm>
            <a:off x="6781801" y="1905000"/>
            <a:ext cx="3705225" cy="4724400"/>
          </a:xfrm>
        </p:spPr>
        <p:txBody>
          <a:bodyPr/>
          <a:lstStyle/>
          <a:p>
            <a:pPr eaLnBrk="1" hangingPunct="1">
              <a:defRPr/>
            </a:pPr>
            <a:r>
              <a:rPr lang="en-US" altLang="en-US" smtClean="0"/>
              <a:t>Human activities such as production of fertilizers now fix more nitrogen than all natural sources combined.</a:t>
            </a:r>
          </a:p>
        </p:txBody>
      </p:sp>
      <p:sp>
        <p:nvSpPr>
          <p:cNvPr id="196613"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3-30</a:t>
            </a:r>
          </a:p>
        </p:txBody>
      </p:sp>
    </p:spTree>
    <p:extLst>
      <p:ext uri="{BB962C8B-B14F-4D97-AF65-F5344CB8AC3E}">
        <p14:creationId xmlns:p14="http://schemas.microsoft.com/office/powerpoint/2010/main" val="1268204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03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0"/>
            <a:ext cx="6399213"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hidden="1"/>
          <p:cNvSpPr>
            <a:spLocks noGrp="1" noChangeArrowheads="1"/>
          </p:cNvSpPr>
          <p:nvPr>
            <p:ph type="title"/>
          </p:nvPr>
        </p:nvSpPr>
        <p:spPr/>
        <p:txBody>
          <a:bodyPr/>
          <a:lstStyle/>
          <a:p>
            <a:pPr eaLnBrk="1" hangingPunct="1"/>
            <a:endParaRPr lang="en-US" altLang="en-US" smtClean="0"/>
          </a:p>
        </p:txBody>
      </p:sp>
      <p:sp>
        <p:nvSpPr>
          <p:cNvPr id="173060"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3-30, p. 76</a:t>
            </a:r>
          </a:p>
        </p:txBody>
      </p:sp>
      <p:sp>
        <p:nvSpPr>
          <p:cNvPr id="173061" name="Rectangle 5"/>
          <p:cNvSpPr>
            <a:spLocks noChangeArrowheads="1"/>
          </p:cNvSpPr>
          <p:nvPr/>
        </p:nvSpPr>
        <p:spPr bwMode="auto">
          <a:xfrm>
            <a:off x="3921125" y="2667001"/>
            <a:ext cx="4351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Nitrogen fixation by natural processes</a:t>
            </a:r>
          </a:p>
        </p:txBody>
      </p:sp>
      <p:sp>
        <p:nvSpPr>
          <p:cNvPr id="173062" name="Rectangle 6"/>
          <p:cNvSpPr>
            <a:spLocks noChangeArrowheads="1"/>
          </p:cNvSpPr>
          <p:nvPr/>
        </p:nvSpPr>
        <p:spPr bwMode="auto">
          <a:xfrm rot="16200000">
            <a:off x="1270000" y="3078163"/>
            <a:ext cx="313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Global nitrogen (N) fixation</a:t>
            </a:r>
          </a:p>
          <a:p>
            <a:pPr algn="ctr" eaLnBrk="1" hangingPunct="1"/>
            <a:r>
              <a:rPr lang="en-US" altLang="en-US" sz="1800" b="1"/>
              <a:t>(trillion grams)</a:t>
            </a:r>
          </a:p>
        </p:txBody>
      </p:sp>
      <p:sp>
        <p:nvSpPr>
          <p:cNvPr id="173063" name="WordArt 7"/>
          <p:cNvSpPr>
            <a:spLocks noChangeArrowheads="1" noChangeShapeType="1" noTextEdit="1"/>
          </p:cNvSpPr>
          <p:nvPr/>
        </p:nvSpPr>
        <p:spPr bwMode="auto">
          <a:xfrm rot="20159613">
            <a:off x="4533900" y="4495800"/>
            <a:ext cx="3124200" cy="3048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cs typeface="Arial" panose="020B0604020202020204" pitchFamily="34" charset="0"/>
              </a:rPr>
              <a:t>Nitrogen fixation by human processes</a:t>
            </a:r>
          </a:p>
        </p:txBody>
      </p:sp>
      <p:sp>
        <p:nvSpPr>
          <p:cNvPr id="173064" name="Rectangle 8"/>
          <p:cNvSpPr>
            <a:spLocks noChangeArrowheads="1"/>
          </p:cNvSpPr>
          <p:nvPr/>
        </p:nvSpPr>
        <p:spPr bwMode="auto">
          <a:xfrm>
            <a:off x="3427413" y="464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b="1"/>
          </a:p>
        </p:txBody>
      </p:sp>
      <p:sp>
        <p:nvSpPr>
          <p:cNvPr id="173065" name="Rectangle 9"/>
          <p:cNvSpPr>
            <a:spLocks noChangeArrowheads="1"/>
          </p:cNvSpPr>
          <p:nvPr/>
        </p:nvSpPr>
        <p:spPr bwMode="auto">
          <a:xfrm>
            <a:off x="6178550" y="63388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Year</a:t>
            </a:r>
          </a:p>
        </p:txBody>
      </p:sp>
    </p:spTree>
    <p:extLst>
      <p:ext uri="{BB962C8B-B14F-4D97-AF65-F5344CB8AC3E}">
        <p14:creationId xmlns:p14="http://schemas.microsoft.com/office/powerpoint/2010/main" val="1159804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1" descr="0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1066801"/>
            <a:ext cx="85979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707" name="Rectangle 3"/>
          <p:cNvSpPr>
            <a:spLocks noGrp="1" noChangeArrowheads="1"/>
          </p:cNvSpPr>
          <p:nvPr>
            <p:ph type="title"/>
          </p:nvPr>
        </p:nvSpPr>
        <p:spPr/>
        <p:txBody>
          <a:bodyPr/>
          <a:lstStyle/>
          <a:p>
            <a:pPr eaLnBrk="1" hangingPunct="1">
              <a:defRPr/>
            </a:pPr>
            <a:r>
              <a:rPr lang="en-US" altLang="en-US" smtClean="0"/>
              <a:t>The Phosphorous Cycle</a:t>
            </a:r>
          </a:p>
        </p:txBody>
      </p:sp>
      <p:sp>
        <p:nvSpPr>
          <p:cNvPr id="200708"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3-31</a:t>
            </a:r>
          </a:p>
        </p:txBody>
      </p:sp>
    </p:spTree>
    <p:extLst>
      <p:ext uri="{BB962C8B-B14F-4D97-AF65-F5344CB8AC3E}">
        <p14:creationId xmlns:p14="http://schemas.microsoft.com/office/powerpoint/2010/main" val="3864279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0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585789"/>
            <a:ext cx="89662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3" hidden="1"/>
          <p:cNvSpPr>
            <a:spLocks noGrp="1" noChangeArrowheads="1"/>
          </p:cNvSpPr>
          <p:nvPr>
            <p:ph type="title"/>
          </p:nvPr>
        </p:nvSpPr>
        <p:spPr/>
        <p:txBody>
          <a:bodyPr/>
          <a:lstStyle/>
          <a:p>
            <a:pPr eaLnBrk="1" hangingPunct="1"/>
            <a:endParaRPr lang="en-US" altLang="en-US" smtClean="0"/>
          </a:p>
        </p:txBody>
      </p:sp>
      <p:sp>
        <p:nvSpPr>
          <p:cNvPr id="177156"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3-31, p. 77</a:t>
            </a:r>
          </a:p>
        </p:txBody>
      </p:sp>
      <p:sp>
        <p:nvSpPr>
          <p:cNvPr id="177157" name="Rectangle 5"/>
          <p:cNvSpPr>
            <a:spLocks noChangeArrowheads="1"/>
          </p:cNvSpPr>
          <p:nvPr/>
        </p:nvSpPr>
        <p:spPr bwMode="auto">
          <a:xfrm>
            <a:off x="3699696" y="3167063"/>
            <a:ext cx="127470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1800" b="1"/>
              <a:t>Dissolved</a:t>
            </a:r>
          </a:p>
          <a:p>
            <a:pPr algn="ctr" eaLnBrk="1" hangingPunct="1">
              <a:lnSpc>
                <a:spcPct val="80000"/>
              </a:lnSpc>
            </a:pPr>
            <a:r>
              <a:rPr lang="en-US" altLang="en-US" sz="1800" b="1"/>
              <a:t>in Ocean</a:t>
            </a:r>
          </a:p>
          <a:p>
            <a:pPr algn="ctr" eaLnBrk="1" hangingPunct="1">
              <a:lnSpc>
                <a:spcPct val="80000"/>
              </a:lnSpc>
            </a:pPr>
            <a:r>
              <a:rPr lang="en-US" altLang="en-US" sz="1800" b="1"/>
              <a:t>Water</a:t>
            </a:r>
          </a:p>
        </p:txBody>
      </p:sp>
      <p:sp>
        <p:nvSpPr>
          <p:cNvPr id="177158" name="Rectangle 6"/>
          <p:cNvSpPr>
            <a:spLocks noChangeArrowheads="1"/>
          </p:cNvSpPr>
          <p:nvPr/>
        </p:nvSpPr>
        <p:spPr bwMode="auto">
          <a:xfrm>
            <a:off x="2590800" y="5124451"/>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Marine Sediments</a:t>
            </a:r>
            <a:endParaRPr lang="en-US" altLang="en-US" sz="1800"/>
          </a:p>
        </p:txBody>
      </p:sp>
      <p:sp>
        <p:nvSpPr>
          <p:cNvPr id="177159" name="Rectangle 7"/>
          <p:cNvSpPr>
            <a:spLocks noChangeArrowheads="1"/>
          </p:cNvSpPr>
          <p:nvPr/>
        </p:nvSpPr>
        <p:spPr bwMode="auto">
          <a:xfrm>
            <a:off x="8229600" y="5105401"/>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Rocks</a:t>
            </a:r>
            <a:endParaRPr lang="en-US" altLang="en-US" sz="1800"/>
          </a:p>
        </p:txBody>
      </p:sp>
      <p:sp>
        <p:nvSpPr>
          <p:cNvPr id="177160" name="Rectangle 8"/>
          <p:cNvSpPr>
            <a:spLocks noChangeArrowheads="1"/>
          </p:cNvSpPr>
          <p:nvPr/>
        </p:nvSpPr>
        <p:spPr bwMode="auto">
          <a:xfrm>
            <a:off x="5330825" y="4705350"/>
            <a:ext cx="165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uplifting over</a:t>
            </a:r>
          </a:p>
          <a:p>
            <a:pPr eaLnBrk="1" hangingPunct="1"/>
            <a:r>
              <a:rPr lang="en-US" altLang="en-US" sz="1800" b="1">
                <a:solidFill>
                  <a:schemeClr val="bg1"/>
                </a:solidFill>
              </a:rPr>
              <a:t>geologic time</a:t>
            </a:r>
            <a:endParaRPr lang="en-US" altLang="en-US" sz="1800">
              <a:solidFill>
                <a:schemeClr val="bg1"/>
              </a:solidFill>
            </a:endParaRPr>
          </a:p>
        </p:txBody>
      </p:sp>
      <p:sp>
        <p:nvSpPr>
          <p:cNvPr id="177161" name="Rectangle 9"/>
          <p:cNvSpPr>
            <a:spLocks noChangeArrowheads="1"/>
          </p:cNvSpPr>
          <p:nvPr/>
        </p:nvSpPr>
        <p:spPr bwMode="auto">
          <a:xfrm>
            <a:off x="4267200" y="4483101"/>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settling out</a:t>
            </a:r>
            <a:endParaRPr lang="en-US" altLang="en-US" sz="1800">
              <a:solidFill>
                <a:schemeClr val="bg1"/>
              </a:solidFill>
            </a:endParaRPr>
          </a:p>
        </p:txBody>
      </p:sp>
      <p:sp>
        <p:nvSpPr>
          <p:cNvPr id="177162" name="Rectangle 10"/>
          <p:cNvSpPr>
            <a:spLocks noChangeArrowheads="1"/>
          </p:cNvSpPr>
          <p:nvPr/>
        </p:nvSpPr>
        <p:spPr bwMode="auto">
          <a:xfrm>
            <a:off x="6934200" y="4419601"/>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weathering</a:t>
            </a:r>
            <a:endParaRPr lang="en-US" altLang="en-US" sz="1800">
              <a:solidFill>
                <a:schemeClr val="bg1"/>
              </a:solidFill>
            </a:endParaRPr>
          </a:p>
        </p:txBody>
      </p:sp>
      <p:sp>
        <p:nvSpPr>
          <p:cNvPr id="177163" name="Rectangle 11"/>
          <p:cNvSpPr>
            <a:spLocks noChangeArrowheads="1"/>
          </p:cNvSpPr>
          <p:nvPr/>
        </p:nvSpPr>
        <p:spPr bwMode="auto">
          <a:xfrm>
            <a:off x="1905000" y="4483101"/>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sedimentation</a:t>
            </a:r>
          </a:p>
        </p:txBody>
      </p:sp>
      <p:sp>
        <p:nvSpPr>
          <p:cNvPr id="177164" name="Rectangle 12"/>
          <p:cNvSpPr>
            <a:spLocks noChangeArrowheads="1"/>
          </p:cNvSpPr>
          <p:nvPr/>
        </p:nvSpPr>
        <p:spPr bwMode="auto">
          <a:xfrm>
            <a:off x="9058275" y="3159125"/>
            <a:ext cx="79605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800" b="1"/>
              <a:t>Land</a:t>
            </a:r>
          </a:p>
          <a:p>
            <a:pPr eaLnBrk="1" hangingPunct="1">
              <a:lnSpc>
                <a:spcPct val="80000"/>
              </a:lnSpc>
            </a:pPr>
            <a:r>
              <a:rPr lang="en-US" altLang="en-US" sz="1800" b="1"/>
              <a:t>Food</a:t>
            </a:r>
          </a:p>
          <a:p>
            <a:pPr eaLnBrk="1" hangingPunct="1">
              <a:lnSpc>
                <a:spcPct val="80000"/>
              </a:lnSpc>
            </a:pPr>
            <a:r>
              <a:rPr lang="en-US" altLang="en-US" sz="1800" b="1"/>
              <a:t>Webs</a:t>
            </a:r>
          </a:p>
        </p:txBody>
      </p:sp>
      <p:sp>
        <p:nvSpPr>
          <p:cNvPr id="177165" name="Rectangle 13"/>
          <p:cNvSpPr>
            <a:spLocks noChangeArrowheads="1"/>
          </p:cNvSpPr>
          <p:nvPr/>
        </p:nvSpPr>
        <p:spPr bwMode="auto">
          <a:xfrm>
            <a:off x="7041844" y="3157538"/>
            <a:ext cx="167225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1800" b="1"/>
              <a:t>Dissolved</a:t>
            </a:r>
          </a:p>
          <a:p>
            <a:pPr algn="ctr" eaLnBrk="1" hangingPunct="1">
              <a:lnSpc>
                <a:spcPct val="80000"/>
              </a:lnSpc>
            </a:pPr>
            <a:r>
              <a:rPr lang="en-US" altLang="en-US" sz="1800" b="1"/>
              <a:t>in Soil Water,</a:t>
            </a:r>
          </a:p>
          <a:p>
            <a:pPr algn="ctr" eaLnBrk="1" hangingPunct="1">
              <a:lnSpc>
                <a:spcPct val="80000"/>
              </a:lnSpc>
            </a:pPr>
            <a:r>
              <a:rPr lang="en-US" altLang="en-US" sz="1800" b="1"/>
              <a:t>Lakes, Rivers</a:t>
            </a:r>
          </a:p>
        </p:txBody>
      </p:sp>
      <p:sp>
        <p:nvSpPr>
          <p:cNvPr id="177166" name="Rectangle 14"/>
          <p:cNvSpPr>
            <a:spLocks noChangeArrowheads="1"/>
          </p:cNvSpPr>
          <p:nvPr/>
        </p:nvSpPr>
        <p:spPr bwMode="auto">
          <a:xfrm>
            <a:off x="7620000" y="3886200"/>
            <a:ext cx="180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death,</a:t>
            </a:r>
          </a:p>
          <a:p>
            <a:pPr algn="ctr" eaLnBrk="1" hangingPunct="1"/>
            <a:r>
              <a:rPr lang="en-US" altLang="en-US" sz="1800" b="1">
                <a:solidFill>
                  <a:schemeClr val="bg1"/>
                </a:solidFill>
              </a:rPr>
              <a:t>decomposition</a:t>
            </a:r>
          </a:p>
        </p:txBody>
      </p:sp>
      <p:sp>
        <p:nvSpPr>
          <p:cNvPr id="177167" name="Rectangle 15"/>
          <p:cNvSpPr>
            <a:spLocks noChangeArrowheads="1"/>
          </p:cNvSpPr>
          <p:nvPr/>
        </p:nvSpPr>
        <p:spPr bwMode="auto">
          <a:xfrm>
            <a:off x="7848600" y="2438400"/>
            <a:ext cx="137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uptake by</a:t>
            </a:r>
          </a:p>
          <a:p>
            <a:pPr algn="ctr" eaLnBrk="1" hangingPunct="1"/>
            <a:r>
              <a:rPr lang="en-US" altLang="en-US" sz="1800" b="1">
                <a:solidFill>
                  <a:schemeClr val="bg1"/>
                </a:solidFill>
              </a:rPr>
              <a:t>autotrophs</a:t>
            </a:r>
          </a:p>
        </p:txBody>
      </p:sp>
      <p:sp>
        <p:nvSpPr>
          <p:cNvPr id="177168" name="Rectangle 16"/>
          <p:cNvSpPr>
            <a:spLocks noChangeArrowheads="1"/>
          </p:cNvSpPr>
          <p:nvPr/>
        </p:nvSpPr>
        <p:spPr bwMode="auto">
          <a:xfrm>
            <a:off x="8991600" y="2133601"/>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agriculture</a:t>
            </a:r>
          </a:p>
        </p:txBody>
      </p:sp>
      <p:sp>
        <p:nvSpPr>
          <p:cNvPr id="177169" name="Rectangle 17"/>
          <p:cNvSpPr>
            <a:spLocks noChangeArrowheads="1"/>
          </p:cNvSpPr>
          <p:nvPr/>
        </p:nvSpPr>
        <p:spPr bwMode="auto">
          <a:xfrm>
            <a:off x="5146675" y="3062288"/>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leaching, runoff</a:t>
            </a:r>
          </a:p>
        </p:txBody>
      </p:sp>
      <p:sp>
        <p:nvSpPr>
          <p:cNvPr id="177170" name="Rectangle 18"/>
          <p:cNvSpPr>
            <a:spLocks noChangeArrowheads="1"/>
          </p:cNvSpPr>
          <p:nvPr/>
        </p:nvSpPr>
        <p:spPr bwMode="auto">
          <a:xfrm>
            <a:off x="2876550" y="2466975"/>
            <a:ext cx="137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uptake by</a:t>
            </a:r>
          </a:p>
          <a:p>
            <a:pPr algn="ctr" eaLnBrk="1" hangingPunct="1"/>
            <a:r>
              <a:rPr lang="en-US" altLang="en-US" sz="1800" b="1">
                <a:solidFill>
                  <a:schemeClr val="bg1"/>
                </a:solidFill>
              </a:rPr>
              <a:t>autotrophs</a:t>
            </a:r>
          </a:p>
        </p:txBody>
      </p:sp>
      <p:sp>
        <p:nvSpPr>
          <p:cNvPr id="177171" name="Rectangle 19"/>
          <p:cNvSpPr>
            <a:spLocks noChangeArrowheads="1"/>
          </p:cNvSpPr>
          <p:nvPr/>
        </p:nvSpPr>
        <p:spPr bwMode="auto">
          <a:xfrm>
            <a:off x="1933575" y="1905001"/>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excretion</a:t>
            </a:r>
          </a:p>
        </p:txBody>
      </p:sp>
      <p:sp>
        <p:nvSpPr>
          <p:cNvPr id="177172" name="Rectangle 20"/>
          <p:cNvSpPr>
            <a:spLocks noChangeArrowheads="1"/>
          </p:cNvSpPr>
          <p:nvPr/>
        </p:nvSpPr>
        <p:spPr bwMode="auto">
          <a:xfrm>
            <a:off x="2743200" y="3962400"/>
            <a:ext cx="180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solidFill>
                  <a:schemeClr val="bg1"/>
                </a:solidFill>
              </a:rPr>
              <a:t>death,</a:t>
            </a:r>
          </a:p>
          <a:p>
            <a:pPr algn="ctr" eaLnBrk="1" hangingPunct="1"/>
            <a:r>
              <a:rPr lang="en-US" altLang="en-US" sz="1800" b="1">
                <a:solidFill>
                  <a:schemeClr val="bg1"/>
                </a:solidFill>
              </a:rPr>
              <a:t>decomposition</a:t>
            </a:r>
          </a:p>
        </p:txBody>
      </p:sp>
      <p:sp>
        <p:nvSpPr>
          <p:cNvPr id="177173" name="Rectangle 21"/>
          <p:cNvSpPr>
            <a:spLocks noChangeArrowheads="1"/>
          </p:cNvSpPr>
          <p:nvPr/>
        </p:nvSpPr>
        <p:spPr bwMode="auto">
          <a:xfrm>
            <a:off x="5867400" y="1600201"/>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mining</a:t>
            </a:r>
          </a:p>
        </p:txBody>
      </p:sp>
      <p:sp>
        <p:nvSpPr>
          <p:cNvPr id="177174" name="Rectangle 22"/>
          <p:cNvSpPr>
            <a:spLocks noChangeArrowheads="1"/>
          </p:cNvSpPr>
          <p:nvPr/>
        </p:nvSpPr>
        <p:spPr bwMode="auto">
          <a:xfrm>
            <a:off x="7239000" y="1600201"/>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Fertilizer</a:t>
            </a:r>
          </a:p>
        </p:txBody>
      </p:sp>
      <p:sp>
        <p:nvSpPr>
          <p:cNvPr id="177175" name="Rectangle 23"/>
          <p:cNvSpPr>
            <a:spLocks noChangeArrowheads="1"/>
          </p:cNvSpPr>
          <p:nvPr/>
        </p:nvSpPr>
        <p:spPr bwMode="auto">
          <a:xfrm>
            <a:off x="4191000" y="2376488"/>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weathering</a:t>
            </a:r>
          </a:p>
        </p:txBody>
      </p:sp>
      <p:sp>
        <p:nvSpPr>
          <p:cNvPr id="177176" name="Rectangle 24"/>
          <p:cNvSpPr>
            <a:spLocks noChangeArrowheads="1"/>
          </p:cNvSpPr>
          <p:nvPr/>
        </p:nvSpPr>
        <p:spPr bwMode="auto">
          <a:xfrm>
            <a:off x="4114800" y="1905001"/>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Guano</a:t>
            </a:r>
          </a:p>
        </p:txBody>
      </p:sp>
      <p:sp>
        <p:nvSpPr>
          <p:cNvPr id="177177" name="Rectangle 25"/>
          <p:cNvSpPr>
            <a:spLocks noChangeArrowheads="1"/>
          </p:cNvSpPr>
          <p:nvPr/>
        </p:nvSpPr>
        <p:spPr bwMode="auto">
          <a:xfrm>
            <a:off x="2199597" y="3162300"/>
            <a:ext cx="92845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1800" b="1"/>
              <a:t>Marine</a:t>
            </a:r>
          </a:p>
          <a:p>
            <a:pPr algn="ctr" eaLnBrk="1" hangingPunct="1">
              <a:lnSpc>
                <a:spcPct val="80000"/>
              </a:lnSpc>
            </a:pPr>
            <a:r>
              <a:rPr lang="en-US" altLang="en-US" sz="1800" b="1"/>
              <a:t>Food</a:t>
            </a:r>
          </a:p>
          <a:p>
            <a:pPr algn="ctr" eaLnBrk="1" hangingPunct="1">
              <a:lnSpc>
                <a:spcPct val="80000"/>
              </a:lnSpc>
            </a:pPr>
            <a:r>
              <a:rPr lang="en-US" altLang="en-US" sz="1800" b="1"/>
              <a:t>Webs</a:t>
            </a:r>
          </a:p>
        </p:txBody>
      </p:sp>
    </p:spTree>
    <p:extLst>
      <p:ext uri="{BB962C8B-B14F-4D97-AF65-F5344CB8AC3E}">
        <p14:creationId xmlns:p14="http://schemas.microsoft.com/office/powerpoint/2010/main" val="2082858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752600" y="68264"/>
            <a:ext cx="8763000" cy="1760537"/>
          </a:xfrm>
        </p:spPr>
        <p:txBody>
          <a:bodyPr/>
          <a:lstStyle/>
          <a:p>
            <a:pPr eaLnBrk="1" hangingPunct="1">
              <a:defRPr/>
            </a:pPr>
            <a:r>
              <a:rPr lang="en-US" altLang="en-US" smtClean="0"/>
              <a:t>Effects of Human Activities </a:t>
            </a:r>
            <a:br>
              <a:rPr lang="en-US" altLang="en-US" smtClean="0"/>
            </a:br>
            <a:r>
              <a:rPr lang="en-US" altLang="en-US" smtClean="0"/>
              <a:t>on the Phosphorous Cycle</a:t>
            </a:r>
          </a:p>
        </p:txBody>
      </p:sp>
      <p:sp>
        <p:nvSpPr>
          <p:cNvPr id="206851" name="Rectangle 3"/>
          <p:cNvSpPr>
            <a:spLocks noGrp="1" noChangeArrowheads="1"/>
          </p:cNvSpPr>
          <p:nvPr>
            <p:ph type="body" idx="1"/>
          </p:nvPr>
        </p:nvSpPr>
        <p:spPr>
          <a:xfrm>
            <a:off x="1752601" y="1905000"/>
            <a:ext cx="8734425" cy="4724400"/>
          </a:xfrm>
        </p:spPr>
        <p:txBody>
          <a:bodyPr/>
          <a:lstStyle/>
          <a:p>
            <a:pPr eaLnBrk="1" hangingPunct="1">
              <a:defRPr/>
            </a:pPr>
            <a:r>
              <a:rPr lang="en-US" altLang="en-US" smtClean="0"/>
              <a:t>We remove large amounts of phosphate from the earth to make fertilizer.</a:t>
            </a:r>
          </a:p>
          <a:p>
            <a:pPr eaLnBrk="1" hangingPunct="1">
              <a:defRPr/>
            </a:pPr>
            <a:r>
              <a:rPr lang="en-US" altLang="en-US" smtClean="0"/>
              <a:t>We reduce phosphorous in tropical soils by clearing forests.</a:t>
            </a:r>
          </a:p>
          <a:p>
            <a:pPr eaLnBrk="1" hangingPunct="1">
              <a:defRPr/>
            </a:pPr>
            <a:r>
              <a:rPr lang="en-US" altLang="en-US" smtClean="0"/>
              <a:t>We add excess phosphates to aquatic systems from runoff of animal wastes and fertilizers.</a:t>
            </a:r>
          </a:p>
        </p:txBody>
      </p:sp>
    </p:spTree>
    <p:extLst>
      <p:ext uri="{BB962C8B-B14F-4D97-AF65-F5344CB8AC3E}">
        <p14:creationId xmlns:p14="http://schemas.microsoft.com/office/powerpoint/2010/main" val="118967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1" descr="03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985838"/>
            <a:ext cx="8964613" cy="526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899" name="Rectangle 3"/>
          <p:cNvSpPr>
            <a:spLocks noGrp="1" noChangeArrowheads="1"/>
          </p:cNvSpPr>
          <p:nvPr>
            <p:ph type="title"/>
          </p:nvPr>
        </p:nvSpPr>
        <p:spPr/>
        <p:txBody>
          <a:bodyPr/>
          <a:lstStyle/>
          <a:p>
            <a:pPr eaLnBrk="1" hangingPunct="1">
              <a:defRPr/>
            </a:pPr>
            <a:r>
              <a:rPr lang="en-US" altLang="en-US" smtClean="0"/>
              <a:t>The Sulfur Cycle</a:t>
            </a:r>
          </a:p>
        </p:txBody>
      </p:sp>
      <p:sp>
        <p:nvSpPr>
          <p:cNvPr id="208900"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3-32</a:t>
            </a:r>
          </a:p>
        </p:txBody>
      </p:sp>
    </p:spTree>
    <p:extLst>
      <p:ext uri="{BB962C8B-B14F-4D97-AF65-F5344CB8AC3E}">
        <p14:creationId xmlns:p14="http://schemas.microsoft.com/office/powerpoint/2010/main" val="2880938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03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796926"/>
            <a:ext cx="8966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ectangle 3" hidden="1"/>
          <p:cNvSpPr>
            <a:spLocks noGrp="1" noChangeArrowheads="1"/>
          </p:cNvSpPr>
          <p:nvPr>
            <p:ph type="title"/>
          </p:nvPr>
        </p:nvSpPr>
        <p:spPr/>
        <p:txBody>
          <a:bodyPr/>
          <a:lstStyle/>
          <a:p>
            <a:pPr eaLnBrk="1" hangingPunct="1"/>
            <a:endParaRPr lang="en-US" altLang="en-US" sz="1400" b="1"/>
          </a:p>
        </p:txBody>
      </p:sp>
      <p:sp>
        <p:nvSpPr>
          <p:cNvPr id="183300"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3-32, p. 78</a:t>
            </a:r>
          </a:p>
        </p:txBody>
      </p:sp>
      <p:sp>
        <p:nvSpPr>
          <p:cNvPr id="183301" name="Rectangle 5"/>
          <p:cNvSpPr>
            <a:spLocks noChangeArrowheads="1"/>
          </p:cNvSpPr>
          <p:nvPr/>
        </p:nvSpPr>
        <p:spPr bwMode="auto">
          <a:xfrm>
            <a:off x="7315201" y="5381625"/>
            <a:ext cx="1636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Hydrogen sulfide</a:t>
            </a:r>
            <a:endParaRPr lang="en-US" altLang="en-US" sz="1400"/>
          </a:p>
        </p:txBody>
      </p:sp>
      <p:sp>
        <p:nvSpPr>
          <p:cNvPr id="183302" name="Rectangle 6"/>
          <p:cNvSpPr>
            <a:spLocks noChangeArrowheads="1"/>
          </p:cNvSpPr>
          <p:nvPr/>
        </p:nvSpPr>
        <p:spPr bwMode="auto">
          <a:xfrm>
            <a:off x="9220200" y="4848225"/>
            <a:ext cx="698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Sulfur</a:t>
            </a:r>
          </a:p>
        </p:txBody>
      </p:sp>
      <p:sp>
        <p:nvSpPr>
          <p:cNvPr id="183303" name="Rectangle 7"/>
          <p:cNvSpPr>
            <a:spLocks noChangeArrowheads="1"/>
          </p:cNvSpPr>
          <p:nvPr/>
        </p:nvSpPr>
        <p:spPr bwMode="auto">
          <a:xfrm>
            <a:off x="7505700" y="4343400"/>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Sulfate salts</a:t>
            </a:r>
          </a:p>
        </p:txBody>
      </p:sp>
      <p:sp>
        <p:nvSpPr>
          <p:cNvPr id="183304" name="Rectangle 8"/>
          <p:cNvSpPr>
            <a:spLocks noChangeArrowheads="1"/>
          </p:cNvSpPr>
          <p:nvPr/>
        </p:nvSpPr>
        <p:spPr bwMode="auto">
          <a:xfrm>
            <a:off x="5486401" y="4800600"/>
            <a:ext cx="156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Decaying matter</a:t>
            </a:r>
          </a:p>
        </p:txBody>
      </p:sp>
      <p:sp>
        <p:nvSpPr>
          <p:cNvPr id="183305" name="Rectangle 9"/>
          <p:cNvSpPr>
            <a:spLocks noChangeArrowheads="1"/>
          </p:cNvSpPr>
          <p:nvPr/>
        </p:nvSpPr>
        <p:spPr bwMode="auto">
          <a:xfrm>
            <a:off x="5943600" y="3048000"/>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Animals</a:t>
            </a:r>
          </a:p>
        </p:txBody>
      </p:sp>
      <p:sp>
        <p:nvSpPr>
          <p:cNvPr id="183306" name="Rectangle 10"/>
          <p:cNvSpPr>
            <a:spLocks noChangeArrowheads="1"/>
          </p:cNvSpPr>
          <p:nvPr/>
        </p:nvSpPr>
        <p:spPr bwMode="auto">
          <a:xfrm>
            <a:off x="7772400" y="2286000"/>
            <a:ext cx="717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Plants</a:t>
            </a:r>
          </a:p>
        </p:txBody>
      </p:sp>
      <p:sp>
        <p:nvSpPr>
          <p:cNvPr id="183307" name="Rectangle 11"/>
          <p:cNvSpPr>
            <a:spLocks noChangeArrowheads="1"/>
          </p:cNvSpPr>
          <p:nvPr/>
        </p:nvSpPr>
        <p:spPr bwMode="auto">
          <a:xfrm>
            <a:off x="1752601" y="3781425"/>
            <a:ext cx="727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Ocean</a:t>
            </a:r>
          </a:p>
        </p:txBody>
      </p:sp>
      <p:sp>
        <p:nvSpPr>
          <p:cNvPr id="183308" name="Rectangle 12"/>
          <p:cNvSpPr>
            <a:spLocks noChangeArrowheads="1"/>
          </p:cNvSpPr>
          <p:nvPr/>
        </p:nvSpPr>
        <p:spPr bwMode="auto">
          <a:xfrm>
            <a:off x="4267201" y="2943225"/>
            <a:ext cx="103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Industries</a:t>
            </a:r>
          </a:p>
        </p:txBody>
      </p:sp>
      <p:sp>
        <p:nvSpPr>
          <p:cNvPr id="183309" name="Rectangle 13"/>
          <p:cNvSpPr>
            <a:spLocks noChangeArrowheads="1"/>
          </p:cNvSpPr>
          <p:nvPr/>
        </p:nvSpPr>
        <p:spPr bwMode="auto">
          <a:xfrm>
            <a:off x="3505200" y="2714625"/>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Volcano</a:t>
            </a:r>
          </a:p>
        </p:txBody>
      </p:sp>
      <p:sp>
        <p:nvSpPr>
          <p:cNvPr id="183310" name="Rectangle 14"/>
          <p:cNvSpPr>
            <a:spLocks noChangeArrowheads="1"/>
          </p:cNvSpPr>
          <p:nvPr/>
        </p:nvSpPr>
        <p:spPr bwMode="auto">
          <a:xfrm>
            <a:off x="4014788" y="1820863"/>
            <a:ext cx="1636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Hydrogen sulfide</a:t>
            </a:r>
          </a:p>
        </p:txBody>
      </p:sp>
      <p:sp>
        <p:nvSpPr>
          <p:cNvPr id="183311" name="Rectangle 15"/>
          <p:cNvSpPr>
            <a:spLocks noChangeArrowheads="1"/>
          </p:cNvSpPr>
          <p:nvPr/>
        </p:nvSpPr>
        <p:spPr bwMode="auto">
          <a:xfrm>
            <a:off x="3200401" y="1600200"/>
            <a:ext cx="83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Oxygen</a:t>
            </a:r>
          </a:p>
        </p:txBody>
      </p:sp>
      <p:sp>
        <p:nvSpPr>
          <p:cNvPr id="183312" name="Rectangle 16"/>
          <p:cNvSpPr>
            <a:spLocks noChangeArrowheads="1"/>
          </p:cNvSpPr>
          <p:nvPr/>
        </p:nvSpPr>
        <p:spPr bwMode="auto">
          <a:xfrm>
            <a:off x="1885950" y="276225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Dimethyl sulfide</a:t>
            </a:r>
          </a:p>
        </p:txBody>
      </p:sp>
      <p:sp>
        <p:nvSpPr>
          <p:cNvPr id="183313" name="Rectangle 17"/>
          <p:cNvSpPr>
            <a:spLocks noChangeArrowheads="1"/>
          </p:cNvSpPr>
          <p:nvPr/>
        </p:nvSpPr>
        <p:spPr bwMode="auto">
          <a:xfrm>
            <a:off x="6613525" y="1371600"/>
            <a:ext cx="1172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Ammonium</a:t>
            </a:r>
          </a:p>
          <a:p>
            <a:pPr eaLnBrk="1" hangingPunct="1"/>
            <a:r>
              <a:rPr lang="en-US" altLang="en-US" sz="1400" b="1"/>
              <a:t>sulfate</a:t>
            </a:r>
          </a:p>
        </p:txBody>
      </p:sp>
      <p:sp>
        <p:nvSpPr>
          <p:cNvPr id="183314" name="Rectangle 18"/>
          <p:cNvSpPr>
            <a:spLocks noChangeArrowheads="1"/>
          </p:cNvSpPr>
          <p:nvPr/>
        </p:nvSpPr>
        <p:spPr bwMode="auto">
          <a:xfrm>
            <a:off x="5334001" y="1343025"/>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Ammonia</a:t>
            </a:r>
          </a:p>
        </p:txBody>
      </p:sp>
      <p:sp>
        <p:nvSpPr>
          <p:cNvPr id="183315" name="Rectangle 19"/>
          <p:cNvSpPr>
            <a:spLocks noChangeArrowheads="1"/>
          </p:cNvSpPr>
          <p:nvPr/>
        </p:nvSpPr>
        <p:spPr bwMode="auto">
          <a:xfrm>
            <a:off x="8534400" y="914400"/>
            <a:ext cx="19748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5000"/>
              </a:lnSpc>
            </a:pPr>
            <a:r>
              <a:rPr lang="en-US" altLang="en-US" sz="1400" b="1"/>
              <a:t>Acidic fog and precipitation</a:t>
            </a:r>
          </a:p>
        </p:txBody>
      </p:sp>
      <p:sp>
        <p:nvSpPr>
          <p:cNvPr id="183316" name="Rectangle 20"/>
          <p:cNvSpPr>
            <a:spLocks noChangeArrowheads="1"/>
          </p:cNvSpPr>
          <p:nvPr/>
        </p:nvSpPr>
        <p:spPr bwMode="auto">
          <a:xfrm>
            <a:off x="4724400" y="962025"/>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Sulfuric acid</a:t>
            </a:r>
          </a:p>
        </p:txBody>
      </p:sp>
      <p:sp>
        <p:nvSpPr>
          <p:cNvPr id="183317" name="Rectangle 21"/>
          <p:cNvSpPr>
            <a:spLocks noChangeArrowheads="1"/>
          </p:cNvSpPr>
          <p:nvPr/>
        </p:nvSpPr>
        <p:spPr bwMode="auto">
          <a:xfrm>
            <a:off x="4038601" y="809625"/>
            <a:ext cx="677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Water</a:t>
            </a:r>
          </a:p>
        </p:txBody>
      </p:sp>
      <p:sp>
        <p:nvSpPr>
          <p:cNvPr id="183318" name="Rectangle 22"/>
          <p:cNvSpPr>
            <a:spLocks noChangeArrowheads="1"/>
          </p:cNvSpPr>
          <p:nvPr/>
        </p:nvSpPr>
        <p:spPr bwMode="auto">
          <a:xfrm>
            <a:off x="3038476" y="877888"/>
            <a:ext cx="830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Sulfur</a:t>
            </a:r>
          </a:p>
          <a:p>
            <a:pPr eaLnBrk="1" hangingPunct="1"/>
            <a:r>
              <a:rPr lang="en-US" altLang="en-US" sz="1400" b="1"/>
              <a:t>trioxide</a:t>
            </a:r>
          </a:p>
        </p:txBody>
      </p:sp>
      <p:sp>
        <p:nvSpPr>
          <p:cNvPr id="183319" name="Rectangle 23"/>
          <p:cNvSpPr>
            <a:spLocks noChangeArrowheads="1"/>
          </p:cNvSpPr>
          <p:nvPr/>
        </p:nvSpPr>
        <p:spPr bwMode="auto">
          <a:xfrm>
            <a:off x="1676401" y="1828800"/>
            <a:ext cx="1370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Sulfur dioxide</a:t>
            </a:r>
          </a:p>
        </p:txBody>
      </p:sp>
      <p:sp>
        <p:nvSpPr>
          <p:cNvPr id="183320" name="Rectangle 24"/>
          <p:cNvSpPr>
            <a:spLocks noChangeArrowheads="1"/>
          </p:cNvSpPr>
          <p:nvPr/>
        </p:nvSpPr>
        <p:spPr bwMode="auto">
          <a:xfrm>
            <a:off x="3667126" y="4735513"/>
            <a:ext cx="9188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Metallic</a:t>
            </a:r>
          </a:p>
          <a:p>
            <a:pPr eaLnBrk="1" hangingPunct="1"/>
            <a:r>
              <a:rPr lang="en-US" altLang="en-US" sz="1400" b="1"/>
              <a:t>sulfide</a:t>
            </a:r>
          </a:p>
          <a:p>
            <a:pPr eaLnBrk="1" hangingPunct="1"/>
            <a:r>
              <a:rPr lang="en-US" altLang="en-US" sz="1400" b="1"/>
              <a:t>deposits</a:t>
            </a:r>
          </a:p>
        </p:txBody>
      </p:sp>
    </p:spTree>
    <p:extLst>
      <p:ext uri="{BB962C8B-B14F-4D97-AF65-F5344CB8AC3E}">
        <p14:creationId xmlns:p14="http://schemas.microsoft.com/office/powerpoint/2010/main" val="71997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1" descr="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676401"/>
            <a:ext cx="513397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3" name="Rectangle 3"/>
          <p:cNvSpPr>
            <a:spLocks noGrp="1" noChangeArrowheads="1"/>
          </p:cNvSpPr>
          <p:nvPr>
            <p:ph type="title"/>
          </p:nvPr>
        </p:nvSpPr>
        <p:spPr>
          <a:xfrm>
            <a:off x="1752600" y="68264"/>
            <a:ext cx="8763000" cy="1531937"/>
          </a:xfrm>
        </p:spPr>
        <p:txBody>
          <a:bodyPr/>
          <a:lstStyle/>
          <a:p>
            <a:pPr eaLnBrk="1" hangingPunct="1">
              <a:defRPr/>
            </a:pPr>
            <a:r>
              <a:rPr lang="en-US" altLang="en-US" smtClean="0"/>
              <a:t>Productivity of Producers: </a:t>
            </a:r>
            <a:br>
              <a:rPr lang="en-US" altLang="en-US" smtClean="0"/>
            </a:br>
            <a:r>
              <a:rPr lang="en-US" altLang="en-US" smtClean="0"/>
              <a:t>The Rate Is Crucial</a:t>
            </a:r>
          </a:p>
        </p:txBody>
      </p:sp>
      <p:sp>
        <p:nvSpPr>
          <p:cNvPr id="133124" name="Rectangle 4"/>
          <p:cNvSpPr>
            <a:spLocks noGrp="1" noChangeArrowheads="1"/>
          </p:cNvSpPr>
          <p:nvPr>
            <p:ph type="body" idx="1"/>
          </p:nvPr>
        </p:nvSpPr>
        <p:spPr>
          <a:xfrm>
            <a:off x="6858001" y="1524000"/>
            <a:ext cx="3629025" cy="5105400"/>
          </a:xfrm>
        </p:spPr>
        <p:txBody>
          <a:bodyPr/>
          <a:lstStyle/>
          <a:p>
            <a:pPr eaLnBrk="1" hangingPunct="1">
              <a:defRPr/>
            </a:pPr>
            <a:r>
              <a:rPr lang="en-US" altLang="en-US" smtClean="0"/>
              <a:t>Gross primary production (GPP) </a:t>
            </a:r>
          </a:p>
          <a:p>
            <a:pPr lvl="1" eaLnBrk="1" hangingPunct="1">
              <a:defRPr/>
            </a:pPr>
            <a:r>
              <a:rPr lang="en-US" altLang="en-US" smtClean="0"/>
              <a:t>Rate at which an ecosystem’s producers convert solar energy into chemical energy as biomass.</a:t>
            </a:r>
          </a:p>
        </p:txBody>
      </p:sp>
      <p:sp>
        <p:nvSpPr>
          <p:cNvPr id="133125"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3-20</a:t>
            </a:r>
          </a:p>
        </p:txBody>
      </p:sp>
    </p:spTree>
    <p:extLst>
      <p:ext uri="{BB962C8B-B14F-4D97-AF65-F5344CB8AC3E}">
        <p14:creationId xmlns:p14="http://schemas.microsoft.com/office/powerpoint/2010/main" val="3554617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752600" y="68264"/>
            <a:ext cx="8763000" cy="1760537"/>
          </a:xfrm>
        </p:spPr>
        <p:txBody>
          <a:bodyPr/>
          <a:lstStyle/>
          <a:p>
            <a:pPr eaLnBrk="1" hangingPunct="1">
              <a:defRPr/>
            </a:pPr>
            <a:r>
              <a:rPr lang="en-US" altLang="en-US" smtClean="0"/>
              <a:t>Effects of Human Activities </a:t>
            </a:r>
            <a:br>
              <a:rPr lang="en-US" altLang="en-US" smtClean="0"/>
            </a:br>
            <a:r>
              <a:rPr lang="en-US" altLang="en-US" smtClean="0"/>
              <a:t>on the Sulfur Cycle</a:t>
            </a:r>
          </a:p>
        </p:txBody>
      </p:sp>
      <p:sp>
        <p:nvSpPr>
          <p:cNvPr id="215043" name="Rectangle 3"/>
          <p:cNvSpPr>
            <a:spLocks noGrp="1" noChangeArrowheads="1"/>
          </p:cNvSpPr>
          <p:nvPr>
            <p:ph type="body" idx="1"/>
          </p:nvPr>
        </p:nvSpPr>
        <p:spPr>
          <a:xfrm>
            <a:off x="1752601" y="1905000"/>
            <a:ext cx="8734425" cy="4724400"/>
          </a:xfrm>
        </p:spPr>
        <p:txBody>
          <a:bodyPr/>
          <a:lstStyle/>
          <a:p>
            <a:pPr eaLnBrk="1" hangingPunct="1">
              <a:defRPr/>
            </a:pPr>
            <a:r>
              <a:rPr lang="en-US" altLang="en-US" smtClean="0"/>
              <a:t>We add sulfur dioxide to the atmosphere by:</a:t>
            </a:r>
          </a:p>
          <a:p>
            <a:pPr lvl="1" eaLnBrk="1" hangingPunct="1">
              <a:defRPr/>
            </a:pPr>
            <a:r>
              <a:rPr lang="en-US" altLang="en-US" smtClean="0"/>
              <a:t>Burning coal and oil</a:t>
            </a:r>
          </a:p>
          <a:p>
            <a:pPr lvl="1" eaLnBrk="1" hangingPunct="1">
              <a:defRPr/>
            </a:pPr>
            <a:r>
              <a:rPr lang="en-US" altLang="en-US" smtClean="0"/>
              <a:t>Refining sulfur containing petroleum.</a:t>
            </a:r>
          </a:p>
          <a:p>
            <a:pPr lvl="1" eaLnBrk="1" hangingPunct="1">
              <a:defRPr/>
            </a:pPr>
            <a:r>
              <a:rPr lang="en-US" altLang="en-US" smtClean="0"/>
              <a:t>Convert sulfur-containing metallic ores into free metals such as copper, lead, and zinc releasing sulfur dioxide into the environment.</a:t>
            </a:r>
          </a:p>
        </p:txBody>
      </p:sp>
    </p:spTree>
    <p:extLst>
      <p:ext uri="{BB962C8B-B14F-4D97-AF65-F5344CB8AC3E}">
        <p14:creationId xmlns:p14="http://schemas.microsoft.com/office/powerpoint/2010/main" val="1224540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752600" y="68264"/>
            <a:ext cx="8763000" cy="1531937"/>
          </a:xfrm>
        </p:spPr>
        <p:txBody>
          <a:bodyPr/>
          <a:lstStyle/>
          <a:p>
            <a:pPr eaLnBrk="1" hangingPunct="1">
              <a:defRPr/>
            </a:pPr>
            <a:r>
              <a:rPr lang="en-US" altLang="en-US" smtClean="0"/>
              <a:t>The Gaia Hypothesis:</a:t>
            </a:r>
            <a:br>
              <a:rPr lang="en-US" altLang="en-US" smtClean="0"/>
            </a:br>
            <a:r>
              <a:rPr lang="en-US" altLang="en-US" smtClean="0"/>
              <a:t> Is the Earth Alive?</a:t>
            </a:r>
          </a:p>
        </p:txBody>
      </p:sp>
      <p:sp>
        <p:nvSpPr>
          <p:cNvPr id="217091" name="Rectangle 3"/>
          <p:cNvSpPr>
            <a:spLocks noGrp="1" noChangeArrowheads="1"/>
          </p:cNvSpPr>
          <p:nvPr>
            <p:ph type="body" idx="1"/>
          </p:nvPr>
        </p:nvSpPr>
        <p:spPr>
          <a:xfrm>
            <a:off x="1752601" y="1752600"/>
            <a:ext cx="8734425" cy="4876800"/>
          </a:xfrm>
        </p:spPr>
        <p:txBody>
          <a:bodyPr/>
          <a:lstStyle/>
          <a:p>
            <a:pPr eaLnBrk="1" hangingPunct="1">
              <a:defRPr/>
            </a:pPr>
            <a:r>
              <a:rPr lang="en-US" altLang="en-US" smtClean="0"/>
              <a:t>Some have proposed that the earth’s various forms of life control or at least influence its chemical cycles and other earth-sustaining processes.</a:t>
            </a:r>
          </a:p>
          <a:p>
            <a:pPr lvl="1" eaLnBrk="1" hangingPunct="1">
              <a:defRPr/>
            </a:pPr>
            <a:r>
              <a:rPr lang="en-US" altLang="en-US" smtClean="0"/>
              <a:t>The strong Gaia hypothesis: life </a:t>
            </a:r>
            <a:r>
              <a:rPr lang="en-US" altLang="en-US" u="sng" smtClean="0"/>
              <a:t>controls</a:t>
            </a:r>
            <a:r>
              <a:rPr lang="en-US" altLang="en-US" smtClean="0"/>
              <a:t> the earth’s life-sustaining processes.</a:t>
            </a:r>
          </a:p>
          <a:p>
            <a:pPr lvl="1" eaLnBrk="1" hangingPunct="1">
              <a:defRPr/>
            </a:pPr>
            <a:r>
              <a:rPr lang="en-US" altLang="en-US" smtClean="0"/>
              <a:t>The weak Gaia hypothesis: life </a:t>
            </a:r>
            <a:r>
              <a:rPr lang="en-US" altLang="en-US" u="sng" smtClean="0"/>
              <a:t>influences</a:t>
            </a:r>
            <a:r>
              <a:rPr lang="en-US" altLang="en-US" smtClean="0"/>
              <a:t> the earth’s life-sustaining processes.</a:t>
            </a:r>
          </a:p>
          <a:p>
            <a:pPr lvl="1" eaLnBrk="1" hangingPunct="1">
              <a:defRPr/>
            </a:pPr>
            <a:endParaRPr lang="en-US" altLang="en-US" smtClean="0"/>
          </a:p>
        </p:txBody>
      </p:sp>
    </p:spTree>
    <p:extLst>
      <p:ext uri="{BB962C8B-B14F-4D97-AF65-F5344CB8AC3E}">
        <p14:creationId xmlns:p14="http://schemas.microsoft.com/office/powerpoint/2010/main" val="1058877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altLang="en-US" sz="3600"/>
              <a:t>HOW DO ECOLOGISTS LEARN ABOUT ECOSYSTEMS?</a:t>
            </a:r>
          </a:p>
        </p:txBody>
      </p:sp>
      <p:sp>
        <p:nvSpPr>
          <p:cNvPr id="219139" name="Rectangle 3"/>
          <p:cNvSpPr>
            <a:spLocks noGrp="1" noChangeArrowheads="1"/>
          </p:cNvSpPr>
          <p:nvPr>
            <p:ph type="body" idx="1"/>
          </p:nvPr>
        </p:nvSpPr>
        <p:spPr/>
        <p:txBody>
          <a:bodyPr/>
          <a:lstStyle/>
          <a:p>
            <a:pPr eaLnBrk="1" hangingPunct="1">
              <a:defRPr/>
            </a:pPr>
            <a:r>
              <a:rPr lang="en-US" altLang="en-US" smtClean="0"/>
              <a:t>Ecologist go into ecosystems to observe, but also use remote sensors on aircraft and satellites to collect data and analyze geographic data in large databases.</a:t>
            </a:r>
          </a:p>
          <a:p>
            <a:pPr lvl="1" eaLnBrk="1" hangingPunct="1">
              <a:defRPr/>
            </a:pPr>
            <a:r>
              <a:rPr lang="en-US" altLang="en-US" smtClean="0"/>
              <a:t>Geographic Information Systems</a:t>
            </a:r>
          </a:p>
          <a:p>
            <a:pPr lvl="1" eaLnBrk="1" hangingPunct="1">
              <a:defRPr/>
            </a:pPr>
            <a:r>
              <a:rPr lang="en-US" altLang="en-US" smtClean="0"/>
              <a:t>Remote Sensing</a:t>
            </a:r>
          </a:p>
          <a:p>
            <a:pPr eaLnBrk="1" hangingPunct="1">
              <a:defRPr/>
            </a:pPr>
            <a:r>
              <a:rPr lang="en-US" altLang="en-US" smtClean="0"/>
              <a:t>Ecologists also use controlled indoor and outdoor chambers to study ecosystems</a:t>
            </a:r>
          </a:p>
        </p:txBody>
      </p:sp>
    </p:spTree>
    <p:extLst>
      <p:ext uri="{BB962C8B-B14F-4D97-AF65-F5344CB8AC3E}">
        <p14:creationId xmlns:p14="http://schemas.microsoft.com/office/powerpoint/2010/main" val="664665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1" descr="0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990600"/>
            <a:ext cx="3794125"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87" name="Rectangle 3"/>
          <p:cNvSpPr>
            <a:spLocks noGrp="1" noChangeArrowheads="1"/>
          </p:cNvSpPr>
          <p:nvPr>
            <p:ph type="title"/>
          </p:nvPr>
        </p:nvSpPr>
        <p:spPr>
          <a:xfrm>
            <a:off x="1524000" y="68264"/>
            <a:ext cx="8991600" cy="1139825"/>
          </a:xfrm>
        </p:spPr>
        <p:txBody>
          <a:bodyPr/>
          <a:lstStyle/>
          <a:p>
            <a:pPr eaLnBrk="1" hangingPunct="1">
              <a:defRPr/>
            </a:pPr>
            <a:r>
              <a:rPr lang="en-US" altLang="en-US" smtClean="0"/>
              <a:t>Geographic Information Systems (GIS)</a:t>
            </a:r>
          </a:p>
        </p:txBody>
      </p:sp>
      <p:sp>
        <p:nvSpPr>
          <p:cNvPr id="221188" name="AutoShape 4"/>
          <p:cNvSpPr>
            <a:spLocks noGrp="1" noChangeAspect="1" noChangeArrowheads="1"/>
          </p:cNvSpPr>
          <p:nvPr>
            <p:ph type="body" idx="1"/>
          </p:nvPr>
        </p:nvSpPr>
        <p:spPr>
          <a:xfrm>
            <a:off x="6172201" y="1371600"/>
            <a:ext cx="4314825" cy="5105400"/>
          </a:xfrm>
        </p:spPr>
        <p:txBody>
          <a:bodyPr/>
          <a:lstStyle/>
          <a:p>
            <a:pPr eaLnBrk="1" hangingPunct="1">
              <a:defRPr/>
            </a:pPr>
            <a:r>
              <a:rPr lang="en-US" altLang="en-US" smtClean="0"/>
              <a:t>A GIS organizes, stores, and analyzes complex data collected over broad geographic areas.</a:t>
            </a:r>
          </a:p>
          <a:p>
            <a:pPr eaLnBrk="1" hangingPunct="1">
              <a:defRPr/>
            </a:pPr>
            <a:r>
              <a:rPr lang="en-US" altLang="en-US" smtClean="0"/>
              <a:t>Allows the simultaneous overlay of many layers of data.</a:t>
            </a:r>
          </a:p>
        </p:txBody>
      </p:sp>
      <p:sp>
        <p:nvSpPr>
          <p:cNvPr id="221189"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3-33</a:t>
            </a:r>
          </a:p>
        </p:txBody>
      </p:sp>
    </p:spTree>
    <p:extLst>
      <p:ext uri="{BB962C8B-B14F-4D97-AF65-F5344CB8AC3E}">
        <p14:creationId xmlns:p14="http://schemas.microsoft.com/office/powerpoint/2010/main" val="935401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03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381000"/>
            <a:ext cx="4603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3" hidden="1"/>
          <p:cNvSpPr>
            <a:spLocks noGrp="1" noChangeArrowheads="1"/>
          </p:cNvSpPr>
          <p:nvPr>
            <p:ph type="title"/>
          </p:nvPr>
        </p:nvSpPr>
        <p:spPr/>
        <p:txBody>
          <a:bodyPr/>
          <a:lstStyle/>
          <a:p>
            <a:pPr algn="l" eaLnBrk="1" hangingPunct="1"/>
            <a:r>
              <a:rPr lang="en-US" altLang="en-US" sz="1800"/>
              <a:t/>
            </a:r>
            <a:br>
              <a:rPr lang="en-US" altLang="en-US" sz="1800"/>
            </a:br>
            <a:endParaRPr lang="en-US" altLang="en-US" sz="1800"/>
          </a:p>
        </p:txBody>
      </p:sp>
      <p:sp>
        <p:nvSpPr>
          <p:cNvPr id="193540"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3-33, p. 79</a:t>
            </a:r>
          </a:p>
        </p:txBody>
      </p:sp>
      <p:sp>
        <p:nvSpPr>
          <p:cNvPr id="193541" name="Rectangle 5"/>
          <p:cNvSpPr>
            <a:spLocks noChangeArrowheads="1"/>
          </p:cNvSpPr>
          <p:nvPr/>
        </p:nvSpPr>
        <p:spPr bwMode="auto">
          <a:xfrm>
            <a:off x="6851650" y="-76200"/>
            <a:ext cx="229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Critical nesting site</a:t>
            </a:r>
            <a:br>
              <a:rPr lang="en-US" altLang="en-US" sz="1800" b="1"/>
            </a:br>
            <a:r>
              <a:rPr lang="en-US" altLang="en-US" sz="1800" b="1"/>
              <a:t>locations</a:t>
            </a:r>
          </a:p>
        </p:txBody>
      </p:sp>
      <p:sp>
        <p:nvSpPr>
          <p:cNvPr id="193542" name="Rectangle 6"/>
          <p:cNvSpPr>
            <a:spLocks noChangeArrowheads="1"/>
          </p:cNvSpPr>
          <p:nvPr/>
        </p:nvSpPr>
        <p:spPr bwMode="auto">
          <a:xfrm>
            <a:off x="6705600" y="1295401"/>
            <a:ext cx="2471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USDA Forest Service</a:t>
            </a:r>
          </a:p>
        </p:txBody>
      </p:sp>
      <p:sp>
        <p:nvSpPr>
          <p:cNvPr id="193543" name="Rectangle 7"/>
          <p:cNvSpPr>
            <a:spLocks noChangeArrowheads="1"/>
          </p:cNvSpPr>
          <p:nvPr/>
        </p:nvSpPr>
        <p:spPr bwMode="auto">
          <a:xfrm>
            <a:off x="5257800" y="1504950"/>
            <a:ext cx="176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USDA</a:t>
            </a:r>
          </a:p>
          <a:p>
            <a:pPr algn="ctr" eaLnBrk="1" hangingPunct="1"/>
            <a:r>
              <a:rPr lang="en-US" altLang="en-US" sz="1800" b="1"/>
              <a:t>Forest Service</a:t>
            </a:r>
          </a:p>
        </p:txBody>
      </p:sp>
      <p:sp>
        <p:nvSpPr>
          <p:cNvPr id="193544" name="Rectangle 8"/>
          <p:cNvSpPr>
            <a:spLocks noChangeArrowheads="1"/>
          </p:cNvSpPr>
          <p:nvPr/>
        </p:nvSpPr>
        <p:spPr bwMode="auto">
          <a:xfrm>
            <a:off x="4267200" y="1828801"/>
            <a:ext cx="10477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5000"/>
              </a:lnSpc>
            </a:pPr>
            <a:r>
              <a:rPr lang="en-US" altLang="en-US" sz="1800" b="1"/>
              <a:t>Private</a:t>
            </a:r>
          </a:p>
          <a:p>
            <a:pPr algn="ctr" eaLnBrk="1" hangingPunct="1">
              <a:lnSpc>
                <a:spcPct val="75000"/>
              </a:lnSpc>
            </a:pPr>
            <a:r>
              <a:rPr lang="en-US" altLang="en-US" sz="1800" b="1"/>
              <a:t>owner 1</a:t>
            </a:r>
          </a:p>
        </p:txBody>
      </p:sp>
      <p:sp>
        <p:nvSpPr>
          <p:cNvPr id="193545" name="Rectangle 9"/>
          <p:cNvSpPr>
            <a:spLocks noChangeArrowheads="1"/>
          </p:cNvSpPr>
          <p:nvPr/>
        </p:nvSpPr>
        <p:spPr bwMode="auto">
          <a:xfrm>
            <a:off x="5486400" y="2057401"/>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Private owner 2</a:t>
            </a:r>
          </a:p>
        </p:txBody>
      </p:sp>
      <p:sp>
        <p:nvSpPr>
          <p:cNvPr id="193546" name="Rectangle 10"/>
          <p:cNvSpPr>
            <a:spLocks noChangeArrowheads="1"/>
          </p:cNvSpPr>
          <p:nvPr/>
        </p:nvSpPr>
        <p:spPr bwMode="auto">
          <a:xfrm>
            <a:off x="7391400" y="2743201"/>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Topography</a:t>
            </a:r>
          </a:p>
        </p:txBody>
      </p:sp>
      <p:sp>
        <p:nvSpPr>
          <p:cNvPr id="193547" name="Rectangle 11"/>
          <p:cNvSpPr>
            <a:spLocks noChangeArrowheads="1"/>
          </p:cNvSpPr>
          <p:nvPr/>
        </p:nvSpPr>
        <p:spPr bwMode="auto">
          <a:xfrm>
            <a:off x="7315200" y="3886201"/>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Habitat type</a:t>
            </a:r>
          </a:p>
        </p:txBody>
      </p:sp>
      <p:sp>
        <p:nvSpPr>
          <p:cNvPr id="193548" name="Rectangle 12"/>
          <p:cNvSpPr>
            <a:spLocks noChangeArrowheads="1"/>
          </p:cNvSpPr>
          <p:nvPr/>
        </p:nvSpPr>
        <p:spPr bwMode="auto">
          <a:xfrm>
            <a:off x="5143500" y="4286251"/>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Lake</a:t>
            </a:r>
          </a:p>
        </p:txBody>
      </p:sp>
      <p:sp>
        <p:nvSpPr>
          <p:cNvPr id="193549" name="Rectangle 13"/>
          <p:cNvSpPr>
            <a:spLocks noChangeArrowheads="1"/>
          </p:cNvSpPr>
          <p:nvPr/>
        </p:nvSpPr>
        <p:spPr bwMode="auto">
          <a:xfrm>
            <a:off x="4114800" y="4267201"/>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Wetland</a:t>
            </a:r>
          </a:p>
        </p:txBody>
      </p:sp>
      <p:sp>
        <p:nvSpPr>
          <p:cNvPr id="193550" name="Rectangle 14"/>
          <p:cNvSpPr>
            <a:spLocks noChangeArrowheads="1"/>
          </p:cNvSpPr>
          <p:nvPr/>
        </p:nvSpPr>
        <p:spPr bwMode="auto">
          <a:xfrm>
            <a:off x="5791200" y="4038601"/>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Forest</a:t>
            </a:r>
          </a:p>
        </p:txBody>
      </p:sp>
      <p:sp>
        <p:nvSpPr>
          <p:cNvPr id="193551" name="Rectangle 15"/>
          <p:cNvSpPr>
            <a:spLocks noChangeArrowheads="1"/>
          </p:cNvSpPr>
          <p:nvPr/>
        </p:nvSpPr>
        <p:spPr bwMode="auto">
          <a:xfrm>
            <a:off x="5562600" y="4495801"/>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Grassland</a:t>
            </a:r>
          </a:p>
        </p:txBody>
      </p:sp>
      <p:sp>
        <p:nvSpPr>
          <p:cNvPr id="193552" name="Rectangle 16"/>
          <p:cNvSpPr>
            <a:spLocks noChangeArrowheads="1"/>
          </p:cNvSpPr>
          <p:nvPr/>
        </p:nvSpPr>
        <p:spPr bwMode="auto">
          <a:xfrm>
            <a:off x="7467600" y="5257801"/>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Real world</a:t>
            </a:r>
          </a:p>
        </p:txBody>
      </p:sp>
    </p:spTree>
    <p:extLst>
      <p:ext uri="{BB962C8B-B14F-4D97-AF65-F5344CB8AC3E}">
        <p14:creationId xmlns:p14="http://schemas.microsoft.com/office/powerpoint/2010/main" val="201261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1" descr="0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2700"/>
            <a:ext cx="417195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83" name="Rectangle 3"/>
          <p:cNvSpPr>
            <a:spLocks noGrp="1" noChangeArrowheads="1"/>
          </p:cNvSpPr>
          <p:nvPr>
            <p:ph type="title"/>
          </p:nvPr>
        </p:nvSpPr>
        <p:spPr>
          <a:xfrm>
            <a:off x="5867400" y="68264"/>
            <a:ext cx="4648200" cy="1139825"/>
          </a:xfrm>
        </p:spPr>
        <p:txBody>
          <a:bodyPr/>
          <a:lstStyle/>
          <a:p>
            <a:pPr eaLnBrk="1" hangingPunct="1">
              <a:defRPr/>
            </a:pPr>
            <a:r>
              <a:rPr lang="en-US" altLang="en-US" smtClean="0"/>
              <a:t>Systems Analysis</a:t>
            </a:r>
          </a:p>
        </p:txBody>
      </p:sp>
      <p:sp>
        <p:nvSpPr>
          <p:cNvPr id="225284" name="Rectangle 4"/>
          <p:cNvSpPr>
            <a:spLocks noGrp="1" noChangeArrowheads="1"/>
          </p:cNvSpPr>
          <p:nvPr>
            <p:ph type="body" idx="1"/>
          </p:nvPr>
        </p:nvSpPr>
        <p:spPr>
          <a:xfrm>
            <a:off x="6324601" y="1600200"/>
            <a:ext cx="4162425" cy="5257800"/>
          </a:xfrm>
        </p:spPr>
        <p:txBody>
          <a:bodyPr/>
          <a:lstStyle/>
          <a:p>
            <a:pPr eaLnBrk="1" hangingPunct="1">
              <a:defRPr/>
            </a:pPr>
            <a:r>
              <a:rPr lang="en-US" altLang="en-US" smtClean="0"/>
              <a:t>Ecologists develop mathematical and other models to simulate the behavior of ecosystems.</a:t>
            </a:r>
          </a:p>
        </p:txBody>
      </p:sp>
      <p:sp>
        <p:nvSpPr>
          <p:cNvPr id="225285"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3-34</a:t>
            </a:r>
          </a:p>
        </p:txBody>
      </p:sp>
    </p:spTree>
    <p:extLst>
      <p:ext uri="{BB962C8B-B14F-4D97-AF65-F5344CB8AC3E}">
        <p14:creationId xmlns:p14="http://schemas.microsoft.com/office/powerpoint/2010/main" val="2348294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0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4288"/>
            <a:ext cx="2176463"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3" hidden="1"/>
          <p:cNvSpPr>
            <a:spLocks noGrp="1" noChangeArrowheads="1"/>
          </p:cNvSpPr>
          <p:nvPr>
            <p:ph type="title"/>
          </p:nvPr>
        </p:nvSpPr>
        <p:spPr/>
        <p:txBody>
          <a:bodyPr/>
          <a:lstStyle/>
          <a:p>
            <a:pPr eaLnBrk="1" hangingPunct="1"/>
            <a:endParaRPr lang="en-US" altLang="en-US" sz="1800" b="1"/>
          </a:p>
        </p:txBody>
      </p:sp>
      <p:sp>
        <p:nvSpPr>
          <p:cNvPr id="197636"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3-34, p. 80</a:t>
            </a:r>
          </a:p>
        </p:txBody>
      </p:sp>
      <p:sp>
        <p:nvSpPr>
          <p:cNvPr id="197637" name="Rectangle 5"/>
          <p:cNvSpPr>
            <a:spLocks noChangeArrowheads="1"/>
          </p:cNvSpPr>
          <p:nvPr/>
        </p:nvSpPr>
        <p:spPr bwMode="auto">
          <a:xfrm>
            <a:off x="2216150" y="914400"/>
            <a:ext cx="184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b="1"/>
          </a:p>
          <a:p>
            <a:pPr algn="ctr" eaLnBrk="1" hangingPunct="1"/>
            <a:endParaRPr lang="en-US" altLang="en-US" sz="1800" b="1"/>
          </a:p>
          <a:p>
            <a:pPr algn="ctr" eaLnBrk="1" hangingPunct="1"/>
            <a:endParaRPr lang="en-US" altLang="en-US" sz="1800" b="1"/>
          </a:p>
        </p:txBody>
      </p:sp>
      <p:sp>
        <p:nvSpPr>
          <p:cNvPr id="197638" name="Rectangle 6"/>
          <p:cNvSpPr>
            <a:spLocks noChangeArrowheads="1"/>
          </p:cNvSpPr>
          <p:nvPr/>
        </p:nvSpPr>
        <p:spPr bwMode="auto">
          <a:xfrm>
            <a:off x="3676650" y="152400"/>
            <a:ext cx="165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Systems</a:t>
            </a:r>
          </a:p>
          <a:p>
            <a:pPr algn="ctr" eaLnBrk="1" hangingPunct="1"/>
            <a:r>
              <a:rPr lang="en-US" altLang="en-US" sz="1800" b="1"/>
              <a:t>Measurement</a:t>
            </a:r>
          </a:p>
        </p:txBody>
      </p:sp>
      <p:sp>
        <p:nvSpPr>
          <p:cNvPr id="197639" name="Rectangle 7"/>
          <p:cNvSpPr>
            <a:spLocks noChangeArrowheads="1"/>
          </p:cNvSpPr>
          <p:nvPr/>
        </p:nvSpPr>
        <p:spPr bwMode="auto">
          <a:xfrm>
            <a:off x="5791200" y="1"/>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Define objectives</a:t>
            </a:r>
          </a:p>
        </p:txBody>
      </p:sp>
      <p:sp>
        <p:nvSpPr>
          <p:cNvPr id="197640" name="Rectangle 8"/>
          <p:cNvSpPr>
            <a:spLocks noChangeArrowheads="1"/>
          </p:cNvSpPr>
          <p:nvPr/>
        </p:nvSpPr>
        <p:spPr bwMode="auto">
          <a:xfrm>
            <a:off x="5835650" y="304801"/>
            <a:ext cx="3614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Identify and inventory variables</a:t>
            </a:r>
          </a:p>
        </p:txBody>
      </p:sp>
      <p:sp>
        <p:nvSpPr>
          <p:cNvPr id="197641" name="Rectangle 9"/>
          <p:cNvSpPr>
            <a:spLocks noChangeArrowheads="1"/>
          </p:cNvSpPr>
          <p:nvPr/>
        </p:nvSpPr>
        <p:spPr bwMode="auto">
          <a:xfrm>
            <a:off x="5867400" y="547688"/>
            <a:ext cx="3817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Obtain baseline data on variables</a:t>
            </a:r>
          </a:p>
        </p:txBody>
      </p:sp>
      <p:sp>
        <p:nvSpPr>
          <p:cNvPr id="197642" name="Rectangle 10"/>
          <p:cNvSpPr>
            <a:spLocks noChangeArrowheads="1"/>
          </p:cNvSpPr>
          <p:nvPr/>
        </p:nvSpPr>
        <p:spPr bwMode="auto">
          <a:xfrm>
            <a:off x="5867400" y="1371600"/>
            <a:ext cx="347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Make statistical analysis of </a:t>
            </a:r>
          </a:p>
          <a:p>
            <a:pPr eaLnBrk="1" hangingPunct="1"/>
            <a:r>
              <a:rPr lang="en-US" altLang="en-US" sz="1800" b="1"/>
              <a:t>relationships among variables</a:t>
            </a:r>
          </a:p>
        </p:txBody>
      </p:sp>
      <p:sp>
        <p:nvSpPr>
          <p:cNvPr id="197643" name="Rectangle 11"/>
          <p:cNvSpPr>
            <a:spLocks noChangeArrowheads="1"/>
          </p:cNvSpPr>
          <p:nvPr/>
        </p:nvSpPr>
        <p:spPr bwMode="auto">
          <a:xfrm>
            <a:off x="5867400" y="1981201"/>
            <a:ext cx="3868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Determine significant interactions</a:t>
            </a:r>
          </a:p>
        </p:txBody>
      </p:sp>
      <p:sp>
        <p:nvSpPr>
          <p:cNvPr id="197644" name="Rectangle 12"/>
          <p:cNvSpPr>
            <a:spLocks noChangeArrowheads="1"/>
          </p:cNvSpPr>
          <p:nvPr/>
        </p:nvSpPr>
        <p:spPr bwMode="auto">
          <a:xfrm>
            <a:off x="5861050" y="2970214"/>
            <a:ext cx="4808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Objectives Construct mathematical model </a:t>
            </a:r>
          </a:p>
          <a:p>
            <a:pPr eaLnBrk="1" hangingPunct="1"/>
            <a:r>
              <a:rPr lang="en-US" altLang="en-US" sz="1800" b="1"/>
              <a:t>describing interactions among </a:t>
            </a:r>
          </a:p>
          <a:p>
            <a:pPr eaLnBrk="1" hangingPunct="1"/>
            <a:r>
              <a:rPr lang="en-US" altLang="en-US" sz="1800" b="1"/>
              <a:t>variables</a:t>
            </a:r>
          </a:p>
        </p:txBody>
      </p:sp>
      <p:sp>
        <p:nvSpPr>
          <p:cNvPr id="197645" name="Rectangle 13"/>
          <p:cNvSpPr>
            <a:spLocks noChangeArrowheads="1"/>
          </p:cNvSpPr>
          <p:nvPr/>
        </p:nvSpPr>
        <p:spPr bwMode="auto">
          <a:xfrm>
            <a:off x="5867400" y="4419600"/>
            <a:ext cx="3651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Run the model on a computer, </a:t>
            </a:r>
          </a:p>
          <a:p>
            <a:pPr eaLnBrk="1" hangingPunct="1"/>
            <a:r>
              <a:rPr lang="en-US" altLang="en-US" sz="1800" b="1"/>
              <a:t>with values entered for different</a:t>
            </a:r>
          </a:p>
          <a:p>
            <a:pPr eaLnBrk="1" hangingPunct="1"/>
            <a:r>
              <a:rPr lang="en-US" altLang="en-US" sz="1800" b="1"/>
              <a:t>Variables</a:t>
            </a:r>
          </a:p>
        </p:txBody>
      </p:sp>
      <p:sp>
        <p:nvSpPr>
          <p:cNvPr id="197646" name="Rectangle 14"/>
          <p:cNvSpPr>
            <a:spLocks noChangeArrowheads="1"/>
          </p:cNvSpPr>
          <p:nvPr/>
        </p:nvSpPr>
        <p:spPr bwMode="auto">
          <a:xfrm>
            <a:off x="5848350" y="5911850"/>
            <a:ext cx="3525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Evaluate best ways to achieve </a:t>
            </a:r>
          </a:p>
          <a:p>
            <a:pPr eaLnBrk="1" hangingPunct="1"/>
            <a:r>
              <a:rPr lang="en-US" altLang="en-US" sz="1800" b="1"/>
              <a:t>objectives</a:t>
            </a:r>
          </a:p>
        </p:txBody>
      </p:sp>
      <p:sp>
        <p:nvSpPr>
          <p:cNvPr id="197647" name="Rectangle 15"/>
          <p:cNvSpPr>
            <a:spLocks noChangeArrowheads="1"/>
          </p:cNvSpPr>
          <p:nvPr/>
        </p:nvSpPr>
        <p:spPr bwMode="auto">
          <a:xfrm>
            <a:off x="3943350" y="1600200"/>
            <a:ext cx="112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Data</a:t>
            </a:r>
          </a:p>
          <a:p>
            <a:pPr algn="ctr" eaLnBrk="1" hangingPunct="1"/>
            <a:r>
              <a:rPr lang="en-US" altLang="en-US" sz="1800" b="1"/>
              <a:t>Analysis</a:t>
            </a:r>
          </a:p>
        </p:txBody>
      </p:sp>
      <p:sp>
        <p:nvSpPr>
          <p:cNvPr id="197648" name="Rectangle 16"/>
          <p:cNvSpPr>
            <a:spLocks noChangeArrowheads="1"/>
          </p:cNvSpPr>
          <p:nvPr/>
        </p:nvSpPr>
        <p:spPr bwMode="auto">
          <a:xfrm>
            <a:off x="3911600" y="3016250"/>
            <a:ext cx="118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System</a:t>
            </a:r>
          </a:p>
          <a:p>
            <a:pPr algn="ctr" eaLnBrk="1" hangingPunct="1"/>
            <a:r>
              <a:rPr lang="en-US" altLang="en-US" sz="1800" b="1"/>
              <a:t>Modeling</a:t>
            </a:r>
          </a:p>
        </p:txBody>
      </p:sp>
      <p:sp>
        <p:nvSpPr>
          <p:cNvPr id="197649" name="Rectangle 17"/>
          <p:cNvSpPr>
            <a:spLocks noChangeArrowheads="1"/>
          </p:cNvSpPr>
          <p:nvPr/>
        </p:nvSpPr>
        <p:spPr bwMode="auto">
          <a:xfrm>
            <a:off x="3829050" y="449580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System</a:t>
            </a:r>
          </a:p>
          <a:p>
            <a:pPr algn="ctr" eaLnBrk="1" hangingPunct="1"/>
            <a:r>
              <a:rPr lang="en-US" altLang="en-US" sz="1800" b="1"/>
              <a:t>Simulation</a:t>
            </a:r>
          </a:p>
        </p:txBody>
      </p:sp>
      <p:sp>
        <p:nvSpPr>
          <p:cNvPr id="197650" name="Rectangle 18"/>
          <p:cNvSpPr>
            <a:spLocks noChangeArrowheads="1"/>
          </p:cNvSpPr>
          <p:nvPr/>
        </p:nvSpPr>
        <p:spPr bwMode="auto">
          <a:xfrm>
            <a:off x="3721100" y="5942013"/>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System</a:t>
            </a:r>
          </a:p>
          <a:p>
            <a:pPr algn="ctr" eaLnBrk="1" hangingPunct="1"/>
            <a:r>
              <a:rPr lang="en-US" altLang="en-US" sz="1800" b="1"/>
              <a:t>Optimization</a:t>
            </a:r>
          </a:p>
        </p:txBody>
      </p:sp>
    </p:spTree>
    <p:extLst>
      <p:ext uri="{BB962C8B-B14F-4D97-AF65-F5344CB8AC3E}">
        <p14:creationId xmlns:p14="http://schemas.microsoft.com/office/powerpoint/2010/main" val="2091271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752600" y="68264"/>
            <a:ext cx="8763000" cy="1455737"/>
          </a:xfrm>
        </p:spPr>
        <p:txBody>
          <a:bodyPr/>
          <a:lstStyle/>
          <a:p>
            <a:pPr eaLnBrk="1" hangingPunct="1">
              <a:defRPr/>
            </a:pPr>
            <a:r>
              <a:rPr lang="en-US" altLang="en-US" smtClean="0"/>
              <a:t>Importance of Baseline </a:t>
            </a:r>
            <a:br>
              <a:rPr lang="en-US" altLang="en-US" smtClean="0"/>
            </a:br>
            <a:r>
              <a:rPr lang="en-US" altLang="en-US" smtClean="0"/>
              <a:t>Ecological Data</a:t>
            </a:r>
          </a:p>
        </p:txBody>
      </p:sp>
      <p:sp>
        <p:nvSpPr>
          <p:cNvPr id="229379" name="Rectangle 3"/>
          <p:cNvSpPr>
            <a:spLocks noGrp="1" noChangeArrowheads="1"/>
          </p:cNvSpPr>
          <p:nvPr>
            <p:ph type="body" idx="1"/>
          </p:nvPr>
        </p:nvSpPr>
        <p:spPr>
          <a:xfrm>
            <a:off x="1752601" y="1676400"/>
            <a:ext cx="8734425" cy="4953000"/>
          </a:xfrm>
        </p:spPr>
        <p:txBody>
          <a:bodyPr/>
          <a:lstStyle/>
          <a:p>
            <a:pPr eaLnBrk="1" hangingPunct="1">
              <a:defRPr/>
            </a:pPr>
            <a:r>
              <a:rPr lang="en-US" altLang="en-US" smtClean="0"/>
              <a:t>We need baseline data on the world’s ecosystems so we can see how they are changing and develop effective strategies for preventing or slowing their degradation.</a:t>
            </a:r>
          </a:p>
          <a:p>
            <a:pPr lvl="1" eaLnBrk="1" hangingPunct="1">
              <a:defRPr/>
            </a:pPr>
            <a:r>
              <a:rPr lang="en-US" altLang="en-US" smtClean="0"/>
              <a:t>Scientists have less than half of the basic ecological data needed to evaluate the status of ecosystems in the United Sates (Heinz Foundation 2002; Millennium Assessment 2005).</a:t>
            </a:r>
          </a:p>
        </p:txBody>
      </p:sp>
    </p:spTree>
    <p:extLst>
      <p:ext uri="{BB962C8B-B14F-4D97-AF65-F5344CB8AC3E}">
        <p14:creationId xmlns:p14="http://schemas.microsoft.com/office/powerpoint/2010/main" val="319123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1"/>
            <a:ext cx="78486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hidden="1"/>
          <p:cNvSpPr>
            <a:spLocks noGrp="1" noChangeArrowheads="1"/>
          </p:cNvSpPr>
          <p:nvPr>
            <p:ph type="title"/>
          </p:nvPr>
        </p:nvSpPr>
        <p:spPr/>
        <p:txBody>
          <a:bodyPr/>
          <a:lstStyle/>
          <a:p>
            <a:pPr eaLnBrk="1" hangingPunct="1"/>
            <a:endParaRPr lang="en-US" altLang="en-US" smtClean="0"/>
          </a:p>
        </p:txBody>
      </p:sp>
      <p:sp>
        <p:nvSpPr>
          <p:cNvPr id="113668"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3-20, p. 66</a:t>
            </a:r>
          </a:p>
        </p:txBody>
      </p:sp>
      <p:sp>
        <p:nvSpPr>
          <p:cNvPr id="113669" name="Rectangle 5"/>
          <p:cNvSpPr>
            <a:spLocks noChangeArrowheads="1"/>
          </p:cNvSpPr>
          <p:nvPr/>
        </p:nvSpPr>
        <p:spPr bwMode="auto">
          <a:xfrm>
            <a:off x="4267200" y="6019800"/>
            <a:ext cx="4046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a:t>Gross primary productivity</a:t>
            </a:r>
          </a:p>
          <a:p>
            <a:pPr algn="ctr" eaLnBrk="1" hangingPunct="1"/>
            <a:r>
              <a:rPr lang="en-US" altLang="en-US" sz="1800" b="1"/>
              <a:t>(grams of carbon per square meter)</a:t>
            </a:r>
          </a:p>
        </p:txBody>
      </p:sp>
    </p:spTree>
    <p:extLst>
      <p:ext uri="{BB962C8B-B14F-4D97-AF65-F5344CB8AC3E}">
        <p14:creationId xmlns:p14="http://schemas.microsoft.com/office/powerpoint/2010/main" val="100956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1" descr="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4351338"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AutoShape 3"/>
          <p:cNvSpPr>
            <a:spLocks noGrp="1" noChangeAspect="1" noChangeArrowheads="1"/>
          </p:cNvSpPr>
          <p:nvPr>
            <p:ph type="title"/>
          </p:nvPr>
        </p:nvSpPr>
        <p:spPr/>
        <p:txBody>
          <a:bodyPr/>
          <a:lstStyle/>
          <a:p>
            <a:pPr eaLnBrk="1" hangingPunct="1">
              <a:defRPr/>
            </a:pPr>
            <a:r>
              <a:rPr lang="en-US" altLang="en-US" smtClean="0"/>
              <a:t>Net Primary Production (NPP)</a:t>
            </a:r>
          </a:p>
        </p:txBody>
      </p:sp>
      <p:sp>
        <p:nvSpPr>
          <p:cNvPr id="135172" name="Rectangle 4"/>
          <p:cNvSpPr>
            <a:spLocks noGrp="1" noChangeArrowheads="1"/>
          </p:cNvSpPr>
          <p:nvPr>
            <p:ph type="body" idx="1"/>
          </p:nvPr>
        </p:nvSpPr>
        <p:spPr>
          <a:xfrm>
            <a:off x="6248400" y="1371600"/>
            <a:ext cx="4419600" cy="5257800"/>
          </a:xfrm>
        </p:spPr>
        <p:txBody>
          <a:bodyPr/>
          <a:lstStyle/>
          <a:p>
            <a:pPr eaLnBrk="1" hangingPunct="1">
              <a:defRPr/>
            </a:pPr>
            <a:r>
              <a:rPr lang="en-US" altLang="en-US" smtClean="0"/>
              <a:t>NPP = GPP – R</a:t>
            </a:r>
          </a:p>
          <a:p>
            <a:pPr lvl="1" eaLnBrk="1" hangingPunct="1">
              <a:defRPr/>
            </a:pPr>
            <a:r>
              <a:rPr lang="en-US" altLang="en-US" smtClean="0"/>
              <a:t>Rate at which producers use photosynthesis to store energy minus the rate at which they use some of this energy through respiration (R).</a:t>
            </a:r>
          </a:p>
        </p:txBody>
      </p:sp>
      <p:sp>
        <p:nvSpPr>
          <p:cNvPr id="135173" name="Text Box 5"/>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3-21</a:t>
            </a:r>
          </a:p>
        </p:txBody>
      </p:sp>
    </p:spTree>
    <p:extLst>
      <p:ext uri="{BB962C8B-B14F-4D97-AF65-F5344CB8AC3E}">
        <p14:creationId xmlns:p14="http://schemas.microsoft.com/office/powerpoint/2010/main" val="1938478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288"/>
            <a:ext cx="66294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hidden="1"/>
          <p:cNvSpPr>
            <a:spLocks noGrp="1" noChangeArrowheads="1"/>
          </p:cNvSpPr>
          <p:nvPr>
            <p:ph type="title"/>
          </p:nvPr>
        </p:nvSpPr>
        <p:spPr/>
        <p:txBody>
          <a:bodyPr/>
          <a:lstStyle/>
          <a:p>
            <a:pPr eaLnBrk="1" hangingPunct="1"/>
            <a:endParaRPr lang="en-US" altLang="en-US" smtClean="0"/>
          </a:p>
        </p:txBody>
      </p:sp>
      <p:sp>
        <p:nvSpPr>
          <p:cNvPr id="117764"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3-21, p. 66</a:t>
            </a:r>
          </a:p>
        </p:txBody>
      </p:sp>
      <p:sp>
        <p:nvSpPr>
          <p:cNvPr id="117765" name="Rectangle 5"/>
          <p:cNvSpPr>
            <a:spLocks noChangeArrowheads="1"/>
          </p:cNvSpPr>
          <p:nvPr/>
        </p:nvSpPr>
        <p:spPr bwMode="auto">
          <a:xfrm rot="3754765">
            <a:off x="3377407" y="1931194"/>
            <a:ext cx="201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Photosynthesis</a:t>
            </a:r>
          </a:p>
        </p:txBody>
      </p:sp>
      <p:sp>
        <p:nvSpPr>
          <p:cNvPr id="117766" name="Rectangle 6"/>
          <p:cNvSpPr>
            <a:spLocks noChangeArrowheads="1"/>
          </p:cNvSpPr>
          <p:nvPr/>
        </p:nvSpPr>
        <p:spPr bwMode="auto">
          <a:xfrm>
            <a:off x="3505200" y="609601"/>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Sun</a:t>
            </a:r>
          </a:p>
        </p:txBody>
      </p:sp>
      <p:sp>
        <p:nvSpPr>
          <p:cNvPr id="117767" name="Rectangle 7"/>
          <p:cNvSpPr>
            <a:spLocks noChangeArrowheads="1"/>
          </p:cNvSpPr>
          <p:nvPr/>
        </p:nvSpPr>
        <p:spPr bwMode="auto">
          <a:xfrm>
            <a:off x="7496175" y="3797301"/>
            <a:ext cx="1905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Net primary production (energy available to consumers)</a:t>
            </a:r>
          </a:p>
        </p:txBody>
      </p:sp>
      <p:sp>
        <p:nvSpPr>
          <p:cNvPr id="117768" name="Rectangle 8"/>
          <p:cNvSpPr>
            <a:spLocks noChangeArrowheads="1"/>
          </p:cNvSpPr>
          <p:nvPr/>
        </p:nvSpPr>
        <p:spPr bwMode="auto">
          <a:xfrm>
            <a:off x="4330700" y="4341813"/>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Growth and reproduction</a:t>
            </a:r>
          </a:p>
        </p:txBody>
      </p:sp>
      <p:sp>
        <p:nvSpPr>
          <p:cNvPr id="117769" name="Rectangle 9"/>
          <p:cNvSpPr>
            <a:spLocks noChangeArrowheads="1"/>
          </p:cNvSpPr>
          <p:nvPr/>
        </p:nvSpPr>
        <p:spPr bwMode="auto">
          <a:xfrm>
            <a:off x="5740400" y="2895601"/>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bg1"/>
                </a:solidFill>
              </a:rPr>
              <a:t>Respiration</a:t>
            </a:r>
          </a:p>
        </p:txBody>
      </p:sp>
      <p:sp>
        <p:nvSpPr>
          <p:cNvPr id="117770" name="Rectangle 10"/>
          <p:cNvSpPr>
            <a:spLocks noChangeArrowheads="1"/>
          </p:cNvSpPr>
          <p:nvPr/>
        </p:nvSpPr>
        <p:spPr bwMode="auto">
          <a:xfrm>
            <a:off x="7496175" y="2614614"/>
            <a:ext cx="19431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Energy lost </a:t>
            </a:r>
          </a:p>
          <a:p>
            <a:pPr eaLnBrk="1" hangingPunct="1"/>
            <a:r>
              <a:rPr lang="en-US" altLang="en-US" sz="1800" b="1"/>
              <a:t>and unavailable to consumers</a:t>
            </a:r>
          </a:p>
        </p:txBody>
      </p:sp>
      <p:sp>
        <p:nvSpPr>
          <p:cNvPr id="117771" name="Rectangle 11"/>
          <p:cNvSpPr>
            <a:spLocks noChangeArrowheads="1"/>
          </p:cNvSpPr>
          <p:nvPr/>
        </p:nvSpPr>
        <p:spPr bwMode="auto">
          <a:xfrm>
            <a:off x="2819401" y="3429000"/>
            <a:ext cx="2162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Gross primary production</a:t>
            </a:r>
          </a:p>
        </p:txBody>
      </p:sp>
    </p:spTree>
    <p:extLst>
      <p:ext uri="{BB962C8B-B14F-4D97-AF65-F5344CB8AC3E}">
        <p14:creationId xmlns:p14="http://schemas.microsoft.com/office/powerpoint/2010/main" val="141321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1" descr="0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228600"/>
            <a:ext cx="8964613"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7" name="Rectangle 3"/>
          <p:cNvSpPr>
            <a:spLocks noGrp="1" noChangeArrowheads="1"/>
          </p:cNvSpPr>
          <p:nvPr>
            <p:ph type="body" idx="1"/>
          </p:nvPr>
        </p:nvSpPr>
        <p:spPr>
          <a:xfrm>
            <a:off x="1752601" y="5486400"/>
            <a:ext cx="8734425" cy="1447800"/>
          </a:xfrm>
        </p:spPr>
        <p:txBody>
          <a:bodyPr/>
          <a:lstStyle/>
          <a:p>
            <a:pPr eaLnBrk="1" hangingPunct="1">
              <a:defRPr/>
            </a:pPr>
            <a:r>
              <a:rPr lang="en-US" altLang="en-US" smtClean="0"/>
              <a:t>What are nature’s three most productive and three least productive systems?</a:t>
            </a:r>
          </a:p>
        </p:txBody>
      </p:sp>
      <p:sp>
        <p:nvSpPr>
          <p:cNvPr id="139268" name="Text Box 4"/>
          <p:cNvSpPr txBox="1">
            <a:spLocks noChangeArrowheads="1"/>
          </p:cNvSpPr>
          <p:nvPr/>
        </p:nvSpPr>
        <p:spPr bwMode="auto">
          <a:xfrm>
            <a:off x="9144001" y="6540500"/>
            <a:ext cx="14192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buClr>
                <a:schemeClr val="hlink"/>
              </a:buClr>
              <a:buSzPct val="80000"/>
              <a:buFont typeface="Wingdings" panose="05000000000000000000" pitchFamily="2" charset="2"/>
              <a:buNone/>
              <a:defRPr/>
            </a:pPr>
            <a:r>
              <a:rPr lang="en-US" altLang="en-US" sz="1800">
                <a:effectLst>
                  <a:outerShdw blurRad="38100" dist="38100" dir="2700000" algn="tl">
                    <a:srgbClr val="000000"/>
                  </a:outerShdw>
                </a:effectLst>
              </a:rPr>
              <a:t>Figure 3-22</a:t>
            </a:r>
          </a:p>
        </p:txBody>
      </p:sp>
    </p:spTree>
    <p:extLst>
      <p:ext uri="{BB962C8B-B14F-4D97-AF65-F5344CB8AC3E}">
        <p14:creationId xmlns:p14="http://schemas.microsoft.com/office/powerpoint/2010/main" val="943349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0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1"/>
            <a:ext cx="67056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hidden="1"/>
          <p:cNvSpPr>
            <a:spLocks noGrp="1" noChangeArrowheads="1"/>
          </p:cNvSpPr>
          <p:nvPr>
            <p:ph type="title"/>
          </p:nvPr>
        </p:nvSpPr>
        <p:spPr>
          <a:xfrm>
            <a:off x="-4343400" y="274638"/>
            <a:ext cx="8229600" cy="1143000"/>
          </a:xfrm>
        </p:spPr>
        <p:txBody>
          <a:bodyPr/>
          <a:lstStyle/>
          <a:p>
            <a:pPr eaLnBrk="1" hangingPunct="1"/>
            <a:endParaRPr lang="en-US" altLang="en-US" sz="1400"/>
          </a:p>
        </p:txBody>
      </p:sp>
      <p:sp>
        <p:nvSpPr>
          <p:cNvPr id="121860" name="Rectangle 4"/>
          <p:cNvSpPr>
            <a:spLocks noChangeArrowheads="1"/>
          </p:cNvSpPr>
          <p:nvPr/>
        </p:nvSpPr>
        <p:spPr bwMode="auto">
          <a:xfrm>
            <a:off x="9285288" y="6562726"/>
            <a:ext cx="13827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t>Fig. 3-22, p. 67</a:t>
            </a:r>
          </a:p>
        </p:txBody>
      </p:sp>
      <p:sp>
        <p:nvSpPr>
          <p:cNvPr id="121861" name="Rectangle 5"/>
          <p:cNvSpPr>
            <a:spLocks noChangeArrowheads="1"/>
          </p:cNvSpPr>
          <p:nvPr/>
        </p:nvSpPr>
        <p:spPr bwMode="auto">
          <a:xfrm>
            <a:off x="4572001" y="5692776"/>
            <a:ext cx="5121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Average net primary productivity (kcal/m</a:t>
            </a:r>
            <a:r>
              <a:rPr lang="en-US" altLang="en-US" sz="1800" b="1" baseline="30000"/>
              <a:t>2</a:t>
            </a:r>
            <a:r>
              <a:rPr lang="en-US" altLang="en-US" sz="1800" b="1"/>
              <a:t> /yr)</a:t>
            </a:r>
          </a:p>
        </p:txBody>
      </p:sp>
      <p:sp>
        <p:nvSpPr>
          <p:cNvPr id="121862" name="Rectangle 6"/>
          <p:cNvSpPr>
            <a:spLocks noChangeArrowheads="1"/>
          </p:cNvSpPr>
          <p:nvPr/>
        </p:nvSpPr>
        <p:spPr bwMode="auto">
          <a:xfrm>
            <a:off x="2684464" y="4953000"/>
            <a:ext cx="1201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Open ocean</a:t>
            </a:r>
          </a:p>
        </p:txBody>
      </p:sp>
      <p:sp>
        <p:nvSpPr>
          <p:cNvPr id="121863" name="Rectangle 7"/>
          <p:cNvSpPr>
            <a:spLocks noChangeArrowheads="1"/>
          </p:cNvSpPr>
          <p:nvPr/>
        </p:nvSpPr>
        <p:spPr bwMode="auto">
          <a:xfrm>
            <a:off x="2260600" y="4673600"/>
            <a:ext cx="162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Continental shelf</a:t>
            </a:r>
          </a:p>
        </p:txBody>
      </p:sp>
      <p:sp>
        <p:nvSpPr>
          <p:cNvPr id="121864" name="Rectangle 8"/>
          <p:cNvSpPr>
            <a:spLocks noChangeArrowheads="1"/>
          </p:cNvSpPr>
          <p:nvPr/>
        </p:nvSpPr>
        <p:spPr bwMode="auto">
          <a:xfrm>
            <a:off x="2100264" y="4445000"/>
            <a:ext cx="1785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Lakes and streams</a:t>
            </a:r>
          </a:p>
        </p:txBody>
      </p:sp>
      <p:sp>
        <p:nvSpPr>
          <p:cNvPr id="121865" name="Rectangle 9"/>
          <p:cNvSpPr>
            <a:spLocks noChangeArrowheads="1"/>
          </p:cNvSpPr>
          <p:nvPr/>
        </p:nvSpPr>
        <p:spPr bwMode="auto">
          <a:xfrm>
            <a:off x="2901950" y="4140200"/>
            <a:ext cx="98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Estuaries</a:t>
            </a:r>
          </a:p>
        </p:txBody>
      </p:sp>
      <p:sp>
        <p:nvSpPr>
          <p:cNvPr id="121866" name="Rectangle 10"/>
          <p:cNvSpPr>
            <a:spLocks noChangeArrowheads="1"/>
          </p:cNvSpPr>
          <p:nvPr/>
        </p:nvSpPr>
        <p:spPr bwMode="auto">
          <a:xfrm>
            <a:off x="1962150" y="3911600"/>
            <a:ext cx="1924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Aquatic Ecosystems</a:t>
            </a:r>
          </a:p>
        </p:txBody>
      </p:sp>
      <p:sp>
        <p:nvSpPr>
          <p:cNvPr id="121867" name="Rectangle 11"/>
          <p:cNvSpPr>
            <a:spLocks noChangeArrowheads="1"/>
          </p:cNvSpPr>
          <p:nvPr/>
        </p:nvSpPr>
        <p:spPr bwMode="auto">
          <a:xfrm>
            <a:off x="2417764" y="3683000"/>
            <a:ext cx="1468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Extreme desert</a:t>
            </a:r>
          </a:p>
        </p:txBody>
      </p:sp>
      <p:sp>
        <p:nvSpPr>
          <p:cNvPr id="121868" name="Rectangle 12"/>
          <p:cNvSpPr>
            <a:spLocks noChangeArrowheads="1"/>
          </p:cNvSpPr>
          <p:nvPr/>
        </p:nvSpPr>
        <p:spPr bwMode="auto">
          <a:xfrm>
            <a:off x="2614614" y="3429000"/>
            <a:ext cx="127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Desert scrub</a:t>
            </a:r>
          </a:p>
        </p:txBody>
      </p:sp>
      <p:sp>
        <p:nvSpPr>
          <p:cNvPr id="121869" name="Rectangle 13"/>
          <p:cNvSpPr>
            <a:spLocks noChangeArrowheads="1"/>
          </p:cNvSpPr>
          <p:nvPr/>
        </p:nvSpPr>
        <p:spPr bwMode="auto">
          <a:xfrm>
            <a:off x="1528764" y="3117850"/>
            <a:ext cx="2357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Tundra (arctic and alpine)</a:t>
            </a:r>
          </a:p>
        </p:txBody>
      </p:sp>
      <p:sp>
        <p:nvSpPr>
          <p:cNvPr id="121870" name="Rectangle 14"/>
          <p:cNvSpPr>
            <a:spLocks noChangeArrowheads="1"/>
          </p:cNvSpPr>
          <p:nvPr/>
        </p:nvSpPr>
        <p:spPr bwMode="auto">
          <a:xfrm>
            <a:off x="1912938" y="2921000"/>
            <a:ext cx="1973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Temperate grassland</a:t>
            </a:r>
          </a:p>
        </p:txBody>
      </p:sp>
      <p:sp>
        <p:nvSpPr>
          <p:cNvPr id="121871" name="Rectangle 15"/>
          <p:cNvSpPr>
            <a:spLocks noChangeArrowheads="1"/>
          </p:cNvSpPr>
          <p:nvPr/>
        </p:nvSpPr>
        <p:spPr bwMode="auto">
          <a:xfrm>
            <a:off x="1568450" y="2603500"/>
            <a:ext cx="231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Woodland and shrubland</a:t>
            </a:r>
          </a:p>
        </p:txBody>
      </p:sp>
      <p:sp>
        <p:nvSpPr>
          <p:cNvPr id="121872" name="Rectangle 16"/>
          <p:cNvSpPr>
            <a:spLocks noChangeArrowheads="1"/>
          </p:cNvSpPr>
          <p:nvPr/>
        </p:nvSpPr>
        <p:spPr bwMode="auto">
          <a:xfrm>
            <a:off x="2289176" y="2387600"/>
            <a:ext cx="1597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Agricultural land</a:t>
            </a:r>
          </a:p>
        </p:txBody>
      </p:sp>
      <p:sp>
        <p:nvSpPr>
          <p:cNvPr id="121873" name="Rectangle 17"/>
          <p:cNvSpPr>
            <a:spLocks noChangeArrowheads="1"/>
          </p:cNvSpPr>
          <p:nvPr/>
        </p:nvSpPr>
        <p:spPr bwMode="auto">
          <a:xfrm>
            <a:off x="2970214" y="2159000"/>
            <a:ext cx="915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Savanna</a:t>
            </a:r>
          </a:p>
        </p:txBody>
      </p:sp>
      <p:sp>
        <p:nvSpPr>
          <p:cNvPr id="121874" name="Rectangle 18"/>
          <p:cNvSpPr>
            <a:spLocks noChangeArrowheads="1"/>
          </p:cNvSpPr>
          <p:nvPr/>
        </p:nvSpPr>
        <p:spPr bwMode="auto">
          <a:xfrm>
            <a:off x="1676400" y="1854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North. coniferous forest</a:t>
            </a:r>
          </a:p>
        </p:txBody>
      </p:sp>
      <p:sp>
        <p:nvSpPr>
          <p:cNvPr id="121875" name="Rectangle 19"/>
          <p:cNvSpPr>
            <a:spLocks noChangeArrowheads="1"/>
          </p:cNvSpPr>
          <p:nvPr/>
        </p:nvSpPr>
        <p:spPr bwMode="auto">
          <a:xfrm>
            <a:off x="2259014" y="1625600"/>
            <a:ext cx="1627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Temperate forest</a:t>
            </a:r>
          </a:p>
        </p:txBody>
      </p:sp>
      <p:sp>
        <p:nvSpPr>
          <p:cNvPr id="121876" name="Rectangle 20"/>
          <p:cNvSpPr>
            <a:spLocks noChangeArrowheads="1"/>
          </p:cNvSpPr>
          <p:nvPr/>
        </p:nvSpPr>
        <p:spPr bwMode="auto">
          <a:xfrm>
            <a:off x="1744664" y="787400"/>
            <a:ext cx="2141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Terrestrial Ecosystems</a:t>
            </a:r>
          </a:p>
        </p:txBody>
      </p:sp>
      <p:sp>
        <p:nvSpPr>
          <p:cNvPr id="121877" name="Rectangle 21"/>
          <p:cNvSpPr>
            <a:spLocks noChangeArrowheads="1"/>
          </p:cNvSpPr>
          <p:nvPr/>
        </p:nvSpPr>
        <p:spPr bwMode="auto">
          <a:xfrm>
            <a:off x="2092326" y="1397000"/>
            <a:ext cx="1793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Tropical rain forest</a:t>
            </a:r>
          </a:p>
        </p:txBody>
      </p:sp>
      <p:sp>
        <p:nvSpPr>
          <p:cNvPr id="121878" name="Rectangle 22"/>
          <p:cNvSpPr>
            <a:spLocks noChangeArrowheads="1"/>
          </p:cNvSpPr>
          <p:nvPr/>
        </p:nvSpPr>
        <p:spPr bwMode="auto">
          <a:xfrm>
            <a:off x="1835150" y="1092200"/>
            <a:ext cx="2051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t>Swamps and marshes</a:t>
            </a:r>
          </a:p>
        </p:txBody>
      </p:sp>
    </p:spTree>
    <p:extLst>
      <p:ext uri="{BB962C8B-B14F-4D97-AF65-F5344CB8AC3E}">
        <p14:creationId xmlns:p14="http://schemas.microsoft.com/office/powerpoint/2010/main" val="1539159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2616</Words>
  <Application>Microsoft Office PowerPoint</Application>
  <PresentationFormat>Widescreen</PresentationFormat>
  <Paragraphs>489</Paragraphs>
  <Slides>47</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ヒラギノ角ゴ Pro W3</vt:lpstr>
      <vt:lpstr>Arial</vt:lpstr>
      <vt:lpstr>Calibri</vt:lpstr>
      <vt:lpstr>Calibri Light</vt:lpstr>
      <vt:lpstr>Wingdings</vt:lpstr>
      <vt:lpstr>Office Theme</vt:lpstr>
      <vt:lpstr>CH 3 notes part 2</vt:lpstr>
      <vt:lpstr>Energy Flow in an Ecosystem: Losing Energy in Food Chains and Webs</vt:lpstr>
      <vt:lpstr>PowerPoint Presentation</vt:lpstr>
      <vt:lpstr>Productivity of Producers:  The Rate Is Crucial</vt:lpstr>
      <vt:lpstr>PowerPoint Presentation</vt:lpstr>
      <vt:lpstr>Net Primary Production (NPP)</vt:lpstr>
      <vt:lpstr>PowerPoint Presentation</vt:lpstr>
      <vt:lpstr>PowerPoint Presentation</vt:lpstr>
      <vt:lpstr>PowerPoint Presentation</vt:lpstr>
      <vt:lpstr>SOIL: A RENEWABLE RESOURCE</vt:lpstr>
      <vt:lpstr>SOIL: A RENEWABLE RESOURCE</vt:lpstr>
      <vt:lpstr>PowerPoint Presentation</vt:lpstr>
      <vt:lpstr>Layers in Mature Soils</vt:lpstr>
      <vt:lpstr>Soil Profiles of the Principal Terrestrial Soil Types </vt:lpstr>
      <vt:lpstr>PowerPoint Presentation</vt:lpstr>
      <vt:lpstr>PowerPoint Presentation</vt:lpstr>
      <vt:lpstr>PowerPoint Presentation</vt:lpstr>
      <vt:lpstr>PowerPoint Presentation</vt:lpstr>
      <vt:lpstr>Some Soil Properties</vt:lpstr>
      <vt:lpstr>PowerPoint Presentation</vt:lpstr>
      <vt:lpstr>MATTER CYCLING IN ECOSYSTEMS</vt:lpstr>
      <vt:lpstr>The Water Cycle</vt:lpstr>
      <vt:lpstr>PowerPoint Presentation</vt:lpstr>
      <vt:lpstr>Water’ Unique Properties</vt:lpstr>
      <vt:lpstr>Effects of Human Activities  on Water Cycle</vt:lpstr>
      <vt:lpstr>The Carbon Cycle: Part of Nature’s Thermostat</vt:lpstr>
      <vt:lpstr>PowerPoint Presentation</vt:lpstr>
      <vt:lpstr>Effects of Human Activities  on Carbon Cycle</vt:lpstr>
      <vt:lpstr>PowerPoint Presentation</vt:lpstr>
      <vt:lpstr>The Nitrogen Cycle:  Bacteria in Action</vt:lpstr>
      <vt:lpstr>PowerPoint Presentation</vt:lpstr>
      <vt:lpstr>Effects of Human Activities  on the Nitrogen Cycle</vt:lpstr>
      <vt:lpstr>Effects of Human Activities  on the Nitrogen Cycle</vt:lpstr>
      <vt:lpstr>PowerPoint Presentation</vt:lpstr>
      <vt:lpstr>The Phosphorous Cycle</vt:lpstr>
      <vt:lpstr>PowerPoint Presentation</vt:lpstr>
      <vt:lpstr>Effects of Human Activities  on the Phosphorous Cycle</vt:lpstr>
      <vt:lpstr>The Sulfur Cycle</vt:lpstr>
      <vt:lpstr>PowerPoint Presentation</vt:lpstr>
      <vt:lpstr>Effects of Human Activities  on the Sulfur Cycle</vt:lpstr>
      <vt:lpstr>The Gaia Hypothesis:  Is the Earth Alive?</vt:lpstr>
      <vt:lpstr>HOW DO ECOLOGISTS LEARN ABOUT ECOSYSTEMS?</vt:lpstr>
      <vt:lpstr>Geographic Information Systems (GIS)</vt:lpstr>
      <vt:lpstr> </vt:lpstr>
      <vt:lpstr>Systems Analysis</vt:lpstr>
      <vt:lpstr>PowerPoint Presentation</vt:lpstr>
      <vt:lpstr>Importance of Baseline  Ecological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 notes part 2</dc:title>
  <dc:creator>weclient</dc:creator>
  <cp:lastModifiedBy>weclient</cp:lastModifiedBy>
  <cp:revision>1</cp:revision>
  <dcterms:created xsi:type="dcterms:W3CDTF">2017-09-13T16:41:53Z</dcterms:created>
  <dcterms:modified xsi:type="dcterms:W3CDTF">2017-09-13T16:42:04Z</dcterms:modified>
</cp:coreProperties>
</file>