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sldIdLst>
    <p:sldId id="256" r:id="rId7"/>
    <p:sldId id="257" r:id="rId8"/>
    <p:sldId id="258" r:id="rId9"/>
    <p:sldId id="259" r:id="rId10"/>
    <p:sldId id="262" r:id="rId11"/>
    <p:sldId id="260" r:id="rId12"/>
    <p:sldId id="263" r:id="rId13"/>
    <p:sldId id="264" r:id="rId14"/>
    <p:sldId id="265" r:id="rId15"/>
    <p:sldId id="267" r:id="rId16"/>
    <p:sldId id="266" r:id="rId17"/>
    <p:sldId id="269" r:id="rId18"/>
    <p:sldId id="268" r:id="rId19"/>
    <p:sldId id="272" r:id="rId20"/>
    <p:sldId id="270" r:id="rId21"/>
    <p:sldId id="273" r:id="rId22"/>
    <p:sldId id="274" r:id="rId23"/>
    <p:sldId id="275" r:id="rId24"/>
    <p:sldId id="276" r:id="rId25"/>
    <p:sldId id="277" r:id="rId26"/>
    <p:sldId id="282" r:id="rId27"/>
    <p:sldId id="283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C998-58BE-44F1-A6F1-36B3279A9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69370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5335-AE83-45AE-BF79-70347D0169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88331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23AB-C9C3-4C42-AFB4-5D47351B13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81321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DFC6-342D-448B-9ED4-C811AD380B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6930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B668-681B-4AB2-9DDA-AA9C779FDA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19906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FBD7-730C-426F-A9BD-F6350646D3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1905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384F-A81E-4755-91E7-CCC7323FB4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13703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B75D-58A8-46C1-815C-16667E7E1F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458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BFAB-00D2-4C1F-88E0-DCAA8E65D6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07387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C0DE-B973-46B9-B482-BF54C3485A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08698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31775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1775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EE7E-8FF1-4A95-B59B-66E64AEF4C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96444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C998-58BE-44F1-A6F1-36B3279A9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26019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5335-AE83-45AE-BF79-70347D0169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87429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23AB-C9C3-4C42-AFB4-5D47351B13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61423"/>
      </p:ext>
    </p:extLst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DFC6-342D-448B-9ED4-C811AD380B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58150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B668-681B-4AB2-9DDA-AA9C779FDA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48065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FBD7-730C-426F-A9BD-F6350646D3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03622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384F-A81E-4755-91E7-CCC7323FB4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7050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B75D-58A8-46C1-815C-16667E7E1F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88657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BFAB-00D2-4C1F-88E0-DCAA8E65D6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53570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C0DE-B973-46B9-B482-BF54C3485A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16928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31775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1775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EE7E-8FF1-4A95-B59B-66E64AEF4C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49819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C998-58BE-44F1-A6F1-36B3279A9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12970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5335-AE83-45AE-BF79-70347D0169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23919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23AB-C9C3-4C42-AFB4-5D47351B13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1631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DFC6-342D-448B-9ED4-C811AD380B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18533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B668-681B-4AB2-9DDA-AA9C779FDA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966"/>
      </p:ext>
    </p:extLst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FBD7-730C-426F-A9BD-F6350646D3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0082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384F-A81E-4755-91E7-CCC7323FB4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11056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B75D-58A8-46C1-815C-16667E7E1F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49401"/>
      </p:ext>
    </p:extLst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BFAB-00D2-4C1F-88E0-DCAA8E65D6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17285"/>
      </p:ext>
    </p:extLst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C0DE-B973-46B9-B482-BF54C3485A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82493"/>
      </p:ext>
    </p:extLst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31775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1775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EE7E-8FF1-4A95-B59B-66E64AEF4C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93464"/>
      </p:ext>
    </p:extLst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C998-58BE-44F1-A6F1-36B3279A9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11201"/>
      </p:ext>
    </p:extLst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5335-AE83-45AE-BF79-70347D0169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53481"/>
      </p:ext>
    </p:extLst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23AB-C9C3-4C42-AFB4-5D47351B13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16805"/>
      </p:ext>
    </p:extLst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DFC6-342D-448B-9ED4-C811AD380B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9896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B668-681B-4AB2-9DDA-AA9C779FDA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4757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FBD7-730C-426F-A9BD-F6350646D3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65534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384F-A81E-4755-91E7-CCC7323FB4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15031"/>
      </p:ext>
    </p:extLst>
  </p:cSld>
  <p:clrMapOvr>
    <a:masterClrMapping/>
  </p:clrMapOvr>
  <p:transition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B75D-58A8-46C1-815C-16667E7E1F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87254"/>
      </p:ext>
    </p:extLst>
  </p:cSld>
  <p:clrMapOvr>
    <a:masterClrMapping/>
  </p:clrMapOvr>
  <p:transition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BFAB-00D2-4C1F-88E0-DCAA8E65D6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74667"/>
      </p:ext>
    </p:extLst>
  </p:cSld>
  <p:clrMapOvr>
    <a:masterClrMapping/>
  </p:clrMapOvr>
  <p:transition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C0DE-B973-46B9-B482-BF54C3485A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10092"/>
      </p:ext>
    </p:extLst>
  </p:cSld>
  <p:clrMapOvr>
    <a:masterClrMapping/>
  </p:clrMapOvr>
  <p:transition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31775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1775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EE7E-8FF1-4A95-B59B-66E64AEF4C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36935"/>
      </p:ext>
    </p:extLst>
  </p:cSld>
  <p:clrMapOvr>
    <a:masterClrMapping/>
  </p:clrMapOvr>
  <p:transition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C998-58BE-44F1-A6F1-36B3279A9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88084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5335-AE83-45AE-BF79-70347D0169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13543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023AB-C9C3-4C42-AFB4-5D47351B13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8401"/>
      </p:ext>
    </p:extLst>
  </p:cSld>
  <p:clrMapOvr>
    <a:masterClrMapping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DFC6-342D-448B-9ED4-C811AD380B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7712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B668-681B-4AB2-9DDA-AA9C779FDA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8354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FBD7-730C-426F-A9BD-F6350646D3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16747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384F-A81E-4755-91E7-CCC7323FB4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81674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B75D-58A8-46C1-815C-16667E7E1F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884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BFAB-00D2-4C1F-88E0-DCAA8E65D6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03516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C0DE-B973-46B9-B482-BF54C3485AF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437803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31775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31775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3EE7E-8FF1-4A95-B59B-66E64AEF4C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5178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18" Type="http://schemas.openxmlformats.org/officeDocument/2006/relationships/slide" Target="../slides/slide1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10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slide" Target="../slides/slide1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slide" Target="../slides/slide10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" Target="../slides/slide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slide" Target="../slides/slide12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6" Type="http://schemas.openxmlformats.org/officeDocument/2006/relationships/slide" Target="../slides/slide10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" Target="../slides/slide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18" Type="http://schemas.openxmlformats.org/officeDocument/2006/relationships/slide" Target="../slides/slide1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10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" Target="../slides/slide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18" Type="http://schemas.openxmlformats.org/officeDocument/2006/relationships/slide" Target="../slides/slide12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10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" Target="../slides/slid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1DA5AF-6800-47DD-950A-831EF90CFF46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93BEFE-83C0-4A78-8BCF-2B8C35EED1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6D0001A6-A671-499F-B1BA-3C30A99FC9D6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9723" name="Picture 27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29718" name="Picture 22" descr="button_1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button_2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utton_3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6316663"/>
            <a:ext cx="69215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1" name="Text Box 25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9722" name="Picture 26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6362700" y="6191250"/>
            <a:ext cx="749300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6D0001A6-A671-499F-B1BA-3C30A99FC9D6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9723" name="Picture 27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29718" name="Picture 22" descr="button_1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button_2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utton_3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6316663"/>
            <a:ext cx="69215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1" name="Text Box 25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9722" name="Picture 26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6362700" y="6191250"/>
            <a:ext cx="749300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73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6D0001A6-A671-499F-B1BA-3C30A99FC9D6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9723" name="Picture 27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29718" name="Picture 22" descr="button_1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button_2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utton_3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6316663"/>
            <a:ext cx="69215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1" name="Text Box 25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9722" name="Picture 26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6362700" y="6191250"/>
            <a:ext cx="749300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6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6D0001A6-A671-499F-B1BA-3C30A99FC9D6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9723" name="Picture 27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29718" name="Picture 22" descr="button_1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button_2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utton_3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6316663"/>
            <a:ext cx="69215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1" name="Text Box 25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9722" name="Picture 26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6362700" y="6191250"/>
            <a:ext cx="749300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6D0001A6-A671-499F-B1BA-3C30A99FC9D6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9723" name="Picture 27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31775"/>
            <a:ext cx="510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29718" name="Picture 22" descr="button_1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button_2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button_3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6316663"/>
            <a:ext cx="69215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1" name="Text Box 25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29722" name="Picture 26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6362700" y="6191250"/>
            <a:ext cx="749300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99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1: Genetics of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io_ch16_43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1547813"/>
            <a:ext cx="8574087" cy="376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51125" y="1871663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Directional Selection</a:t>
            </a: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92275" y="2541588"/>
            <a:ext cx="426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Food becomes scarce.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959600" y="15621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Key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413625" y="1889125"/>
            <a:ext cx="1417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Low mortality, high fitness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413625" y="2408238"/>
            <a:ext cx="1417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High mortality, low fitness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388100" cy="396875"/>
          </a:xfrm>
        </p:spPr>
        <p:txBody>
          <a:bodyPr/>
          <a:lstStyle/>
          <a:p>
            <a:r>
              <a:rPr lang="en-US" altLang="en-US"/>
              <a:t>Figure 16–6 Graph of Directional Selection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16-2</a:t>
            </a:r>
          </a:p>
        </p:txBody>
      </p:sp>
    </p:spTree>
    <p:extLst>
      <p:ext uri="{BB962C8B-B14F-4D97-AF65-F5344CB8AC3E}">
        <p14:creationId xmlns:p14="http://schemas.microsoft.com/office/powerpoint/2010/main" val="34130232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Can effect allele frequency in three main ways:</a:t>
            </a:r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Directional selection</a:t>
            </a:r>
          </a:p>
          <a:p>
            <a:pPr lvl="2"/>
            <a:r>
              <a:rPr lang="en-US" sz="2600" dirty="0"/>
              <a:t>One extreme phenotype is favored over the others</a:t>
            </a:r>
          </a:p>
          <a:p>
            <a:pPr lvl="2"/>
            <a:r>
              <a:rPr lang="en-US" sz="2600" dirty="0" smtClean="0"/>
              <a:t>Ex. Small seed shortage among </a:t>
            </a:r>
            <a:r>
              <a:rPr lang="en-US" sz="2600" dirty="0" err="1" smtClean="0"/>
              <a:t>darwins</a:t>
            </a:r>
            <a:r>
              <a:rPr lang="en-US" sz="2600" dirty="0" smtClean="0"/>
              <a:t> finches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Stabilizing selection</a:t>
            </a:r>
          </a:p>
          <a:p>
            <a:pPr lvl="2"/>
            <a:r>
              <a:rPr lang="en-US" sz="2600" dirty="0"/>
              <a:t>Average or mean phenotype is favored, extremes are selected against</a:t>
            </a:r>
          </a:p>
          <a:p>
            <a:pPr lvl="2"/>
            <a:r>
              <a:rPr lang="en-US" sz="2600" dirty="0"/>
              <a:t>Most common type in </a:t>
            </a:r>
            <a:r>
              <a:rPr lang="en-US" sz="2600" dirty="0" smtClean="0"/>
              <a:t>nature</a:t>
            </a:r>
          </a:p>
          <a:p>
            <a:pPr lvl="2"/>
            <a:r>
              <a:rPr lang="en-US" sz="2600" dirty="0" smtClean="0"/>
              <a:t>Ex. Baby size-small vs. medium vs. large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Natural Selection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4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bio_ch16_62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6A6B"/>
              </a:clrFrom>
              <a:clrTo>
                <a:srgbClr val="006A6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282700"/>
            <a:ext cx="4441825" cy="460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74900" y="18923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Key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 rot="-5361417">
            <a:off x="1383506" y="4115594"/>
            <a:ext cx="245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Percentage of Population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695575" y="551815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Birth Weight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118100" y="2649538"/>
            <a:ext cx="167005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Selection against both extremes keep curve narrow and in same place.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330950" cy="396875"/>
          </a:xfrm>
        </p:spPr>
        <p:txBody>
          <a:bodyPr/>
          <a:lstStyle/>
          <a:p>
            <a:r>
              <a:rPr lang="en-US" altLang="en-US"/>
              <a:t>Figure 16–7 Graph of Stabilizing Selection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16-2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267075" y="2130425"/>
            <a:ext cx="1417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Low mortality, high fitness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267075" y="2649538"/>
            <a:ext cx="14176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High mortality, low fitness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370138" y="1268413"/>
            <a:ext cx="4432300" cy="506412"/>
          </a:xfrm>
          <a:prstGeom prst="rect">
            <a:avLst/>
          </a:prstGeom>
          <a:solidFill>
            <a:srgbClr val="00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376613" y="1366838"/>
            <a:ext cx="240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Stabilizing Selection</a:t>
            </a:r>
          </a:p>
        </p:txBody>
      </p:sp>
    </p:spTree>
    <p:extLst>
      <p:ext uri="{BB962C8B-B14F-4D97-AF65-F5344CB8AC3E}">
        <p14:creationId xmlns:p14="http://schemas.microsoft.com/office/powerpoint/2010/main" val="21043947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/>
              <a:t>Can effect allele frequency in three main ways:</a:t>
            </a:r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Directional selection</a:t>
            </a:r>
          </a:p>
          <a:p>
            <a:pPr lvl="2"/>
            <a:r>
              <a:rPr lang="en-US" sz="2600" dirty="0"/>
              <a:t>One extreme phenotype is favored over the others</a:t>
            </a:r>
          </a:p>
          <a:p>
            <a:pPr lvl="2"/>
            <a:r>
              <a:rPr lang="en-US" sz="2600" dirty="0"/>
              <a:t>Ex. </a:t>
            </a:r>
            <a:r>
              <a:rPr lang="en-US" sz="2600" dirty="0" smtClean="0"/>
              <a:t>Small seed shortage among </a:t>
            </a:r>
            <a:r>
              <a:rPr lang="en-US" sz="2600" dirty="0" err="1" smtClean="0"/>
              <a:t>darwins</a:t>
            </a:r>
            <a:r>
              <a:rPr lang="en-US" sz="2600" dirty="0" smtClean="0"/>
              <a:t> finches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Stabilizing selection</a:t>
            </a:r>
          </a:p>
          <a:p>
            <a:pPr lvl="2"/>
            <a:r>
              <a:rPr lang="en-US" sz="2600" dirty="0"/>
              <a:t>Average or mean phenotype is favored, extremes are selected against</a:t>
            </a:r>
          </a:p>
          <a:p>
            <a:pPr lvl="2"/>
            <a:r>
              <a:rPr lang="en-US" sz="2600" dirty="0"/>
              <a:t>Most common type in nature</a:t>
            </a:r>
          </a:p>
          <a:p>
            <a:pPr lvl="2"/>
            <a:r>
              <a:rPr lang="en-US" sz="2600" dirty="0"/>
              <a:t>Ex. Baby size-small vs. medium vs. </a:t>
            </a:r>
            <a:r>
              <a:rPr lang="en-US" sz="2600" dirty="0" smtClean="0"/>
              <a:t>large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Disruptive selection</a:t>
            </a:r>
          </a:p>
          <a:p>
            <a:pPr lvl="2"/>
            <a:r>
              <a:rPr lang="en-US" sz="2600" dirty="0"/>
              <a:t>Both extreme phenotypes are favored, being average is selected against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Natural Selection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io_ch16_62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98663"/>
            <a:ext cx="8712200" cy="285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28900" y="2143125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Disruptive Selection</a:t>
            </a: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124200" y="26670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Largest and smallest seeds become more common.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 rot="-5400000">
            <a:off x="1809750" y="3579813"/>
            <a:ext cx="166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Number of Birds</a:t>
            </a:r>
            <a:br>
              <a:rPr lang="en-US" altLang="en-US" sz="1300" b="1">
                <a:solidFill>
                  <a:srgbClr val="000000"/>
                </a:solidFill>
              </a:rPr>
            </a:br>
            <a:r>
              <a:rPr lang="en-US" altLang="en-US" sz="1300" b="1">
                <a:solidFill>
                  <a:srgbClr val="000000"/>
                </a:solidFill>
              </a:rPr>
              <a:t>in Population</a:t>
            </a:r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43213" y="4535488"/>
            <a:ext cx="12954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Beak Size</a:t>
            </a:r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518025" y="3338513"/>
            <a:ext cx="16970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Population splits into two subgroups specializing in different seeds.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710363" y="4535488"/>
            <a:ext cx="12954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Beak Size</a:t>
            </a:r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296025" cy="396875"/>
          </a:xfrm>
        </p:spPr>
        <p:txBody>
          <a:bodyPr/>
          <a:lstStyle/>
          <a:p>
            <a:r>
              <a:rPr lang="en-US" altLang="en-US"/>
              <a:t>Figure 16–8 Graph of Disruptive Selection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 rot="-5400000">
            <a:off x="5688012" y="3579813"/>
            <a:ext cx="1660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300" b="1">
                <a:solidFill>
                  <a:srgbClr val="000000"/>
                </a:solidFill>
              </a:rPr>
              <a:t>Number of Birds</a:t>
            </a:r>
            <a:br>
              <a:rPr lang="en-US" altLang="en-US" sz="1300" b="1">
                <a:solidFill>
                  <a:srgbClr val="000000"/>
                </a:solidFill>
              </a:rPr>
            </a:br>
            <a:r>
              <a:rPr lang="en-US" altLang="en-US" sz="1300" b="1">
                <a:solidFill>
                  <a:srgbClr val="000000"/>
                </a:solidFill>
              </a:rPr>
              <a:t>in Population</a:t>
            </a:r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0075" y="3098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</a:rPr>
              <a:t>Key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65200" y="3349625"/>
            <a:ext cx="14176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300">
                <a:solidFill>
                  <a:srgbClr val="000000"/>
                </a:solidFill>
              </a:rPr>
              <a:t>Low mortality, high fitness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65200" y="3792538"/>
            <a:ext cx="14176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300">
                <a:solidFill>
                  <a:srgbClr val="000000"/>
                </a:solidFill>
              </a:rPr>
              <a:t>High mortality, low fitness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16-2</a:t>
            </a:r>
          </a:p>
        </p:txBody>
      </p:sp>
    </p:spTree>
    <p:extLst>
      <p:ext uri="{BB962C8B-B14F-4D97-AF65-F5344CB8AC3E}">
        <p14:creationId xmlns:p14="http://schemas.microsoft.com/office/powerpoint/2010/main" val="10368073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/>
              <a:t>Can effect allele frequency in three main ways:</a:t>
            </a:r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Directional selection</a:t>
            </a:r>
          </a:p>
          <a:p>
            <a:pPr lvl="2"/>
            <a:r>
              <a:rPr lang="en-US" sz="2600" dirty="0"/>
              <a:t>One extreme phenotype is favored over the others</a:t>
            </a:r>
          </a:p>
          <a:p>
            <a:pPr lvl="2"/>
            <a:r>
              <a:rPr lang="en-US" sz="2600" dirty="0"/>
              <a:t>Ex. Small seed shortage among </a:t>
            </a:r>
            <a:r>
              <a:rPr lang="en-US" sz="2600" dirty="0" err="1"/>
              <a:t>darwins</a:t>
            </a:r>
            <a:r>
              <a:rPr lang="en-US" sz="2600" dirty="0"/>
              <a:t> </a:t>
            </a:r>
            <a:r>
              <a:rPr lang="en-US" sz="2600" dirty="0" smtClean="0"/>
              <a:t>finches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Stabilizing selection</a:t>
            </a:r>
          </a:p>
          <a:p>
            <a:pPr lvl="2"/>
            <a:r>
              <a:rPr lang="en-US" sz="2600" dirty="0"/>
              <a:t>Average or mean phenotype is favored, extremes are selected against</a:t>
            </a:r>
          </a:p>
          <a:p>
            <a:pPr lvl="2"/>
            <a:r>
              <a:rPr lang="en-US" sz="2600" dirty="0"/>
              <a:t>Most common type in nature</a:t>
            </a:r>
          </a:p>
          <a:p>
            <a:pPr lvl="2"/>
            <a:r>
              <a:rPr lang="en-US" sz="2600" dirty="0"/>
              <a:t>Ex. Baby size-small vs. medium vs. </a:t>
            </a:r>
            <a:r>
              <a:rPr lang="en-US" sz="2600" dirty="0" smtClean="0"/>
              <a:t>large</a:t>
            </a:r>
            <a:endParaRPr lang="en-US" sz="2600" dirty="0"/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Disruptive selection</a:t>
            </a:r>
          </a:p>
          <a:p>
            <a:pPr lvl="2"/>
            <a:r>
              <a:rPr lang="en-US" sz="2600" dirty="0"/>
              <a:t>Both extreme phenotypes are favored, being average is selected against</a:t>
            </a:r>
          </a:p>
          <a:p>
            <a:pPr lvl="2"/>
            <a:r>
              <a:rPr lang="en-US" sz="2600" dirty="0" smtClean="0"/>
              <a:t>Ex. Medium sized seeds among </a:t>
            </a:r>
            <a:r>
              <a:rPr lang="en-US" sz="2600" dirty="0" err="1" smtClean="0"/>
              <a:t>darwins</a:t>
            </a:r>
            <a:r>
              <a:rPr lang="en-US" sz="2600" dirty="0" smtClean="0"/>
              <a:t> finches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Natural Selection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9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Changes in allele frequencies that take place by random chance events</a:t>
            </a:r>
          </a:p>
          <a:p>
            <a:pPr lvl="1"/>
            <a:r>
              <a:rPr lang="en-US" sz="2800" dirty="0"/>
              <a:t>Only happens in very small populations</a:t>
            </a:r>
          </a:p>
          <a:p>
            <a:pPr lvl="1"/>
            <a:r>
              <a:rPr lang="en-US" sz="2800" dirty="0"/>
              <a:t>Has nothing to do with organisms fitness</a:t>
            </a:r>
          </a:p>
          <a:p>
            <a:pPr lvl="1"/>
            <a:r>
              <a:rPr lang="en-US" sz="2800" dirty="0"/>
              <a:t>Specific type of </a:t>
            </a:r>
          </a:p>
          <a:p>
            <a:pPr lvl="2"/>
            <a:r>
              <a:rPr lang="en-US" sz="2800" dirty="0"/>
              <a:t>Founder effect</a:t>
            </a:r>
          </a:p>
          <a:p>
            <a:pPr lvl="3"/>
            <a:r>
              <a:rPr lang="en-US" sz="2800" dirty="0"/>
              <a:t>When subset of population colonizes a new habitat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Genetic Drift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io_ch16_6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222500"/>
            <a:ext cx="76136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88988" y="1666875"/>
            <a:ext cx="29416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Sample of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Original Population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760788" y="21050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Founding Population 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760788" y="38576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Founding Population 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10275" y="1879600"/>
            <a:ext cx="2335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Descendants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Drift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16-2</a:t>
            </a:r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3430588" y="1347788"/>
            <a:ext cx="2543175" cy="4318000"/>
          </a:xfrm>
          <a:custGeom>
            <a:avLst/>
            <a:gdLst>
              <a:gd name="T0" fmla="*/ 198 w 1602"/>
              <a:gd name="T1" fmla="*/ 2579 h 2720"/>
              <a:gd name="T2" fmla="*/ 51 w 1602"/>
              <a:gd name="T3" fmla="*/ 2359 h 2720"/>
              <a:gd name="T4" fmla="*/ 133 w 1602"/>
              <a:gd name="T5" fmla="*/ 2008 h 2720"/>
              <a:gd name="T6" fmla="*/ 182 w 1602"/>
              <a:gd name="T7" fmla="*/ 1934 h 2720"/>
              <a:gd name="T8" fmla="*/ 280 w 1602"/>
              <a:gd name="T9" fmla="*/ 1641 h 2720"/>
              <a:gd name="T10" fmla="*/ 223 w 1602"/>
              <a:gd name="T11" fmla="*/ 1330 h 2720"/>
              <a:gd name="T12" fmla="*/ 182 w 1602"/>
              <a:gd name="T13" fmla="*/ 1232 h 2720"/>
              <a:gd name="T14" fmla="*/ 149 w 1602"/>
              <a:gd name="T15" fmla="*/ 1167 h 2720"/>
              <a:gd name="T16" fmla="*/ 116 w 1602"/>
              <a:gd name="T17" fmla="*/ 939 h 2720"/>
              <a:gd name="T18" fmla="*/ 116 w 1602"/>
              <a:gd name="T19" fmla="*/ 653 h 2720"/>
              <a:gd name="T20" fmla="*/ 288 w 1602"/>
              <a:gd name="T21" fmla="*/ 359 h 2720"/>
              <a:gd name="T22" fmla="*/ 427 w 1602"/>
              <a:gd name="T23" fmla="*/ 188 h 2720"/>
              <a:gd name="T24" fmla="*/ 476 w 1602"/>
              <a:gd name="T25" fmla="*/ 122 h 2720"/>
              <a:gd name="T26" fmla="*/ 802 w 1602"/>
              <a:gd name="T27" fmla="*/ 0 h 2720"/>
              <a:gd name="T28" fmla="*/ 1243 w 1602"/>
              <a:gd name="T29" fmla="*/ 49 h 2720"/>
              <a:gd name="T30" fmla="*/ 1578 w 1602"/>
              <a:gd name="T31" fmla="*/ 294 h 2720"/>
              <a:gd name="T32" fmla="*/ 1569 w 1602"/>
              <a:gd name="T33" fmla="*/ 547 h 2720"/>
              <a:gd name="T34" fmla="*/ 1496 w 1602"/>
              <a:gd name="T35" fmla="*/ 735 h 2720"/>
              <a:gd name="T36" fmla="*/ 1423 w 1602"/>
              <a:gd name="T37" fmla="*/ 775 h 2720"/>
              <a:gd name="T38" fmla="*/ 1357 w 1602"/>
              <a:gd name="T39" fmla="*/ 808 h 2720"/>
              <a:gd name="T40" fmla="*/ 1218 w 1602"/>
              <a:gd name="T41" fmla="*/ 873 h 2720"/>
              <a:gd name="T42" fmla="*/ 1080 w 1602"/>
              <a:gd name="T43" fmla="*/ 947 h 2720"/>
              <a:gd name="T44" fmla="*/ 1121 w 1602"/>
              <a:gd name="T45" fmla="*/ 1159 h 2720"/>
              <a:gd name="T46" fmla="*/ 1169 w 1602"/>
              <a:gd name="T47" fmla="*/ 1183 h 2720"/>
              <a:gd name="T48" fmla="*/ 1308 w 1602"/>
              <a:gd name="T49" fmla="*/ 1330 h 2720"/>
              <a:gd name="T50" fmla="*/ 1431 w 1602"/>
              <a:gd name="T51" fmla="*/ 1494 h 2720"/>
              <a:gd name="T52" fmla="*/ 1545 w 1602"/>
              <a:gd name="T53" fmla="*/ 1616 h 2720"/>
              <a:gd name="T54" fmla="*/ 1496 w 1602"/>
              <a:gd name="T55" fmla="*/ 1853 h 2720"/>
              <a:gd name="T56" fmla="*/ 1267 w 1602"/>
              <a:gd name="T57" fmla="*/ 1983 h 2720"/>
              <a:gd name="T58" fmla="*/ 1104 w 1602"/>
              <a:gd name="T59" fmla="*/ 2114 h 2720"/>
              <a:gd name="T60" fmla="*/ 1129 w 1602"/>
              <a:gd name="T61" fmla="*/ 2261 h 2720"/>
              <a:gd name="T62" fmla="*/ 1121 w 1602"/>
              <a:gd name="T63" fmla="*/ 2628 h 2720"/>
              <a:gd name="T64" fmla="*/ 867 w 1602"/>
              <a:gd name="T65" fmla="*/ 2710 h 2720"/>
              <a:gd name="T66" fmla="*/ 606 w 1602"/>
              <a:gd name="T67" fmla="*/ 2661 h 2720"/>
              <a:gd name="T68" fmla="*/ 516 w 1602"/>
              <a:gd name="T69" fmla="*/ 2710 h 2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02" h="2720">
                <a:moveTo>
                  <a:pt x="606" y="2710"/>
                </a:moveTo>
                <a:cubicBezTo>
                  <a:pt x="468" y="2671"/>
                  <a:pt x="333" y="2622"/>
                  <a:pt x="198" y="2579"/>
                </a:cubicBezTo>
                <a:cubicBezTo>
                  <a:pt x="73" y="2492"/>
                  <a:pt x="152" y="2544"/>
                  <a:pt x="92" y="2481"/>
                </a:cubicBezTo>
                <a:cubicBezTo>
                  <a:pt x="80" y="2436"/>
                  <a:pt x="76" y="2397"/>
                  <a:pt x="51" y="2359"/>
                </a:cubicBezTo>
                <a:cubicBezTo>
                  <a:pt x="33" y="2285"/>
                  <a:pt x="0" y="2152"/>
                  <a:pt x="51" y="2098"/>
                </a:cubicBezTo>
                <a:cubicBezTo>
                  <a:pt x="78" y="2068"/>
                  <a:pt x="109" y="2039"/>
                  <a:pt x="133" y="2008"/>
                </a:cubicBezTo>
                <a:cubicBezTo>
                  <a:pt x="144" y="1992"/>
                  <a:pt x="154" y="1975"/>
                  <a:pt x="165" y="1959"/>
                </a:cubicBezTo>
                <a:cubicBezTo>
                  <a:pt x="170" y="1950"/>
                  <a:pt x="182" y="1934"/>
                  <a:pt x="182" y="1934"/>
                </a:cubicBezTo>
                <a:cubicBezTo>
                  <a:pt x="202" y="1870"/>
                  <a:pt x="231" y="1804"/>
                  <a:pt x="247" y="1739"/>
                </a:cubicBezTo>
                <a:cubicBezTo>
                  <a:pt x="265" y="1661"/>
                  <a:pt x="252" y="1692"/>
                  <a:pt x="280" y="1641"/>
                </a:cubicBezTo>
                <a:cubicBezTo>
                  <a:pt x="283" y="1613"/>
                  <a:pt x="296" y="1586"/>
                  <a:pt x="296" y="1559"/>
                </a:cubicBezTo>
                <a:cubicBezTo>
                  <a:pt x="296" y="1480"/>
                  <a:pt x="278" y="1389"/>
                  <a:pt x="223" y="1330"/>
                </a:cubicBezTo>
                <a:cubicBezTo>
                  <a:pt x="212" y="1303"/>
                  <a:pt x="206" y="1281"/>
                  <a:pt x="190" y="1257"/>
                </a:cubicBezTo>
                <a:cubicBezTo>
                  <a:pt x="187" y="1248"/>
                  <a:pt x="186" y="1239"/>
                  <a:pt x="182" y="1232"/>
                </a:cubicBezTo>
                <a:cubicBezTo>
                  <a:pt x="177" y="1225"/>
                  <a:pt x="168" y="1222"/>
                  <a:pt x="165" y="1216"/>
                </a:cubicBezTo>
                <a:cubicBezTo>
                  <a:pt x="157" y="1200"/>
                  <a:pt x="158" y="1181"/>
                  <a:pt x="149" y="1167"/>
                </a:cubicBezTo>
                <a:cubicBezTo>
                  <a:pt x="133" y="1143"/>
                  <a:pt x="115" y="1125"/>
                  <a:pt x="100" y="1102"/>
                </a:cubicBezTo>
                <a:cubicBezTo>
                  <a:pt x="82" y="1048"/>
                  <a:pt x="98" y="991"/>
                  <a:pt x="116" y="939"/>
                </a:cubicBezTo>
                <a:cubicBezTo>
                  <a:pt x="126" y="860"/>
                  <a:pt x="142" y="854"/>
                  <a:pt x="133" y="775"/>
                </a:cubicBezTo>
                <a:cubicBezTo>
                  <a:pt x="140" y="710"/>
                  <a:pt x="149" y="699"/>
                  <a:pt x="116" y="653"/>
                </a:cubicBezTo>
                <a:cubicBezTo>
                  <a:pt x="131" y="610"/>
                  <a:pt x="136" y="562"/>
                  <a:pt x="157" y="522"/>
                </a:cubicBezTo>
                <a:cubicBezTo>
                  <a:pt x="187" y="462"/>
                  <a:pt x="246" y="412"/>
                  <a:pt x="288" y="359"/>
                </a:cubicBezTo>
                <a:cubicBezTo>
                  <a:pt x="312" y="326"/>
                  <a:pt x="327" y="292"/>
                  <a:pt x="361" y="269"/>
                </a:cubicBezTo>
                <a:lnTo>
                  <a:pt x="427" y="188"/>
                </a:lnTo>
                <a:cubicBezTo>
                  <a:pt x="427" y="188"/>
                  <a:pt x="427" y="188"/>
                  <a:pt x="427" y="188"/>
                </a:cubicBezTo>
                <a:cubicBezTo>
                  <a:pt x="440" y="167"/>
                  <a:pt x="458" y="137"/>
                  <a:pt x="476" y="122"/>
                </a:cubicBezTo>
                <a:cubicBezTo>
                  <a:pt x="482" y="116"/>
                  <a:pt x="492" y="116"/>
                  <a:pt x="500" y="114"/>
                </a:cubicBezTo>
                <a:cubicBezTo>
                  <a:pt x="575" y="41"/>
                  <a:pt x="701" y="14"/>
                  <a:pt x="802" y="0"/>
                </a:cubicBezTo>
                <a:cubicBezTo>
                  <a:pt x="841" y="1"/>
                  <a:pt x="1045" y="11"/>
                  <a:pt x="1096" y="16"/>
                </a:cubicBezTo>
                <a:cubicBezTo>
                  <a:pt x="1145" y="20"/>
                  <a:pt x="1193" y="40"/>
                  <a:pt x="1243" y="49"/>
                </a:cubicBezTo>
                <a:cubicBezTo>
                  <a:pt x="1337" y="94"/>
                  <a:pt x="1458" y="124"/>
                  <a:pt x="1529" y="212"/>
                </a:cubicBezTo>
                <a:cubicBezTo>
                  <a:pt x="1548" y="236"/>
                  <a:pt x="1560" y="267"/>
                  <a:pt x="1578" y="294"/>
                </a:cubicBezTo>
                <a:cubicBezTo>
                  <a:pt x="1597" y="352"/>
                  <a:pt x="1597" y="411"/>
                  <a:pt x="1602" y="473"/>
                </a:cubicBezTo>
                <a:cubicBezTo>
                  <a:pt x="1582" y="531"/>
                  <a:pt x="1595" y="507"/>
                  <a:pt x="1569" y="547"/>
                </a:cubicBezTo>
                <a:cubicBezTo>
                  <a:pt x="1549" y="606"/>
                  <a:pt x="1557" y="579"/>
                  <a:pt x="1545" y="628"/>
                </a:cubicBezTo>
                <a:cubicBezTo>
                  <a:pt x="1538" y="685"/>
                  <a:pt x="1549" y="715"/>
                  <a:pt x="1496" y="735"/>
                </a:cubicBezTo>
                <a:cubicBezTo>
                  <a:pt x="1488" y="743"/>
                  <a:pt x="1481" y="753"/>
                  <a:pt x="1472" y="759"/>
                </a:cubicBezTo>
                <a:cubicBezTo>
                  <a:pt x="1456" y="767"/>
                  <a:pt x="1423" y="775"/>
                  <a:pt x="1423" y="775"/>
                </a:cubicBezTo>
                <a:cubicBezTo>
                  <a:pt x="1417" y="780"/>
                  <a:pt x="1413" y="788"/>
                  <a:pt x="1406" y="792"/>
                </a:cubicBezTo>
                <a:cubicBezTo>
                  <a:pt x="1390" y="799"/>
                  <a:pt x="1357" y="808"/>
                  <a:pt x="1357" y="808"/>
                </a:cubicBezTo>
                <a:cubicBezTo>
                  <a:pt x="1322" y="830"/>
                  <a:pt x="1282" y="847"/>
                  <a:pt x="1243" y="857"/>
                </a:cubicBezTo>
                <a:cubicBezTo>
                  <a:pt x="1234" y="862"/>
                  <a:pt x="1227" y="869"/>
                  <a:pt x="1218" y="873"/>
                </a:cubicBezTo>
                <a:cubicBezTo>
                  <a:pt x="1196" y="880"/>
                  <a:pt x="1153" y="890"/>
                  <a:pt x="1153" y="890"/>
                </a:cubicBezTo>
                <a:cubicBezTo>
                  <a:pt x="1094" y="928"/>
                  <a:pt x="1117" y="907"/>
                  <a:pt x="1080" y="947"/>
                </a:cubicBezTo>
                <a:cubicBezTo>
                  <a:pt x="1059" y="1005"/>
                  <a:pt x="1072" y="981"/>
                  <a:pt x="1047" y="1020"/>
                </a:cubicBezTo>
                <a:cubicBezTo>
                  <a:pt x="1025" y="1087"/>
                  <a:pt x="1057" y="1138"/>
                  <a:pt x="1121" y="1159"/>
                </a:cubicBezTo>
                <a:cubicBezTo>
                  <a:pt x="1129" y="1164"/>
                  <a:pt x="1136" y="1170"/>
                  <a:pt x="1145" y="1175"/>
                </a:cubicBezTo>
                <a:cubicBezTo>
                  <a:pt x="1152" y="1178"/>
                  <a:pt x="1161" y="1178"/>
                  <a:pt x="1169" y="1183"/>
                </a:cubicBezTo>
                <a:cubicBezTo>
                  <a:pt x="1204" y="1204"/>
                  <a:pt x="1226" y="1243"/>
                  <a:pt x="1267" y="1257"/>
                </a:cubicBezTo>
                <a:cubicBezTo>
                  <a:pt x="1283" y="1280"/>
                  <a:pt x="1293" y="1306"/>
                  <a:pt x="1308" y="1330"/>
                </a:cubicBezTo>
                <a:cubicBezTo>
                  <a:pt x="1331" y="1367"/>
                  <a:pt x="1369" y="1394"/>
                  <a:pt x="1390" y="1436"/>
                </a:cubicBezTo>
                <a:cubicBezTo>
                  <a:pt x="1431" y="1521"/>
                  <a:pt x="1377" y="1420"/>
                  <a:pt x="1431" y="1494"/>
                </a:cubicBezTo>
                <a:cubicBezTo>
                  <a:pt x="1454" y="1526"/>
                  <a:pt x="1453" y="1536"/>
                  <a:pt x="1488" y="1559"/>
                </a:cubicBezTo>
                <a:cubicBezTo>
                  <a:pt x="1505" y="1585"/>
                  <a:pt x="1518" y="1598"/>
                  <a:pt x="1545" y="1616"/>
                </a:cubicBezTo>
                <a:cubicBezTo>
                  <a:pt x="1563" y="1693"/>
                  <a:pt x="1589" y="1671"/>
                  <a:pt x="1561" y="1787"/>
                </a:cubicBezTo>
                <a:cubicBezTo>
                  <a:pt x="1547" y="1840"/>
                  <a:pt x="1530" y="1831"/>
                  <a:pt x="1496" y="1853"/>
                </a:cubicBezTo>
                <a:cubicBezTo>
                  <a:pt x="1456" y="1878"/>
                  <a:pt x="1422" y="1902"/>
                  <a:pt x="1382" y="1926"/>
                </a:cubicBezTo>
                <a:cubicBezTo>
                  <a:pt x="1344" y="1947"/>
                  <a:pt x="1303" y="1958"/>
                  <a:pt x="1267" y="1983"/>
                </a:cubicBezTo>
                <a:cubicBezTo>
                  <a:pt x="1234" y="2004"/>
                  <a:pt x="1190" y="2044"/>
                  <a:pt x="1153" y="2057"/>
                </a:cubicBezTo>
                <a:cubicBezTo>
                  <a:pt x="1138" y="2079"/>
                  <a:pt x="1123" y="2095"/>
                  <a:pt x="1104" y="2114"/>
                </a:cubicBezTo>
                <a:cubicBezTo>
                  <a:pt x="1095" y="2148"/>
                  <a:pt x="1079" y="2175"/>
                  <a:pt x="1096" y="2212"/>
                </a:cubicBezTo>
                <a:cubicBezTo>
                  <a:pt x="1104" y="2229"/>
                  <a:pt x="1129" y="2261"/>
                  <a:pt x="1129" y="2261"/>
                </a:cubicBezTo>
                <a:cubicBezTo>
                  <a:pt x="1154" y="2338"/>
                  <a:pt x="1215" y="2391"/>
                  <a:pt x="1235" y="2473"/>
                </a:cubicBezTo>
                <a:cubicBezTo>
                  <a:pt x="1204" y="2562"/>
                  <a:pt x="1207" y="2569"/>
                  <a:pt x="1121" y="2628"/>
                </a:cubicBezTo>
                <a:cubicBezTo>
                  <a:pt x="1098" y="2643"/>
                  <a:pt x="1047" y="2661"/>
                  <a:pt x="1047" y="2661"/>
                </a:cubicBezTo>
                <a:cubicBezTo>
                  <a:pt x="995" y="2698"/>
                  <a:pt x="929" y="2699"/>
                  <a:pt x="867" y="2710"/>
                </a:cubicBezTo>
                <a:cubicBezTo>
                  <a:pt x="834" y="2720"/>
                  <a:pt x="817" y="2710"/>
                  <a:pt x="786" y="2702"/>
                </a:cubicBezTo>
                <a:cubicBezTo>
                  <a:pt x="726" y="2685"/>
                  <a:pt x="667" y="2669"/>
                  <a:pt x="606" y="2661"/>
                </a:cubicBezTo>
                <a:cubicBezTo>
                  <a:pt x="522" y="2677"/>
                  <a:pt x="600" y="2653"/>
                  <a:pt x="541" y="2694"/>
                </a:cubicBezTo>
                <a:cubicBezTo>
                  <a:pt x="513" y="2712"/>
                  <a:pt x="516" y="2690"/>
                  <a:pt x="516" y="2710"/>
                </a:cubicBezTo>
                <a:lnTo>
                  <a:pt x="606" y="27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5181600" y="1631950"/>
            <a:ext cx="3657600" cy="3978275"/>
          </a:xfrm>
          <a:custGeom>
            <a:avLst/>
            <a:gdLst>
              <a:gd name="T0" fmla="*/ 1666 w 2304"/>
              <a:gd name="T1" fmla="*/ 2498 h 2506"/>
              <a:gd name="T2" fmla="*/ 532 w 2304"/>
              <a:gd name="T3" fmla="*/ 2498 h 2506"/>
              <a:gd name="T4" fmla="*/ 401 w 2304"/>
              <a:gd name="T5" fmla="*/ 2376 h 2506"/>
              <a:gd name="T6" fmla="*/ 262 w 2304"/>
              <a:gd name="T7" fmla="*/ 2204 h 2506"/>
              <a:gd name="T8" fmla="*/ 83 w 2304"/>
              <a:gd name="T9" fmla="*/ 2074 h 2506"/>
              <a:gd name="T10" fmla="*/ 18 w 2304"/>
              <a:gd name="T11" fmla="*/ 2025 h 2506"/>
              <a:gd name="T12" fmla="*/ 58 w 2304"/>
              <a:gd name="T13" fmla="*/ 1935 h 2506"/>
              <a:gd name="T14" fmla="*/ 156 w 2304"/>
              <a:gd name="T15" fmla="*/ 1878 h 2506"/>
              <a:gd name="T16" fmla="*/ 205 w 2304"/>
              <a:gd name="T17" fmla="*/ 1853 h 2506"/>
              <a:gd name="T18" fmla="*/ 254 w 2304"/>
              <a:gd name="T19" fmla="*/ 1829 h 2506"/>
              <a:gd name="T20" fmla="*/ 377 w 2304"/>
              <a:gd name="T21" fmla="*/ 1739 h 2506"/>
              <a:gd name="T22" fmla="*/ 483 w 2304"/>
              <a:gd name="T23" fmla="*/ 1617 h 2506"/>
              <a:gd name="T24" fmla="*/ 418 w 2304"/>
              <a:gd name="T25" fmla="*/ 1388 h 2506"/>
              <a:gd name="T26" fmla="*/ 352 w 2304"/>
              <a:gd name="T27" fmla="*/ 1274 h 2506"/>
              <a:gd name="T28" fmla="*/ 352 w 2304"/>
              <a:gd name="T29" fmla="*/ 1209 h 2506"/>
              <a:gd name="T30" fmla="*/ 238 w 2304"/>
              <a:gd name="T31" fmla="*/ 1102 h 2506"/>
              <a:gd name="T32" fmla="*/ 197 w 2304"/>
              <a:gd name="T33" fmla="*/ 1062 h 2506"/>
              <a:gd name="T34" fmla="*/ 75 w 2304"/>
              <a:gd name="T35" fmla="*/ 972 h 2506"/>
              <a:gd name="T36" fmla="*/ 9 w 2304"/>
              <a:gd name="T37" fmla="*/ 931 h 2506"/>
              <a:gd name="T38" fmla="*/ 9 w 2304"/>
              <a:gd name="T39" fmla="*/ 825 h 2506"/>
              <a:gd name="T40" fmla="*/ 230 w 2304"/>
              <a:gd name="T41" fmla="*/ 743 h 2506"/>
              <a:gd name="T42" fmla="*/ 328 w 2304"/>
              <a:gd name="T43" fmla="*/ 678 h 2506"/>
              <a:gd name="T44" fmla="*/ 418 w 2304"/>
              <a:gd name="T45" fmla="*/ 588 h 2506"/>
              <a:gd name="T46" fmla="*/ 483 w 2304"/>
              <a:gd name="T47" fmla="*/ 441 h 2506"/>
              <a:gd name="T48" fmla="*/ 622 w 2304"/>
              <a:gd name="T49" fmla="*/ 180 h 2506"/>
              <a:gd name="T50" fmla="*/ 679 w 2304"/>
              <a:gd name="T51" fmla="*/ 123 h 2506"/>
              <a:gd name="T52" fmla="*/ 793 w 2304"/>
              <a:gd name="T53" fmla="*/ 33 h 2506"/>
              <a:gd name="T54" fmla="*/ 1471 w 2304"/>
              <a:gd name="T55" fmla="*/ 9 h 2506"/>
              <a:gd name="T56" fmla="*/ 1928 w 2304"/>
              <a:gd name="T57" fmla="*/ 98 h 2506"/>
              <a:gd name="T58" fmla="*/ 2099 w 2304"/>
              <a:gd name="T59" fmla="*/ 156 h 2506"/>
              <a:gd name="T60" fmla="*/ 2213 w 2304"/>
              <a:gd name="T61" fmla="*/ 727 h 2506"/>
              <a:gd name="T62" fmla="*/ 2197 w 2304"/>
              <a:gd name="T63" fmla="*/ 2000 h 2506"/>
              <a:gd name="T64" fmla="*/ 2124 w 2304"/>
              <a:gd name="T65" fmla="*/ 2466 h 2506"/>
              <a:gd name="T66" fmla="*/ 2026 w 2304"/>
              <a:gd name="T67" fmla="*/ 2498 h 2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04" h="2506">
                <a:moveTo>
                  <a:pt x="1846" y="2474"/>
                </a:moveTo>
                <a:cubicBezTo>
                  <a:pt x="1785" y="2482"/>
                  <a:pt x="1724" y="2483"/>
                  <a:pt x="1666" y="2498"/>
                </a:cubicBezTo>
                <a:cubicBezTo>
                  <a:pt x="1478" y="2491"/>
                  <a:pt x="1315" y="2499"/>
                  <a:pt x="1128" y="2506"/>
                </a:cubicBezTo>
                <a:cubicBezTo>
                  <a:pt x="929" y="2503"/>
                  <a:pt x="730" y="2505"/>
                  <a:pt x="532" y="2498"/>
                </a:cubicBezTo>
                <a:cubicBezTo>
                  <a:pt x="514" y="2497"/>
                  <a:pt x="483" y="2482"/>
                  <a:pt x="483" y="2482"/>
                </a:cubicBezTo>
                <a:cubicBezTo>
                  <a:pt x="444" y="2443"/>
                  <a:pt x="426" y="2422"/>
                  <a:pt x="401" y="2376"/>
                </a:cubicBezTo>
                <a:cubicBezTo>
                  <a:pt x="356" y="2294"/>
                  <a:pt x="389" y="2329"/>
                  <a:pt x="352" y="2294"/>
                </a:cubicBezTo>
                <a:cubicBezTo>
                  <a:pt x="342" y="2265"/>
                  <a:pt x="290" y="2214"/>
                  <a:pt x="262" y="2204"/>
                </a:cubicBezTo>
                <a:cubicBezTo>
                  <a:pt x="240" y="2175"/>
                  <a:pt x="190" y="2115"/>
                  <a:pt x="156" y="2098"/>
                </a:cubicBezTo>
                <a:cubicBezTo>
                  <a:pt x="133" y="2086"/>
                  <a:pt x="107" y="2081"/>
                  <a:pt x="83" y="2074"/>
                </a:cubicBezTo>
                <a:cubicBezTo>
                  <a:pt x="74" y="2071"/>
                  <a:pt x="58" y="2066"/>
                  <a:pt x="58" y="2066"/>
                </a:cubicBezTo>
                <a:cubicBezTo>
                  <a:pt x="44" y="2052"/>
                  <a:pt x="15" y="2043"/>
                  <a:pt x="18" y="2025"/>
                </a:cubicBezTo>
                <a:cubicBezTo>
                  <a:pt x="21" y="1997"/>
                  <a:pt x="14" y="1962"/>
                  <a:pt x="34" y="1943"/>
                </a:cubicBezTo>
                <a:cubicBezTo>
                  <a:pt x="39" y="1936"/>
                  <a:pt x="50" y="1938"/>
                  <a:pt x="58" y="1935"/>
                </a:cubicBezTo>
                <a:cubicBezTo>
                  <a:pt x="85" y="1921"/>
                  <a:pt x="102" y="1903"/>
                  <a:pt x="132" y="1894"/>
                </a:cubicBezTo>
                <a:cubicBezTo>
                  <a:pt x="140" y="1888"/>
                  <a:pt x="147" y="1881"/>
                  <a:pt x="156" y="1878"/>
                </a:cubicBezTo>
                <a:cubicBezTo>
                  <a:pt x="166" y="1873"/>
                  <a:pt x="178" y="1875"/>
                  <a:pt x="189" y="1870"/>
                </a:cubicBezTo>
                <a:cubicBezTo>
                  <a:pt x="195" y="1866"/>
                  <a:pt x="198" y="1857"/>
                  <a:pt x="205" y="1853"/>
                </a:cubicBezTo>
                <a:cubicBezTo>
                  <a:pt x="212" y="1848"/>
                  <a:pt x="221" y="1847"/>
                  <a:pt x="230" y="1845"/>
                </a:cubicBezTo>
                <a:cubicBezTo>
                  <a:pt x="238" y="1839"/>
                  <a:pt x="245" y="1833"/>
                  <a:pt x="254" y="1829"/>
                </a:cubicBezTo>
                <a:cubicBezTo>
                  <a:pt x="261" y="1825"/>
                  <a:pt x="271" y="1825"/>
                  <a:pt x="279" y="1821"/>
                </a:cubicBezTo>
                <a:cubicBezTo>
                  <a:pt x="315" y="1798"/>
                  <a:pt x="343" y="1765"/>
                  <a:pt x="377" y="1739"/>
                </a:cubicBezTo>
                <a:cubicBezTo>
                  <a:pt x="396" y="1723"/>
                  <a:pt x="403" y="1725"/>
                  <a:pt x="418" y="1706"/>
                </a:cubicBezTo>
                <a:cubicBezTo>
                  <a:pt x="441" y="1674"/>
                  <a:pt x="454" y="1643"/>
                  <a:pt x="483" y="1617"/>
                </a:cubicBezTo>
                <a:cubicBezTo>
                  <a:pt x="501" y="1559"/>
                  <a:pt x="513" y="1492"/>
                  <a:pt x="466" y="1445"/>
                </a:cubicBezTo>
                <a:cubicBezTo>
                  <a:pt x="455" y="1414"/>
                  <a:pt x="445" y="1406"/>
                  <a:pt x="418" y="1388"/>
                </a:cubicBezTo>
                <a:cubicBezTo>
                  <a:pt x="396" y="1357"/>
                  <a:pt x="387" y="1325"/>
                  <a:pt x="360" y="1298"/>
                </a:cubicBezTo>
                <a:cubicBezTo>
                  <a:pt x="357" y="1290"/>
                  <a:pt x="352" y="1282"/>
                  <a:pt x="352" y="1274"/>
                </a:cubicBezTo>
                <a:cubicBezTo>
                  <a:pt x="352" y="1265"/>
                  <a:pt x="360" y="1249"/>
                  <a:pt x="360" y="1249"/>
                </a:cubicBezTo>
                <a:cubicBezTo>
                  <a:pt x="357" y="1235"/>
                  <a:pt x="359" y="1220"/>
                  <a:pt x="352" y="1209"/>
                </a:cubicBezTo>
                <a:cubicBezTo>
                  <a:pt x="338" y="1186"/>
                  <a:pt x="294" y="1150"/>
                  <a:pt x="271" y="1135"/>
                </a:cubicBezTo>
                <a:cubicBezTo>
                  <a:pt x="251" y="1082"/>
                  <a:pt x="277" y="1134"/>
                  <a:pt x="238" y="1102"/>
                </a:cubicBezTo>
                <a:cubicBezTo>
                  <a:pt x="230" y="1095"/>
                  <a:pt x="228" y="1084"/>
                  <a:pt x="222" y="1078"/>
                </a:cubicBezTo>
                <a:cubicBezTo>
                  <a:pt x="214" y="1071"/>
                  <a:pt x="204" y="1068"/>
                  <a:pt x="197" y="1062"/>
                </a:cubicBezTo>
                <a:cubicBezTo>
                  <a:pt x="164" y="1035"/>
                  <a:pt x="140" y="1001"/>
                  <a:pt x="99" y="988"/>
                </a:cubicBezTo>
                <a:cubicBezTo>
                  <a:pt x="91" y="982"/>
                  <a:pt x="83" y="975"/>
                  <a:pt x="75" y="972"/>
                </a:cubicBezTo>
                <a:cubicBezTo>
                  <a:pt x="64" y="967"/>
                  <a:pt x="52" y="969"/>
                  <a:pt x="42" y="964"/>
                </a:cubicBezTo>
                <a:cubicBezTo>
                  <a:pt x="28" y="956"/>
                  <a:pt x="20" y="941"/>
                  <a:pt x="9" y="931"/>
                </a:cubicBezTo>
                <a:cubicBezTo>
                  <a:pt x="6" y="923"/>
                  <a:pt x="1" y="915"/>
                  <a:pt x="1" y="907"/>
                </a:cubicBezTo>
                <a:cubicBezTo>
                  <a:pt x="1" y="879"/>
                  <a:pt x="0" y="851"/>
                  <a:pt x="9" y="825"/>
                </a:cubicBezTo>
                <a:cubicBezTo>
                  <a:pt x="21" y="784"/>
                  <a:pt x="90" y="784"/>
                  <a:pt x="124" y="776"/>
                </a:cubicBezTo>
                <a:cubicBezTo>
                  <a:pt x="159" y="767"/>
                  <a:pt x="194" y="754"/>
                  <a:pt x="230" y="743"/>
                </a:cubicBezTo>
                <a:cubicBezTo>
                  <a:pt x="247" y="725"/>
                  <a:pt x="256" y="713"/>
                  <a:pt x="279" y="702"/>
                </a:cubicBezTo>
                <a:cubicBezTo>
                  <a:pt x="313" y="684"/>
                  <a:pt x="294" y="706"/>
                  <a:pt x="328" y="678"/>
                </a:cubicBezTo>
                <a:cubicBezTo>
                  <a:pt x="390" y="625"/>
                  <a:pt x="318" y="679"/>
                  <a:pt x="369" y="629"/>
                </a:cubicBezTo>
                <a:cubicBezTo>
                  <a:pt x="386" y="611"/>
                  <a:pt x="402" y="606"/>
                  <a:pt x="418" y="588"/>
                </a:cubicBezTo>
                <a:cubicBezTo>
                  <a:pt x="477" y="515"/>
                  <a:pt x="395" y="604"/>
                  <a:pt x="450" y="547"/>
                </a:cubicBezTo>
                <a:cubicBezTo>
                  <a:pt x="461" y="512"/>
                  <a:pt x="475" y="476"/>
                  <a:pt x="483" y="441"/>
                </a:cubicBezTo>
                <a:cubicBezTo>
                  <a:pt x="492" y="397"/>
                  <a:pt x="490" y="350"/>
                  <a:pt x="524" y="319"/>
                </a:cubicBezTo>
                <a:cubicBezTo>
                  <a:pt x="541" y="264"/>
                  <a:pt x="573" y="211"/>
                  <a:pt x="622" y="180"/>
                </a:cubicBezTo>
                <a:cubicBezTo>
                  <a:pt x="624" y="172"/>
                  <a:pt x="624" y="161"/>
                  <a:pt x="630" y="156"/>
                </a:cubicBezTo>
                <a:cubicBezTo>
                  <a:pt x="643" y="142"/>
                  <a:pt x="679" y="123"/>
                  <a:pt x="679" y="123"/>
                </a:cubicBezTo>
                <a:cubicBezTo>
                  <a:pt x="688" y="91"/>
                  <a:pt x="705" y="87"/>
                  <a:pt x="728" y="66"/>
                </a:cubicBezTo>
                <a:cubicBezTo>
                  <a:pt x="740" y="25"/>
                  <a:pt x="752" y="23"/>
                  <a:pt x="793" y="33"/>
                </a:cubicBezTo>
                <a:cubicBezTo>
                  <a:pt x="786" y="12"/>
                  <a:pt x="773" y="0"/>
                  <a:pt x="809" y="0"/>
                </a:cubicBezTo>
                <a:cubicBezTo>
                  <a:pt x="1029" y="0"/>
                  <a:pt x="1250" y="6"/>
                  <a:pt x="1471" y="9"/>
                </a:cubicBezTo>
                <a:cubicBezTo>
                  <a:pt x="1548" y="15"/>
                  <a:pt x="1589" y="25"/>
                  <a:pt x="1658" y="49"/>
                </a:cubicBezTo>
                <a:cubicBezTo>
                  <a:pt x="1742" y="77"/>
                  <a:pt x="1839" y="87"/>
                  <a:pt x="1928" y="98"/>
                </a:cubicBezTo>
                <a:cubicBezTo>
                  <a:pt x="1967" y="114"/>
                  <a:pt x="2000" y="120"/>
                  <a:pt x="2042" y="131"/>
                </a:cubicBezTo>
                <a:cubicBezTo>
                  <a:pt x="2097" y="144"/>
                  <a:pt x="2030" y="132"/>
                  <a:pt x="2099" y="156"/>
                </a:cubicBezTo>
                <a:cubicBezTo>
                  <a:pt x="2122" y="164"/>
                  <a:pt x="2148" y="166"/>
                  <a:pt x="2173" y="172"/>
                </a:cubicBezTo>
                <a:cubicBezTo>
                  <a:pt x="2304" y="303"/>
                  <a:pt x="2210" y="541"/>
                  <a:pt x="2213" y="727"/>
                </a:cubicBezTo>
                <a:cubicBezTo>
                  <a:pt x="2199" y="980"/>
                  <a:pt x="2184" y="1232"/>
                  <a:pt x="2173" y="1486"/>
                </a:cubicBezTo>
                <a:cubicBezTo>
                  <a:pt x="2175" y="1600"/>
                  <a:pt x="2159" y="1850"/>
                  <a:pt x="2197" y="2000"/>
                </a:cubicBezTo>
                <a:cubicBezTo>
                  <a:pt x="2205" y="2125"/>
                  <a:pt x="2233" y="2275"/>
                  <a:pt x="2173" y="2392"/>
                </a:cubicBezTo>
                <a:cubicBezTo>
                  <a:pt x="2162" y="2411"/>
                  <a:pt x="2146" y="2454"/>
                  <a:pt x="2124" y="2466"/>
                </a:cubicBezTo>
                <a:cubicBezTo>
                  <a:pt x="2121" y="2467"/>
                  <a:pt x="2063" y="2485"/>
                  <a:pt x="2050" y="2490"/>
                </a:cubicBezTo>
                <a:cubicBezTo>
                  <a:pt x="2041" y="2492"/>
                  <a:pt x="2026" y="2498"/>
                  <a:pt x="2026" y="2498"/>
                </a:cubicBezTo>
                <a:cubicBezTo>
                  <a:pt x="1950" y="2479"/>
                  <a:pt x="1930" y="2474"/>
                  <a:pt x="1846" y="24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102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io_ch16_6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222500"/>
            <a:ext cx="76136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88988" y="1666875"/>
            <a:ext cx="29416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Sample of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Original Population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760788" y="21050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Founding Population A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60788" y="38576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Founding Population B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10275" y="1879600"/>
            <a:ext cx="2335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Descendants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Drift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16-2</a:t>
            </a:r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5181600" y="1631950"/>
            <a:ext cx="3657600" cy="3978275"/>
          </a:xfrm>
          <a:custGeom>
            <a:avLst/>
            <a:gdLst>
              <a:gd name="T0" fmla="*/ 1666 w 2304"/>
              <a:gd name="T1" fmla="*/ 2498 h 2506"/>
              <a:gd name="T2" fmla="*/ 532 w 2304"/>
              <a:gd name="T3" fmla="*/ 2498 h 2506"/>
              <a:gd name="T4" fmla="*/ 401 w 2304"/>
              <a:gd name="T5" fmla="*/ 2376 h 2506"/>
              <a:gd name="T6" fmla="*/ 262 w 2304"/>
              <a:gd name="T7" fmla="*/ 2204 h 2506"/>
              <a:gd name="T8" fmla="*/ 83 w 2304"/>
              <a:gd name="T9" fmla="*/ 2074 h 2506"/>
              <a:gd name="T10" fmla="*/ 18 w 2304"/>
              <a:gd name="T11" fmla="*/ 2025 h 2506"/>
              <a:gd name="T12" fmla="*/ 58 w 2304"/>
              <a:gd name="T13" fmla="*/ 1935 h 2506"/>
              <a:gd name="T14" fmla="*/ 156 w 2304"/>
              <a:gd name="T15" fmla="*/ 1878 h 2506"/>
              <a:gd name="T16" fmla="*/ 205 w 2304"/>
              <a:gd name="T17" fmla="*/ 1853 h 2506"/>
              <a:gd name="T18" fmla="*/ 254 w 2304"/>
              <a:gd name="T19" fmla="*/ 1829 h 2506"/>
              <a:gd name="T20" fmla="*/ 377 w 2304"/>
              <a:gd name="T21" fmla="*/ 1739 h 2506"/>
              <a:gd name="T22" fmla="*/ 483 w 2304"/>
              <a:gd name="T23" fmla="*/ 1617 h 2506"/>
              <a:gd name="T24" fmla="*/ 418 w 2304"/>
              <a:gd name="T25" fmla="*/ 1388 h 2506"/>
              <a:gd name="T26" fmla="*/ 352 w 2304"/>
              <a:gd name="T27" fmla="*/ 1274 h 2506"/>
              <a:gd name="T28" fmla="*/ 352 w 2304"/>
              <a:gd name="T29" fmla="*/ 1209 h 2506"/>
              <a:gd name="T30" fmla="*/ 238 w 2304"/>
              <a:gd name="T31" fmla="*/ 1102 h 2506"/>
              <a:gd name="T32" fmla="*/ 197 w 2304"/>
              <a:gd name="T33" fmla="*/ 1062 h 2506"/>
              <a:gd name="T34" fmla="*/ 75 w 2304"/>
              <a:gd name="T35" fmla="*/ 972 h 2506"/>
              <a:gd name="T36" fmla="*/ 9 w 2304"/>
              <a:gd name="T37" fmla="*/ 931 h 2506"/>
              <a:gd name="T38" fmla="*/ 9 w 2304"/>
              <a:gd name="T39" fmla="*/ 825 h 2506"/>
              <a:gd name="T40" fmla="*/ 230 w 2304"/>
              <a:gd name="T41" fmla="*/ 743 h 2506"/>
              <a:gd name="T42" fmla="*/ 328 w 2304"/>
              <a:gd name="T43" fmla="*/ 678 h 2506"/>
              <a:gd name="T44" fmla="*/ 418 w 2304"/>
              <a:gd name="T45" fmla="*/ 588 h 2506"/>
              <a:gd name="T46" fmla="*/ 483 w 2304"/>
              <a:gd name="T47" fmla="*/ 441 h 2506"/>
              <a:gd name="T48" fmla="*/ 622 w 2304"/>
              <a:gd name="T49" fmla="*/ 180 h 2506"/>
              <a:gd name="T50" fmla="*/ 679 w 2304"/>
              <a:gd name="T51" fmla="*/ 123 h 2506"/>
              <a:gd name="T52" fmla="*/ 793 w 2304"/>
              <a:gd name="T53" fmla="*/ 33 h 2506"/>
              <a:gd name="T54" fmla="*/ 1471 w 2304"/>
              <a:gd name="T55" fmla="*/ 9 h 2506"/>
              <a:gd name="T56" fmla="*/ 1928 w 2304"/>
              <a:gd name="T57" fmla="*/ 98 h 2506"/>
              <a:gd name="T58" fmla="*/ 2099 w 2304"/>
              <a:gd name="T59" fmla="*/ 156 h 2506"/>
              <a:gd name="T60" fmla="*/ 2213 w 2304"/>
              <a:gd name="T61" fmla="*/ 727 h 2506"/>
              <a:gd name="T62" fmla="*/ 2197 w 2304"/>
              <a:gd name="T63" fmla="*/ 2000 h 2506"/>
              <a:gd name="T64" fmla="*/ 2124 w 2304"/>
              <a:gd name="T65" fmla="*/ 2466 h 2506"/>
              <a:gd name="T66" fmla="*/ 2026 w 2304"/>
              <a:gd name="T67" fmla="*/ 2498 h 2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04" h="2506">
                <a:moveTo>
                  <a:pt x="1846" y="2474"/>
                </a:moveTo>
                <a:cubicBezTo>
                  <a:pt x="1785" y="2482"/>
                  <a:pt x="1724" y="2483"/>
                  <a:pt x="1666" y="2498"/>
                </a:cubicBezTo>
                <a:cubicBezTo>
                  <a:pt x="1478" y="2491"/>
                  <a:pt x="1315" y="2499"/>
                  <a:pt x="1128" y="2506"/>
                </a:cubicBezTo>
                <a:cubicBezTo>
                  <a:pt x="929" y="2503"/>
                  <a:pt x="730" y="2505"/>
                  <a:pt x="532" y="2498"/>
                </a:cubicBezTo>
                <a:cubicBezTo>
                  <a:pt x="514" y="2497"/>
                  <a:pt x="483" y="2482"/>
                  <a:pt x="483" y="2482"/>
                </a:cubicBezTo>
                <a:cubicBezTo>
                  <a:pt x="444" y="2443"/>
                  <a:pt x="426" y="2422"/>
                  <a:pt x="401" y="2376"/>
                </a:cubicBezTo>
                <a:cubicBezTo>
                  <a:pt x="356" y="2294"/>
                  <a:pt x="389" y="2329"/>
                  <a:pt x="352" y="2294"/>
                </a:cubicBezTo>
                <a:cubicBezTo>
                  <a:pt x="342" y="2265"/>
                  <a:pt x="290" y="2214"/>
                  <a:pt x="262" y="2204"/>
                </a:cubicBezTo>
                <a:cubicBezTo>
                  <a:pt x="240" y="2175"/>
                  <a:pt x="190" y="2115"/>
                  <a:pt x="156" y="2098"/>
                </a:cubicBezTo>
                <a:cubicBezTo>
                  <a:pt x="133" y="2086"/>
                  <a:pt x="107" y="2081"/>
                  <a:pt x="83" y="2074"/>
                </a:cubicBezTo>
                <a:cubicBezTo>
                  <a:pt x="74" y="2071"/>
                  <a:pt x="58" y="2066"/>
                  <a:pt x="58" y="2066"/>
                </a:cubicBezTo>
                <a:cubicBezTo>
                  <a:pt x="44" y="2052"/>
                  <a:pt x="15" y="2043"/>
                  <a:pt x="18" y="2025"/>
                </a:cubicBezTo>
                <a:cubicBezTo>
                  <a:pt x="21" y="1997"/>
                  <a:pt x="14" y="1962"/>
                  <a:pt x="34" y="1943"/>
                </a:cubicBezTo>
                <a:cubicBezTo>
                  <a:pt x="39" y="1936"/>
                  <a:pt x="50" y="1938"/>
                  <a:pt x="58" y="1935"/>
                </a:cubicBezTo>
                <a:cubicBezTo>
                  <a:pt x="85" y="1921"/>
                  <a:pt x="102" y="1903"/>
                  <a:pt x="132" y="1894"/>
                </a:cubicBezTo>
                <a:cubicBezTo>
                  <a:pt x="140" y="1888"/>
                  <a:pt x="147" y="1881"/>
                  <a:pt x="156" y="1878"/>
                </a:cubicBezTo>
                <a:cubicBezTo>
                  <a:pt x="166" y="1873"/>
                  <a:pt x="178" y="1875"/>
                  <a:pt x="189" y="1870"/>
                </a:cubicBezTo>
                <a:cubicBezTo>
                  <a:pt x="195" y="1866"/>
                  <a:pt x="198" y="1857"/>
                  <a:pt x="205" y="1853"/>
                </a:cubicBezTo>
                <a:cubicBezTo>
                  <a:pt x="212" y="1848"/>
                  <a:pt x="221" y="1847"/>
                  <a:pt x="230" y="1845"/>
                </a:cubicBezTo>
                <a:cubicBezTo>
                  <a:pt x="238" y="1839"/>
                  <a:pt x="245" y="1833"/>
                  <a:pt x="254" y="1829"/>
                </a:cubicBezTo>
                <a:cubicBezTo>
                  <a:pt x="261" y="1825"/>
                  <a:pt x="271" y="1825"/>
                  <a:pt x="279" y="1821"/>
                </a:cubicBezTo>
                <a:cubicBezTo>
                  <a:pt x="315" y="1798"/>
                  <a:pt x="343" y="1765"/>
                  <a:pt x="377" y="1739"/>
                </a:cubicBezTo>
                <a:cubicBezTo>
                  <a:pt x="396" y="1723"/>
                  <a:pt x="403" y="1725"/>
                  <a:pt x="418" y="1706"/>
                </a:cubicBezTo>
                <a:cubicBezTo>
                  <a:pt x="441" y="1674"/>
                  <a:pt x="454" y="1643"/>
                  <a:pt x="483" y="1617"/>
                </a:cubicBezTo>
                <a:cubicBezTo>
                  <a:pt x="501" y="1559"/>
                  <a:pt x="513" y="1492"/>
                  <a:pt x="466" y="1445"/>
                </a:cubicBezTo>
                <a:cubicBezTo>
                  <a:pt x="455" y="1414"/>
                  <a:pt x="445" y="1406"/>
                  <a:pt x="418" y="1388"/>
                </a:cubicBezTo>
                <a:cubicBezTo>
                  <a:pt x="396" y="1357"/>
                  <a:pt x="387" y="1325"/>
                  <a:pt x="360" y="1298"/>
                </a:cubicBezTo>
                <a:cubicBezTo>
                  <a:pt x="357" y="1290"/>
                  <a:pt x="352" y="1282"/>
                  <a:pt x="352" y="1274"/>
                </a:cubicBezTo>
                <a:cubicBezTo>
                  <a:pt x="352" y="1265"/>
                  <a:pt x="360" y="1249"/>
                  <a:pt x="360" y="1249"/>
                </a:cubicBezTo>
                <a:cubicBezTo>
                  <a:pt x="357" y="1235"/>
                  <a:pt x="359" y="1220"/>
                  <a:pt x="352" y="1209"/>
                </a:cubicBezTo>
                <a:cubicBezTo>
                  <a:pt x="338" y="1186"/>
                  <a:pt x="294" y="1150"/>
                  <a:pt x="271" y="1135"/>
                </a:cubicBezTo>
                <a:cubicBezTo>
                  <a:pt x="251" y="1082"/>
                  <a:pt x="277" y="1134"/>
                  <a:pt x="238" y="1102"/>
                </a:cubicBezTo>
                <a:cubicBezTo>
                  <a:pt x="230" y="1095"/>
                  <a:pt x="228" y="1084"/>
                  <a:pt x="222" y="1078"/>
                </a:cubicBezTo>
                <a:cubicBezTo>
                  <a:pt x="214" y="1071"/>
                  <a:pt x="204" y="1068"/>
                  <a:pt x="197" y="1062"/>
                </a:cubicBezTo>
                <a:cubicBezTo>
                  <a:pt x="164" y="1035"/>
                  <a:pt x="140" y="1001"/>
                  <a:pt x="99" y="988"/>
                </a:cubicBezTo>
                <a:cubicBezTo>
                  <a:pt x="91" y="982"/>
                  <a:pt x="83" y="975"/>
                  <a:pt x="75" y="972"/>
                </a:cubicBezTo>
                <a:cubicBezTo>
                  <a:pt x="64" y="967"/>
                  <a:pt x="52" y="969"/>
                  <a:pt x="42" y="964"/>
                </a:cubicBezTo>
                <a:cubicBezTo>
                  <a:pt x="28" y="956"/>
                  <a:pt x="20" y="941"/>
                  <a:pt x="9" y="931"/>
                </a:cubicBezTo>
                <a:cubicBezTo>
                  <a:pt x="6" y="923"/>
                  <a:pt x="1" y="915"/>
                  <a:pt x="1" y="907"/>
                </a:cubicBezTo>
                <a:cubicBezTo>
                  <a:pt x="1" y="879"/>
                  <a:pt x="0" y="851"/>
                  <a:pt x="9" y="825"/>
                </a:cubicBezTo>
                <a:cubicBezTo>
                  <a:pt x="21" y="784"/>
                  <a:pt x="90" y="784"/>
                  <a:pt x="124" y="776"/>
                </a:cubicBezTo>
                <a:cubicBezTo>
                  <a:pt x="159" y="767"/>
                  <a:pt x="194" y="754"/>
                  <a:pt x="230" y="743"/>
                </a:cubicBezTo>
                <a:cubicBezTo>
                  <a:pt x="247" y="725"/>
                  <a:pt x="256" y="713"/>
                  <a:pt x="279" y="702"/>
                </a:cubicBezTo>
                <a:cubicBezTo>
                  <a:pt x="313" y="684"/>
                  <a:pt x="294" y="706"/>
                  <a:pt x="328" y="678"/>
                </a:cubicBezTo>
                <a:cubicBezTo>
                  <a:pt x="390" y="625"/>
                  <a:pt x="318" y="679"/>
                  <a:pt x="369" y="629"/>
                </a:cubicBezTo>
                <a:cubicBezTo>
                  <a:pt x="386" y="611"/>
                  <a:pt x="402" y="606"/>
                  <a:pt x="418" y="588"/>
                </a:cubicBezTo>
                <a:cubicBezTo>
                  <a:pt x="477" y="515"/>
                  <a:pt x="395" y="604"/>
                  <a:pt x="450" y="547"/>
                </a:cubicBezTo>
                <a:cubicBezTo>
                  <a:pt x="461" y="512"/>
                  <a:pt x="475" y="476"/>
                  <a:pt x="483" y="441"/>
                </a:cubicBezTo>
                <a:cubicBezTo>
                  <a:pt x="492" y="397"/>
                  <a:pt x="490" y="350"/>
                  <a:pt x="524" y="319"/>
                </a:cubicBezTo>
                <a:cubicBezTo>
                  <a:pt x="541" y="264"/>
                  <a:pt x="573" y="211"/>
                  <a:pt x="622" y="180"/>
                </a:cubicBezTo>
                <a:cubicBezTo>
                  <a:pt x="624" y="172"/>
                  <a:pt x="624" y="161"/>
                  <a:pt x="630" y="156"/>
                </a:cubicBezTo>
                <a:cubicBezTo>
                  <a:pt x="643" y="142"/>
                  <a:pt x="679" y="123"/>
                  <a:pt x="679" y="123"/>
                </a:cubicBezTo>
                <a:cubicBezTo>
                  <a:pt x="688" y="91"/>
                  <a:pt x="705" y="87"/>
                  <a:pt x="728" y="66"/>
                </a:cubicBezTo>
                <a:cubicBezTo>
                  <a:pt x="740" y="25"/>
                  <a:pt x="752" y="23"/>
                  <a:pt x="793" y="33"/>
                </a:cubicBezTo>
                <a:cubicBezTo>
                  <a:pt x="786" y="12"/>
                  <a:pt x="773" y="0"/>
                  <a:pt x="809" y="0"/>
                </a:cubicBezTo>
                <a:cubicBezTo>
                  <a:pt x="1029" y="0"/>
                  <a:pt x="1250" y="6"/>
                  <a:pt x="1471" y="9"/>
                </a:cubicBezTo>
                <a:cubicBezTo>
                  <a:pt x="1548" y="15"/>
                  <a:pt x="1589" y="25"/>
                  <a:pt x="1658" y="49"/>
                </a:cubicBezTo>
                <a:cubicBezTo>
                  <a:pt x="1742" y="77"/>
                  <a:pt x="1839" y="87"/>
                  <a:pt x="1928" y="98"/>
                </a:cubicBezTo>
                <a:cubicBezTo>
                  <a:pt x="1967" y="114"/>
                  <a:pt x="2000" y="120"/>
                  <a:pt x="2042" y="131"/>
                </a:cubicBezTo>
                <a:cubicBezTo>
                  <a:pt x="2097" y="144"/>
                  <a:pt x="2030" y="132"/>
                  <a:pt x="2099" y="156"/>
                </a:cubicBezTo>
                <a:cubicBezTo>
                  <a:pt x="2122" y="164"/>
                  <a:pt x="2148" y="166"/>
                  <a:pt x="2173" y="172"/>
                </a:cubicBezTo>
                <a:cubicBezTo>
                  <a:pt x="2304" y="303"/>
                  <a:pt x="2210" y="541"/>
                  <a:pt x="2213" y="727"/>
                </a:cubicBezTo>
                <a:cubicBezTo>
                  <a:pt x="2199" y="980"/>
                  <a:pt x="2184" y="1232"/>
                  <a:pt x="2173" y="1486"/>
                </a:cubicBezTo>
                <a:cubicBezTo>
                  <a:pt x="2175" y="1600"/>
                  <a:pt x="2159" y="1850"/>
                  <a:pt x="2197" y="2000"/>
                </a:cubicBezTo>
                <a:cubicBezTo>
                  <a:pt x="2205" y="2125"/>
                  <a:pt x="2233" y="2275"/>
                  <a:pt x="2173" y="2392"/>
                </a:cubicBezTo>
                <a:cubicBezTo>
                  <a:pt x="2162" y="2411"/>
                  <a:pt x="2146" y="2454"/>
                  <a:pt x="2124" y="2466"/>
                </a:cubicBezTo>
                <a:cubicBezTo>
                  <a:pt x="2121" y="2467"/>
                  <a:pt x="2063" y="2485"/>
                  <a:pt x="2050" y="2490"/>
                </a:cubicBezTo>
                <a:cubicBezTo>
                  <a:pt x="2041" y="2492"/>
                  <a:pt x="2026" y="2498"/>
                  <a:pt x="2026" y="2498"/>
                </a:cubicBezTo>
                <a:cubicBezTo>
                  <a:pt x="1950" y="2479"/>
                  <a:pt x="1930" y="2474"/>
                  <a:pt x="1846" y="24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976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26" descr="bio_ch16_6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222500"/>
            <a:ext cx="76136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788988" y="1666875"/>
            <a:ext cx="29416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/>
              <a:t>Sample of </a:t>
            </a:r>
          </a:p>
          <a:p>
            <a:pPr algn="ctr"/>
            <a:r>
              <a:rPr lang="en-US" altLang="en-US" sz="1400"/>
              <a:t>Original Population</a:t>
            </a:r>
          </a:p>
        </p:txBody>
      </p:sp>
      <p:sp>
        <p:nvSpPr>
          <p:cNvPr id="32772" name="Text Box 1028"/>
          <p:cNvSpPr txBox="1">
            <a:spLocks noChangeArrowheads="1"/>
          </p:cNvSpPr>
          <p:nvPr/>
        </p:nvSpPr>
        <p:spPr bwMode="auto">
          <a:xfrm>
            <a:off x="3760788" y="21050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/>
              <a:t>Founding Population A</a:t>
            </a:r>
          </a:p>
        </p:txBody>
      </p:sp>
      <p:sp>
        <p:nvSpPr>
          <p:cNvPr id="32773" name="Text Box 1029"/>
          <p:cNvSpPr txBox="1">
            <a:spLocks noChangeArrowheads="1"/>
          </p:cNvSpPr>
          <p:nvPr/>
        </p:nvSpPr>
        <p:spPr bwMode="auto">
          <a:xfrm>
            <a:off x="3760788" y="3857625"/>
            <a:ext cx="222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/>
              <a:t>Founding Population B</a:t>
            </a:r>
          </a:p>
        </p:txBody>
      </p:sp>
      <p:sp>
        <p:nvSpPr>
          <p:cNvPr id="32774" name="Text Box 1030"/>
          <p:cNvSpPr txBox="1">
            <a:spLocks noChangeArrowheads="1"/>
          </p:cNvSpPr>
          <p:nvPr/>
        </p:nvSpPr>
        <p:spPr bwMode="auto">
          <a:xfrm>
            <a:off x="6010275" y="1879600"/>
            <a:ext cx="2335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/>
              <a:t>Descendants</a:t>
            </a:r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Drift</a:t>
            </a:r>
          </a:p>
        </p:txBody>
      </p:sp>
      <p:sp>
        <p:nvSpPr>
          <p:cNvPr id="32776" name="Text Box 103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16-2</a:t>
            </a:r>
          </a:p>
        </p:txBody>
      </p:sp>
    </p:spTree>
    <p:extLst>
      <p:ext uri="{BB962C8B-B14F-4D97-AF65-F5344CB8AC3E}">
        <p14:creationId xmlns:p14="http://schemas.microsoft.com/office/powerpoint/2010/main" val="3677228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Group of individuals of the </a:t>
            </a:r>
            <a:r>
              <a:rPr lang="en-US" sz="2800" b="1" dirty="0"/>
              <a:t>same species </a:t>
            </a:r>
            <a:r>
              <a:rPr lang="en-US" sz="2800" dirty="0"/>
              <a:t>in the </a:t>
            </a:r>
            <a:r>
              <a:rPr lang="en-US" sz="2800" b="1" dirty="0"/>
              <a:t>same area </a:t>
            </a:r>
            <a:r>
              <a:rPr lang="en-US" sz="2800" dirty="0"/>
              <a:t>at the </a:t>
            </a:r>
            <a:r>
              <a:rPr lang="en-US" sz="2800" b="1" dirty="0"/>
              <a:t>same time </a:t>
            </a:r>
            <a:r>
              <a:rPr lang="en-US" sz="2800" dirty="0"/>
              <a:t>that can </a:t>
            </a:r>
            <a:r>
              <a:rPr lang="en-US" sz="2800" b="1" dirty="0"/>
              <a:t>interbreed</a:t>
            </a:r>
            <a:r>
              <a:rPr lang="en-US" sz="2800" dirty="0"/>
              <a:t> and produce </a:t>
            </a:r>
            <a:r>
              <a:rPr lang="en-US" sz="2800" b="1" dirty="0"/>
              <a:t>fertile</a:t>
            </a:r>
            <a:r>
              <a:rPr lang="en-US" sz="2800" dirty="0"/>
              <a:t> offspring</a:t>
            </a:r>
          </a:p>
          <a:p>
            <a:pPr lvl="0"/>
            <a:r>
              <a:rPr lang="en-US" sz="2800" dirty="0"/>
              <a:t>Gene pool</a:t>
            </a:r>
          </a:p>
          <a:p>
            <a:pPr lvl="1"/>
            <a:r>
              <a:rPr lang="en-US" sz="2800" dirty="0"/>
              <a:t>Representation of all the alleles of all the genes within a population</a:t>
            </a:r>
          </a:p>
          <a:p>
            <a:pPr lvl="2"/>
            <a:r>
              <a:rPr lang="en-US" sz="2800" dirty="0"/>
              <a:t>Relative frequency- How often something happens divided by all outcomes. </a:t>
            </a:r>
          </a:p>
          <a:p>
            <a:pPr lvl="3"/>
            <a:r>
              <a:rPr lang="en-US" sz="2600" dirty="0"/>
              <a:t>Example: Your team has won 9 games from a total of 12 games played: the </a:t>
            </a:r>
            <a:r>
              <a:rPr lang="en-US" sz="2600" b="1" dirty="0"/>
              <a:t>Frequency</a:t>
            </a:r>
            <a:r>
              <a:rPr lang="en-US" sz="2600" dirty="0"/>
              <a:t> of winning is 9. the </a:t>
            </a:r>
            <a:r>
              <a:rPr lang="en-US" sz="2600" b="1" dirty="0"/>
              <a:t>Relative Frequency</a:t>
            </a:r>
            <a:r>
              <a:rPr lang="en-US" sz="2600" dirty="0"/>
              <a:t> of winning is 9/12 = 75%</a:t>
            </a:r>
          </a:p>
          <a:p>
            <a:r>
              <a:rPr lang="en-US" sz="2800" dirty="0" smtClean="0"/>
              <a:t>Evolution </a:t>
            </a:r>
            <a:r>
              <a:rPr lang="en-US" sz="2800" dirty="0"/>
              <a:t>is therefore considered to be the change in allele frequency over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Population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This is what happens when no evolution is taking place.</a:t>
            </a:r>
            <a:endParaRPr lang="en-US" sz="2400" dirty="0"/>
          </a:p>
          <a:p>
            <a:pPr lvl="0"/>
            <a:r>
              <a:rPr lang="en-US" sz="2800" b="1" dirty="0"/>
              <a:t>Hardy-Weinberg Principle</a:t>
            </a:r>
            <a:endParaRPr lang="en-US" sz="2400" b="1" dirty="0"/>
          </a:p>
          <a:p>
            <a:pPr lvl="1"/>
            <a:r>
              <a:rPr lang="en-US" sz="2400" dirty="0"/>
              <a:t>Math principle</a:t>
            </a:r>
            <a:endParaRPr lang="en-US" sz="2000" dirty="0"/>
          </a:p>
          <a:p>
            <a:pPr lvl="1"/>
            <a:r>
              <a:rPr lang="en-US" sz="2400" dirty="0"/>
              <a:t>Allele frequencies will remain the same</a:t>
            </a:r>
            <a:endParaRPr lang="en-US" sz="2000" dirty="0"/>
          </a:p>
          <a:p>
            <a:pPr lvl="1"/>
            <a:r>
              <a:rPr lang="en-US" sz="2400" dirty="0"/>
              <a:t>Very rare in “real world”</a:t>
            </a:r>
            <a:endParaRPr lang="en-US" sz="2000" dirty="0"/>
          </a:p>
          <a:p>
            <a:pPr lvl="1"/>
            <a:r>
              <a:rPr lang="en-US" sz="2400" b="1" dirty="0"/>
              <a:t>Five conditions:</a:t>
            </a:r>
            <a:endParaRPr lang="en-US" sz="2000" b="1" dirty="0"/>
          </a:p>
          <a:p>
            <a:pPr lvl="2"/>
            <a:r>
              <a:rPr lang="en-US" sz="2400" dirty="0"/>
              <a:t>Random mating</a:t>
            </a:r>
            <a:endParaRPr lang="en-US" sz="2000" dirty="0"/>
          </a:p>
          <a:p>
            <a:pPr lvl="2"/>
            <a:r>
              <a:rPr lang="en-US" sz="2400" dirty="0"/>
              <a:t>Large population</a:t>
            </a:r>
            <a:endParaRPr lang="en-US" sz="2000" dirty="0"/>
          </a:p>
          <a:p>
            <a:pPr lvl="2"/>
            <a:r>
              <a:rPr lang="en-US" sz="2400" dirty="0"/>
              <a:t>No migration</a:t>
            </a:r>
            <a:endParaRPr lang="en-US" sz="2000" dirty="0"/>
          </a:p>
          <a:p>
            <a:pPr lvl="2"/>
            <a:r>
              <a:rPr lang="en-US" sz="2400" dirty="0"/>
              <a:t>No mutation</a:t>
            </a:r>
            <a:endParaRPr lang="en-US" sz="2000" dirty="0"/>
          </a:p>
          <a:p>
            <a:pPr lvl="2"/>
            <a:r>
              <a:rPr lang="en-US" sz="2400" dirty="0"/>
              <a:t>No natural selection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Genetic Equilibrium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Hardy</a:t>
            </a:r>
            <a:r>
              <a:rPr lang="en-US" dirty="0"/>
              <a:t>–</a:t>
            </a:r>
            <a:r>
              <a:rPr lang="en-US" b="1" dirty="0"/>
              <a:t>Weinberg principle</a:t>
            </a:r>
            <a:r>
              <a:rPr lang="en-US" dirty="0"/>
              <a:t>, also known as the </a:t>
            </a:r>
            <a:r>
              <a:rPr lang="en-US" b="1" dirty="0"/>
              <a:t>Hardy</a:t>
            </a:r>
            <a:r>
              <a:rPr lang="en-US" dirty="0"/>
              <a:t>–</a:t>
            </a:r>
            <a:r>
              <a:rPr lang="en-US" b="1" dirty="0"/>
              <a:t>Weinberg equilibrium</a:t>
            </a:r>
            <a:r>
              <a:rPr lang="en-US" dirty="0"/>
              <a:t>, model, theorem, or law, states that allele and genotype frequencies in a population will remain constant from generation to generation in the absence of other evolutionary influences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Hardy-Weinberg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b="1" dirty="0" smtClean="0"/>
              <a:t>p</a:t>
            </a:r>
            <a:r>
              <a:rPr lang="en-US" sz="4800" b="1" baseline="30000" dirty="0" smtClean="0"/>
              <a:t>2</a:t>
            </a:r>
            <a:r>
              <a:rPr lang="en-US" sz="4800" b="1" dirty="0" smtClean="0"/>
              <a:t>+2pq+q</a:t>
            </a:r>
            <a:r>
              <a:rPr lang="en-US" sz="4800" b="1" baseline="30000" dirty="0"/>
              <a:t>2</a:t>
            </a:r>
            <a:r>
              <a:rPr lang="en-US" sz="4800" b="1" dirty="0" smtClean="0"/>
              <a:t>=1</a:t>
            </a:r>
            <a:endParaRPr lang="en-US" sz="4800" b="1" dirty="0"/>
          </a:p>
          <a:p>
            <a:r>
              <a:rPr lang="en-US" sz="4800" b="1" dirty="0" err="1" smtClean="0"/>
              <a:t>p+q</a:t>
            </a:r>
            <a:r>
              <a:rPr lang="en-US" sz="4800" b="1" dirty="0" smtClean="0"/>
              <a:t>=1</a:t>
            </a:r>
            <a:endParaRPr lang="en-US" sz="4800" b="1" dirty="0"/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=frequency of the dominant allele</a:t>
            </a:r>
          </a:p>
          <a:p>
            <a:r>
              <a:rPr lang="en-US" dirty="0" smtClean="0"/>
              <a:t>q=frequency of the recessive allele</a:t>
            </a:r>
          </a:p>
          <a:p>
            <a:r>
              <a:rPr lang="en-US" dirty="0" smtClean="0"/>
              <a:t>p</a:t>
            </a:r>
            <a:r>
              <a:rPr lang="en-US" baseline="30000" dirty="0"/>
              <a:t>2</a:t>
            </a:r>
            <a:r>
              <a:rPr lang="en-US" dirty="0" smtClean="0"/>
              <a:t>=(AA)% of homozygous dominant  individuals</a:t>
            </a:r>
          </a:p>
          <a:p>
            <a:r>
              <a:rPr lang="en-US" dirty="0" smtClean="0"/>
              <a:t>q</a:t>
            </a:r>
            <a:r>
              <a:rPr lang="en-US" baseline="30000" dirty="0"/>
              <a:t>2</a:t>
            </a:r>
            <a:r>
              <a:rPr lang="en-US" dirty="0" smtClean="0"/>
              <a:t>=(</a:t>
            </a:r>
            <a:r>
              <a:rPr lang="en-US" dirty="0" err="1" smtClean="0"/>
              <a:t>aa</a:t>
            </a:r>
            <a:r>
              <a:rPr lang="en-US" dirty="0" smtClean="0"/>
              <a:t>)% of homozygous recessive individuals</a:t>
            </a:r>
          </a:p>
          <a:p>
            <a:r>
              <a:rPr lang="en-US" dirty="0" smtClean="0"/>
              <a:t>2pq=(</a:t>
            </a:r>
            <a:r>
              <a:rPr lang="en-US" dirty="0" err="1" smtClean="0"/>
              <a:t>Aa</a:t>
            </a:r>
            <a:r>
              <a:rPr lang="en-US" smtClean="0"/>
              <a:t>)% </a:t>
            </a:r>
            <a:r>
              <a:rPr lang="en-US" dirty="0" smtClean="0"/>
              <a:t>of heterozygous individuals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Hardy-Weinberg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3: Speciation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Any process that causes enough change between populations of the same species so that they can no longer interbreed.</a:t>
            </a:r>
          </a:p>
          <a:p>
            <a:pPr lvl="1"/>
            <a:r>
              <a:rPr lang="en-US" sz="2800" dirty="0"/>
              <a:t>New </a:t>
            </a:r>
            <a:r>
              <a:rPr lang="en-US" sz="2800" dirty="0" smtClean="0"/>
              <a:t>species</a:t>
            </a:r>
          </a:p>
          <a:p>
            <a:r>
              <a:rPr lang="en-US" sz="2800" dirty="0"/>
              <a:t>For this to happen, must be some type of isolation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Speciation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Reproductive isolation</a:t>
            </a:r>
          </a:p>
          <a:p>
            <a:pPr lvl="1"/>
            <a:r>
              <a:rPr lang="en-US" sz="2400" dirty="0"/>
              <a:t>Behavioral</a:t>
            </a:r>
          </a:p>
          <a:p>
            <a:pPr lvl="2"/>
            <a:r>
              <a:rPr lang="en-US" sz="2400" dirty="0"/>
              <a:t>Courtship rituals</a:t>
            </a:r>
          </a:p>
          <a:p>
            <a:pPr lvl="1"/>
            <a:r>
              <a:rPr lang="en-US" sz="2400" dirty="0"/>
              <a:t>Temporal</a:t>
            </a:r>
          </a:p>
          <a:p>
            <a:pPr lvl="2"/>
            <a:r>
              <a:rPr lang="en-US" sz="2400" dirty="0"/>
              <a:t>Species reproduce at different times</a:t>
            </a:r>
          </a:p>
          <a:p>
            <a:pPr lvl="1"/>
            <a:r>
              <a:rPr lang="en-US" sz="2400" dirty="0" smtClean="0"/>
              <a:t>Geographical</a:t>
            </a:r>
            <a:endParaRPr lang="en-US" sz="2400" dirty="0"/>
          </a:p>
          <a:p>
            <a:pPr lvl="2"/>
            <a:r>
              <a:rPr lang="en-US" sz="2400" dirty="0" smtClean="0"/>
              <a:t>Two populations of a species are separated by a river, mountain or body of water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Types of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7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Mutations</a:t>
            </a:r>
          </a:p>
          <a:p>
            <a:pPr lvl="1"/>
            <a:r>
              <a:rPr lang="en-US" sz="2800" dirty="0"/>
              <a:t>Although rare, mutations happen at a regular rate in all organisms</a:t>
            </a:r>
          </a:p>
          <a:p>
            <a:pPr lvl="1"/>
            <a:r>
              <a:rPr lang="en-US" sz="2800" dirty="0"/>
              <a:t>Mutations are not evil</a:t>
            </a:r>
          </a:p>
          <a:p>
            <a:pPr lvl="2"/>
            <a:r>
              <a:rPr lang="en-US" sz="2800" dirty="0"/>
              <a:t>Natural selection will determine if the mutation is good, bad or neutral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Sexual Reproduction</a:t>
            </a:r>
          </a:p>
          <a:p>
            <a:pPr lvl="1"/>
            <a:r>
              <a:rPr lang="en-US" sz="2800" dirty="0"/>
              <a:t>Gene shuffling- result of mating between 2 individuals and events of meiosis</a:t>
            </a:r>
          </a:p>
          <a:p>
            <a:pPr lvl="2"/>
            <a:r>
              <a:rPr lang="en-US" sz="2800" dirty="0" smtClean="0"/>
              <a:t>The gene shuffling of 23 pairs of chromosomes can produce 8.4 million different combinations of genes!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Sources of Variety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0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Single gene trait</a:t>
            </a:r>
          </a:p>
          <a:p>
            <a:pPr lvl="1"/>
            <a:r>
              <a:rPr lang="en-US" sz="2800" dirty="0"/>
              <a:t>Only one gene determines the phenotype</a:t>
            </a:r>
          </a:p>
          <a:p>
            <a:pPr lvl="2"/>
            <a:r>
              <a:rPr lang="en-US" sz="2800" dirty="0"/>
              <a:t>Only two distinct phenotypes possible</a:t>
            </a:r>
          </a:p>
          <a:p>
            <a:pPr marL="109728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One gene, two genes or more?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3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io_ch16_6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2" t="11426" r="12099" b="17651"/>
          <a:stretch>
            <a:fillRect/>
          </a:stretch>
        </p:blipFill>
        <p:spPr bwMode="auto">
          <a:xfrm>
            <a:off x="2047875" y="1652588"/>
            <a:ext cx="5046663" cy="394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5400000">
            <a:off x="119857" y="3321844"/>
            <a:ext cx="2667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altLang="en-US" sz="1600" dirty="0"/>
              <a:t>F</a:t>
            </a:r>
            <a:r>
              <a:rPr lang="en-US" altLang="en-US" sz="1600" dirty="0">
                <a:solidFill>
                  <a:schemeClr val="bg1"/>
                </a:solidFill>
              </a:rPr>
              <a:t>requency of Phenotype</a:t>
            </a:r>
            <a:endParaRPr lang="en-US" altLang="en-US" sz="1200" b="0" dirty="0">
              <a:solidFill>
                <a:schemeClr val="bg1"/>
              </a:solidFill>
            </a:endParaRPr>
          </a:p>
          <a:p>
            <a:pPr algn="ctr">
              <a:spcBef>
                <a:spcPct val="10000"/>
              </a:spcBef>
            </a:pPr>
            <a:r>
              <a:rPr lang="en-US" altLang="en-US" sz="1600" dirty="0">
                <a:solidFill>
                  <a:schemeClr val="bg1"/>
                </a:solidFill>
              </a:rPr>
              <a:t>(%)</a:t>
            </a:r>
            <a:endParaRPr lang="en-US" altLang="en-US" sz="1200" b="0" dirty="0">
              <a:solidFill>
                <a:schemeClr val="bg1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75" y="1598613"/>
            <a:ext cx="526106" cy="38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100</a:t>
            </a:r>
          </a:p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80</a:t>
            </a:r>
          </a:p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60</a:t>
            </a:r>
          </a:p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40</a:t>
            </a:r>
          </a:p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20</a:t>
            </a:r>
          </a:p>
          <a:p>
            <a:pPr>
              <a:spcAft>
                <a:spcPct val="230000"/>
              </a:spcAft>
            </a:pPr>
            <a:r>
              <a:rPr lang="en-US" altLang="en-US" sz="1400" b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932113" y="5284788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 dirty="0">
                <a:solidFill>
                  <a:schemeClr val="bg1"/>
                </a:solidFill>
              </a:rPr>
              <a:t>Widow’s peak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0" y="5284788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 dirty="0">
                <a:solidFill>
                  <a:schemeClr val="bg1"/>
                </a:solidFill>
              </a:rPr>
              <a:t>No widow’s peak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982065" y="5808008"/>
            <a:ext cx="213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>
                <a:solidFill>
                  <a:schemeClr val="bg1"/>
                </a:solidFill>
              </a:rPr>
              <a:t>Phenotype</a:t>
            </a:r>
            <a:endParaRPr lang="en-US" altLang="en-US" sz="1200" b="0" dirty="0">
              <a:solidFill>
                <a:schemeClr val="bg1"/>
              </a:solidFill>
            </a:endParaRP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title"/>
          </p:nvPr>
        </p:nvSpPr>
        <p:spPr>
          <a:xfrm>
            <a:off x="304800" y="365125"/>
            <a:ext cx="8610600" cy="701675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 </a:t>
            </a:r>
            <a:r>
              <a:rPr lang="en-US" altLang="en-US" dirty="0">
                <a:solidFill>
                  <a:schemeClr val="bg1"/>
                </a:solidFill>
              </a:rPr>
              <a:t>Phenotypes for Single-Gene Trait</a:t>
            </a:r>
          </a:p>
        </p:txBody>
      </p:sp>
    </p:spTree>
    <p:extLst>
      <p:ext uri="{BB962C8B-B14F-4D97-AF65-F5344CB8AC3E}">
        <p14:creationId xmlns:p14="http://schemas.microsoft.com/office/powerpoint/2010/main" val="10169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Single gene trait</a:t>
            </a:r>
          </a:p>
          <a:p>
            <a:pPr lvl="1"/>
            <a:r>
              <a:rPr lang="en-US" sz="2800" dirty="0"/>
              <a:t>Only one gene determines the phenotype</a:t>
            </a:r>
          </a:p>
          <a:p>
            <a:pPr lvl="2"/>
            <a:r>
              <a:rPr lang="en-US" sz="2800" dirty="0"/>
              <a:t>Only two distinct phenotypes possible</a:t>
            </a:r>
          </a:p>
          <a:p>
            <a:pPr lvl="0"/>
            <a:r>
              <a:rPr lang="en-US" sz="2800" dirty="0"/>
              <a:t>Polygenic trait</a:t>
            </a:r>
          </a:p>
          <a:p>
            <a:pPr lvl="1"/>
            <a:r>
              <a:rPr lang="en-US" sz="2800" dirty="0"/>
              <a:t>Traits are controlled by more than one gene</a:t>
            </a:r>
          </a:p>
          <a:p>
            <a:pPr lvl="1"/>
            <a:r>
              <a:rPr lang="en-US" sz="2800" dirty="0"/>
              <a:t>Numerous genotypes and phenotypes</a:t>
            </a:r>
          </a:p>
          <a:p>
            <a:pPr lvl="1"/>
            <a:r>
              <a:rPr lang="en-US" sz="2800" dirty="0"/>
              <a:t>Ex.</a:t>
            </a:r>
          </a:p>
          <a:p>
            <a:pPr lvl="1"/>
            <a:r>
              <a:rPr lang="en-US" sz="2800" dirty="0"/>
              <a:t>Population graph= bell curve</a:t>
            </a:r>
          </a:p>
          <a:p>
            <a:pPr marL="109728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One gene, two genes or more?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bio_ch16_6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4789488" cy="36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5400000">
            <a:off x="1119188" y="3314700"/>
            <a:ext cx="236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dirty="0">
                <a:solidFill>
                  <a:schemeClr val="bg1"/>
                </a:solidFill>
              </a:rPr>
              <a:t>Frequency</a:t>
            </a:r>
            <a:r>
              <a:rPr lang="en-US" altLang="en-US" sz="1400" dirty="0"/>
              <a:t> </a:t>
            </a:r>
            <a:r>
              <a:rPr lang="en-US" altLang="en-US" sz="1400" dirty="0">
                <a:solidFill>
                  <a:schemeClr val="bg1"/>
                </a:solidFill>
              </a:rPr>
              <a:t>of</a:t>
            </a:r>
            <a:r>
              <a:rPr lang="en-US" altLang="en-US" sz="1400" dirty="0"/>
              <a:t> </a:t>
            </a:r>
            <a:r>
              <a:rPr lang="en-US" altLang="en-US" sz="1400" dirty="0">
                <a:solidFill>
                  <a:schemeClr val="bg1"/>
                </a:solidFill>
              </a:rPr>
              <a:t>Phenotype</a:t>
            </a:r>
            <a:endParaRPr lang="en-US" altLang="en-US" sz="1400" b="0" dirty="0">
              <a:solidFill>
                <a:schemeClr val="bg1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0" y="48768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 dirty="0">
                <a:solidFill>
                  <a:schemeClr val="bg1"/>
                </a:solidFill>
              </a:rPr>
              <a:t>Phenotype</a:t>
            </a:r>
            <a:r>
              <a:rPr lang="en-US" altLang="en-US" sz="1400" dirty="0"/>
              <a:t> </a:t>
            </a:r>
            <a:r>
              <a:rPr lang="en-US" altLang="en-US" sz="1400" dirty="0">
                <a:solidFill>
                  <a:schemeClr val="bg1"/>
                </a:solidFill>
              </a:rPr>
              <a:t>(height)</a:t>
            </a:r>
            <a:endParaRPr lang="en-US" altLang="en-US" sz="1200" b="0" dirty="0">
              <a:solidFill>
                <a:schemeClr val="bg1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31775"/>
            <a:ext cx="8355013" cy="91122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chemeClr val="bg1"/>
                </a:solidFill>
              </a:rPr>
              <a:t>Generic Bell Curve for Polygenic Trait</a:t>
            </a:r>
          </a:p>
        </p:txBody>
      </p:sp>
    </p:spTree>
    <p:extLst>
      <p:ext uri="{BB962C8B-B14F-4D97-AF65-F5344CB8AC3E}">
        <p14:creationId xmlns:p14="http://schemas.microsoft.com/office/powerpoint/2010/main" val="37315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lvl="0"/>
            <a:r>
              <a:rPr lang="en-US" sz="2600" dirty="0"/>
              <a:t>Can effect allele frequency in three main ways:</a:t>
            </a:r>
          </a:p>
          <a:p>
            <a:pPr lvl="1"/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Directional selection</a:t>
            </a:r>
          </a:p>
          <a:p>
            <a:pPr lvl="2"/>
            <a:r>
              <a:rPr lang="en-US" sz="2600" dirty="0"/>
              <a:t>One extreme phenotype is favored over the others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Natural Selection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</TotalTime>
  <Words>801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Concourse</vt:lpstr>
      <vt:lpstr>biologytemplatemadolyn911</vt:lpstr>
      <vt:lpstr>1_biologytemplatemadolyn911</vt:lpstr>
      <vt:lpstr>2_biologytemplatemadolyn911</vt:lpstr>
      <vt:lpstr>3_biologytemplatemadolyn911</vt:lpstr>
      <vt:lpstr>4_biologytemplatemadolyn911</vt:lpstr>
      <vt:lpstr>Chapter 16</vt:lpstr>
      <vt:lpstr>Population </vt:lpstr>
      <vt:lpstr>Sources of Variety </vt:lpstr>
      <vt:lpstr>One gene, two genes or more? </vt:lpstr>
      <vt:lpstr> Phenotypes for Single-Gene Trait</vt:lpstr>
      <vt:lpstr>One gene, two genes or more? </vt:lpstr>
      <vt:lpstr>Generic Bell Curve for Polygenic Trait</vt:lpstr>
      <vt:lpstr>Chapter 16</vt:lpstr>
      <vt:lpstr>Natural Selection </vt:lpstr>
      <vt:lpstr>Figure 16–6 Graph of Directional Selection</vt:lpstr>
      <vt:lpstr>Natural Selection </vt:lpstr>
      <vt:lpstr>Figure 16–7 Graph of Stabilizing Selection</vt:lpstr>
      <vt:lpstr>Natural Selection </vt:lpstr>
      <vt:lpstr>Figure 16–8 Graph of Disruptive Selection</vt:lpstr>
      <vt:lpstr>Natural Selection </vt:lpstr>
      <vt:lpstr>Genetic Drift </vt:lpstr>
      <vt:lpstr>Genetic Drift</vt:lpstr>
      <vt:lpstr>Genetic Drift</vt:lpstr>
      <vt:lpstr>Genetic Drift</vt:lpstr>
      <vt:lpstr>Genetic Equilibrium </vt:lpstr>
      <vt:lpstr>Hardy-Weinberg Principle</vt:lpstr>
      <vt:lpstr>Hardy-Weinberg Equation</vt:lpstr>
      <vt:lpstr>Chapter 16</vt:lpstr>
      <vt:lpstr>Speciation </vt:lpstr>
      <vt:lpstr>Main Types of Isolation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Willoughby-Eastlake Schools</dc:creator>
  <cp:lastModifiedBy>Willoughby-Eastlake Schools</cp:lastModifiedBy>
  <cp:revision>20</cp:revision>
  <dcterms:created xsi:type="dcterms:W3CDTF">2014-04-03T10:42:50Z</dcterms:created>
  <dcterms:modified xsi:type="dcterms:W3CDTF">2016-03-14T16:17:16Z</dcterms:modified>
</cp:coreProperties>
</file>