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9" r:id="rId3"/>
    <p:sldId id="258" r:id="rId4"/>
    <p:sldId id="260" r:id="rId5"/>
    <p:sldId id="261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84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0FD5B0D8-4C39-4C39-AD19-C9CDFCD8BC63}" type="datetimeFigureOut">
              <a:rPr lang="en-US" smtClean="0"/>
              <a:t>10/20/2014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38B6FDAE-AC03-480F-99FC-2660488F7F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5B0D8-4C39-4C39-AD19-C9CDFCD8BC63}" type="datetimeFigureOut">
              <a:rPr lang="en-US" smtClean="0"/>
              <a:t>10/20/2014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6FDAE-AC03-480F-99FC-2660488F7F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5B0D8-4C39-4C39-AD19-C9CDFCD8BC63}" type="datetimeFigureOut">
              <a:rPr lang="en-US" smtClean="0"/>
              <a:t>10/20/2014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6FDAE-AC03-480F-99FC-2660488F7F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0FD5B0D8-4C39-4C39-AD19-C9CDFCD8BC63}" type="datetimeFigureOut">
              <a:rPr lang="en-US" smtClean="0"/>
              <a:t>10/20/2014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6FDAE-AC03-480F-99FC-2660488F7F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0FD5B0D8-4C39-4C39-AD19-C9CDFCD8BC63}" type="datetimeFigureOut">
              <a:rPr lang="en-US" smtClean="0"/>
              <a:t>10/20/2014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38B6FDAE-AC03-480F-99FC-2660488F7FF0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0FD5B0D8-4C39-4C39-AD19-C9CDFCD8BC63}" type="datetimeFigureOut">
              <a:rPr lang="en-US" smtClean="0"/>
              <a:t>10/20/2014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38B6FDAE-AC03-480F-99FC-2660488F7F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0FD5B0D8-4C39-4C39-AD19-C9CDFCD8BC63}" type="datetimeFigureOut">
              <a:rPr lang="en-US" smtClean="0"/>
              <a:t>10/20/2014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38B6FDAE-AC03-480F-99FC-2660488F7FF0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5B0D8-4C39-4C39-AD19-C9CDFCD8BC63}" type="datetimeFigureOut">
              <a:rPr lang="en-US" smtClean="0"/>
              <a:t>10/20/2014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6FDAE-AC03-480F-99FC-2660488F7F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0FD5B0D8-4C39-4C39-AD19-C9CDFCD8BC63}" type="datetimeFigureOut">
              <a:rPr lang="en-US" smtClean="0"/>
              <a:t>10/20/2014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38B6FDAE-AC03-480F-99FC-2660488F7F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0FD5B0D8-4C39-4C39-AD19-C9CDFCD8BC63}" type="datetimeFigureOut">
              <a:rPr lang="en-US" smtClean="0"/>
              <a:t>10/20/2014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38B6FDAE-AC03-480F-99FC-2660488F7FF0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0FD5B0D8-4C39-4C39-AD19-C9CDFCD8BC63}" type="datetimeFigureOut">
              <a:rPr lang="en-US" smtClean="0"/>
              <a:t>10/20/2014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38B6FDAE-AC03-480F-99FC-2660488F7FF0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0FD5B0D8-4C39-4C39-AD19-C9CDFCD8BC63}" type="datetimeFigureOut">
              <a:rPr lang="en-US" smtClean="0"/>
              <a:t>10/20/2014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38B6FDAE-AC03-480F-99FC-2660488F7FF0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google.com/url?sa=i&amp;rct=j&amp;q=binary%20fission&amp;source=images&amp;cd=&amp;cad=rja&amp;docid=vidg9NuIK98vhM&amp;tbnid=YSYXhfuTVazZnM:&amp;ved=0CAUQjRw&amp;url=http://education-portal.com/academy/lesson/what-is-cell-division-stages-process-quiz.html&amp;ei=-zfQUpSgJYKYrgHcoYDIDA&amp;bvm=bv.59026428,d.aWM&amp;psig=AFQjCNHB-XWN-TNK_WU8gxSHeOE1S12gQw&amp;ust=1389461768024721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pPr algn="ctr"/>
            <a:r>
              <a:rPr lang="en-US" b="1" u="sng" dirty="0" smtClean="0"/>
              <a:t>10.1 Cell Reproduction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38200"/>
            <a:ext cx="8839200" cy="5943600"/>
          </a:xfrm>
        </p:spPr>
        <p:txBody>
          <a:bodyPr>
            <a:normAutofit/>
          </a:bodyPr>
          <a:lstStyle/>
          <a:p>
            <a:pPr marL="64008" indent="0">
              <a:buNone/>
            </a:pPr>
            <a:r>
              <a:rPr lang="en-US" sz="2400" dirty="0" smtClean="0"/>
              <a:t>I. Why Cells Reproduce </a:t>
            </a:r>
          </a:p>
          <a:p>
            <a:pPr marL="64008" indent="0">
              <a:buNone/>
            </a:pPr>
            <a:r>
              <a:rPr lang="en-US" sz="2400" dirty="0" smtClean="0"/>
              <a:t>   A. Adult human body creates nearly 2 trillion cells a day</a:t>
            </a:r>
          </a:p>
          <a:p>
            <a:pPr marL="64008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B. Necessary to help tissues/organs grow 	larger, to     	replace dead cells, &amp; also replace damaged cells</a:t>
            </a:r>
          </a:p>
          <a:p>
            <a:pPr marL="64008" indent="0">
              <a:buNone/>
            </a:pPr>
            <a:r>
              <a:rPr lang="en-US" sz="2400" dirty="0" smtClean="0"/>
              <a:t>   C. Cell Size</a:t>
            </a:r>
          </a:p>
          <a:p>
            <a:pPr marL="64008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1. as cells become larger substances must travel 	   	    further to reach where they are needed</a:t>
            </a:r>
          </a:p>
          <a:p>
            <a:pPr marL="64008" indent="0">
              <a:buNone/>
            </a:pPr>
            <a:r>
              <a:rPr lang="en-US" sz="2400" dirty="0" smtClean="0"/>
              <a:t>   D. Cell Maintenance</a:t>
            </a:r>
          </a:p>
          <a:p>
            <a:pPr marL="64008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1. If cells become too big DNA cannot be copied      	    quickly enough to make necessary proteins</a:t>
            </a:r>
          </a:p>
          <a:p>
            <a:pPr marL="64008" indent="0">
              <a:buNone/>
            </a:pPr>
            <a:r>
              <a:rPr lang="en-US" sz="2400" dirty="0" smtClean="0"/>
              <a:t>    E. Making New Cells</a:t>
            </a:r>
          </a:p>
          <a:p>
            <a:pPr marL="64008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1. Larger cells are harder to maintain, so cells divide 	    when they grow to a certain size.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37780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 0.033 0.027 0.06 0.06 0.06 C 0.099 0.06 0.113 0.03 0.119 0.012 L 0.125 -0.012 C 0.131 -0.03 0.146 -0.06 0.19 -0.06 C 0.218 -0.06 0.25 -0.033 0.25 0 C 0.25 0.033 0.218 0.06 0.19 0.06 C 0.146 0.06 0.131 0.03 0.125 0.012 L 0.119 -0.012 C 0.113 -0.03 0.099 -0.06 0.06 -0.06 C 0.027 -0.06 0 -0.033 0 0 Z" pathEditMode="relative" ptsTypes="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1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9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4" fill="hold">
                                          <p:stCondLst>
                                            <p:cond delay="21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0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9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4" fill="hold">
                                          <p:stCondLst>
                                            <p:cond delay="21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9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9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4" fill="hold">
                                          <p:stCondLst>
                                            <p:cond delay="21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8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9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4" fill="hold">
                                          <p:stCondLst>
                                            <p:cond delay="21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7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9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4" fill="hold">
                                          <p:stCondLst>
                                            <p:cond delay="21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6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9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4" fill="hold">
                                          <p:stCondLst>
                                            <p:cond delay="21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5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9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4" fill="hold">
                                          <p:stCondLst>
                                            <p:cond delay="21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4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9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4" fill="hold">
                                          <p:stCondLst>
                                            <p:cond delay="21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83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39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34" fill="hold">
                                          <p:stCondLst>
                                            <p:cond delay="21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524000"/>
            <a:ext cx="60960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6357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76200"/>
            <a:ext cx="8991600" cy="6705600"/>
          </a:xfrm>
        </p:spPr>
        <p:txBody>
          <a:bodyPr>
            <a:normAutofit/>
          </a:bodyPr>
          <a:lstStyle/>
          <a:p>
            <a:pPr marL="64008" indent="0">
              <a:buNone/>
            </a:pPr>
            <a:r>
              <a:rPr lang="en-US" sz="2400" dirty="0" smtClean="0"/>
              <a:t>II. Chromosomes </a:t>
            </a:r>
          </a:p>
          <a:p>
            <a:pPr marL="64008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A. Large molecules of DNA are organized into genes</a:t>
            </a:r>
          </a:p>
          <a:p>
            <a:pPr marL="64008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1. the simplest organisms have thousands of genes</a:t>
            </a:r>
          </a:p>
          <a:p>
            <a:pPr marL="64008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B. DNA/genes are organized &amp; packaged into 	chromosomes </a:t>
            </a:r>
            <a:endParaRPr lang="en-US" sz="2400" dirty="0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286000"/>
            <a:ext cx="5257800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852943"/>
            <a:ext cx="3484262" cy="4810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9319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76200"/>
            <a:ext cx="8991600" cy="6705600"/>
          </a:xfrm>
        </p:spPr>
        <p:txBody>
          <a:bodyPr>
            <a:normAutofit/>
          </a:bodyPr>
          <a:lstStyle/>
          <a:p>
            <a:pPr marL="64008" indent="0">
              <a:buNone/>
            </a:pPr>
            <a:r>
              <a:rPr lang="en-US" sz="2400" dirty="0" smtClean="0"/>
              <a:t>   C. Prokaryotic Chromosome</a:t>
            </a:r>
          </a:p>
          <a:p>
            <a:pPr marL="64008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1. single loop of DNA twisted upon itself many times</a:t>
            </a:r>
          </a:p>
          <a:p>
            <a:pPr marL="64008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D. Eukaryotic Chromosome</a:t>
            </a:r>
          </a:p>
          <a:p>
            <a:pPr marL="64008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1. DNA is highly condensed with the help of proteins</a:t>
            </a:r>
          </a:p>
          <a:p>
            <a:pPr marL="64008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    a. chromatin – DNA &amp; proteins together</a:t>
            </a:r>
          </a:p>
          <a:p>
            <a:pPr marL="64008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2. Histones - have DNA wrapped around them</a:t>
            </a:r>
          </a:p>
          <a:p>
            <a:pPr marL="64008" indent="0">
              <a:buNone/>
            </a:pPr>
            <a:r>
              <a:rPr lang="en-US" sz="2400" dirty="0" smtClean="0"/>
              <a:t>	3. Nucleosome – combination of DNA &amp; histone core</a:t>
            </a:r>
            <a:endParaRPr lang="en-US" sz="2400" dirty="0"/>
          </a:p>
          <a:p>
            <a:pPr marL="64008" indent="0">
              <a:buNone/>
            </a:pPr>
            <a:r>
              <a:rPr lang="en-US" sz="2400" dirty="0" smtClean="0"/>
              <a:t>    	4. Before a cell divides the chromosomes become 	    even more condensed to ensure they do not get 	    tangled</a:t>
            </a:r>
          </a:p>
          <a:p>
            <a:pPr marL="64008" indent="0">
              <a:buNone/>
            </a:pPr>
            <a:r>
              <a:rPr lang="en-US" sz="2400" dirty="0" smtClean="0"/>
              <a:t>	5. Each chromosome is made up 				    of two sister chromatids held 				    together in the center by a 				  	    centromere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038600"/>
            <a:ext cx="2769888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3854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76200"/>
            <a:ext cx="8991600" cy="6705600"/>
          </a:xfrm>
        </p:spPr>
        <p:txBody>
          <a:bodyPr>
            <a:normAutofit/>
          </a:bodyPr>
          <a:lstStyle/>
          <a:p>
            <a:pPr marL="64008" indent="0">
              <a:buNone/>
            </a:pPr>
            <a:r>
              <a:rPr lang="en-US" sz="2400" dirty="0" smtClean="0"/>
              <a:t>III. Preparing for Cell Division</a:t>
            </a:r>
          </a:p>
          <a:p>
            <a:pPr marL="64008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A. Before a cell divides a copy of DNA must be made for 	each daughter cell</a:t>
            </a:r>
          </a:p>
          <a:p>
            <a:pPr marL="64008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B. Prokaryotes</a:t>
            </a:r>
          </a:p>
          <a:p>
            <a:pPr marL="64008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1. Binary Fission</a:t>
            </a:r>
          </a:p>
          <a:p>
            <a:pPr marL="64008" indent="0">
              <a:buNone/>
            </a:pPr>
            <a:r>
              <a:rPr lang="en-US" sz="2400" dirty="0" smtClean="0"/>
              <a:t>    </a:t>
            </a:r>
          </a:p>
          <a:p>
            <a:pPr marL="64008" indent="0">
              <a:buNone/>
            </a:pPr>
            <a:endParaRPr lang="en-US" sz="2400" dirty="0"/>
          </a:p>
          <a:p>
            <a:pPr marL="64008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</a:t>
            </a:r>
          </a:p>
          <a:p>
            <a:pPr marL="64008" indent="0">
              <a:buNone/>
            </a:pPr>
            <a:endParaRPr lang="en-US" sz="2400" dirty="0"/>
          </a:p>
          <a:p>
            <a:pPr marL="64008" indent="0">
              <a:buNone/>
            </a:pPr>
            <a:r>
              <a:rPr lang="en-US" sz="2400" dirty="0" smtClean="0"/>
              <a:t>    C. Eukaryotes </a:t>
            </a:r>
          </a:p>
          <a:p>
            <a:pPr marL="64008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   	1. in order to form two daughter cells each cell must 	    contain enough of each organelle to carry out its 	    functions</a:t>
            </a:r>
            <a:endParaRPr lang="en-US" sz="2400" dirty="0"/>
          </a:p>
        </p:txBody>
      </p:sp>
      <p:pic>
        <p:nvPicPr>
          <p:cNvPr id="4100" name="Picture 4" descr="http://education-portal.com/cimages/multimages/16/binary_fission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133600"/>
            <a:ext cx="6477000" cy="1604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8224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6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7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8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9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4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5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6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7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645</TotalTime>
  <Words>69</Words>
  <Application>Microsoft Office PowerPoint</Application>
  <PresentationFormat>On-screen Show (4:3)</PresentationFormat>
  <Paragraphs>33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Verve</vt:lpstr>
      <vt:lpstr>10.1 Cell Reproduction</vt:lpstr>
      <vt:lpstr>PowerPoint Presentation</vt:lpstr>
      <vt:lpstr>PowerPoint Presentation</vt:lpstr>
      <vt:lpstr>PowerPoint Presentation</vt:lpstr>
      <vt:lpstr>PowerPoint Presentation</vt:lpstr>
    </vt:vector>
  </TitlesOfParts>
  <Company>Willoughby-Eastlake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Willoughby-Eastlake Schools</dc:creator>
  <cp:lastModifiedBy>Willoughby-Eastlake Schools</cp:lastModifiedBy>
  <cp:revision>12</cp:revision>
  <dcterms:created xsi:type="dcterms:W3CDTF">2014-01-09T13:16:43Z</dcterms:created>
  <dcterms:modified xsi:type="dcterms:W3CDTF">2014-10-20T17:17:59Z</dcterms:modified>
</cp:coreProperties>
</file>